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1" r:id="rId4"/>
    <p:sldId id="262" r:id="rId5"/>
    <p:sldId id="264" r:id="rId6"/>
    <p:sldId id="265" r:id="rId7"/>
    <p:sldId id="266" r:id="rId8"/>
    <p:sldId id="267" r:id="rId9"/>
  </p:sldIdLst>
  <p:sldSz cx="14630400" cy="8229600"/>
  <p:notesSz cx="8229600" cy="146304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Instrument Sans Semi Bold" panose="020B0604020202020204" charset="0"/>
      <p:regular r:id="rId15"/>
    </p:embeddedFont>
    <p:embeddedFont>
      <p:font typeface="Instrument Sans Medium" panose="020B0604020202020204" charset="0"/>
      <p:regular r:id="rId16"/>
    </p:embeddedFont>
    <p:embeddedFont>
      <p:font typeface="Bahnschrift Condensed" panose="020B0502040204020203" pitchFamily="34" charset="0"/>
      <p:regular r:id="rId17"/>
      <p:bold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6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1461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859313"/>
            <a:ext cx="7556421" cy="28351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3600" b="1" dirty="0">
                <a:solidFill>
                  <a:srgbClr val="FF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Как приучить ребёнка к </a:t>
            </a:r>
            <a:r>
              <a:rPr lang="en-US" sz="3600" b="1" dirty="0" err="1" smtClean="0">
                <a:solidFill>
                  <a:srgbClr val="FF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деньгам</a:t>
            </a:r>
            <a:r>
              <a:rPr lang="ru-RU" sz="3600" b="1" dirty="0">
                <a:solidFill>
                  <a:srgbClr val="FF000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?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793789" y="2605721"/>
            <a:ext cx="8105662" cy="24447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endParaRPr lang="ru-RU" sz="3600" dirty="0" smtClean="0">
              <a:latin typeface="Instrument Sans Medium" pitchFamily="34" charset="0"/>
              <a:ea typeface="Instrument Sans Medium" pitchFamily="34" charset="-122"/>
              <a:cs typeface="Instrument Sans Medium" pitchFamily="34" charset="-120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en-US" sz="3600" dirty="0" err="1" smtClean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Финансовая</a:t>
            </a:r>
            <a:r>
              <a:rPr lang="en-US" sz="3600" dirty="0" smtClean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r>
              <a:rPr lang="en-US" sz="36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грамотность — </a:t>
            </a:r>
            <a:endParaRPr lang="ru-RU" sz="3600" dirty="0" smtClean="0">
              <a:latin typeface="Bahnschrift Condensed" panose="020B0502040204020203" pitchFamily="34" charset="0"/>
              <a:ea typeface="Instrument Sans Medium" pitchFamily="34" charset="-122"/>
              <a:cs typeface="Instrument Sans Medium" pitchFamily="34" charset="-120"/>
            </a:endParaRPr>
          </a:p>
          <a:p>
            <a:pPr marL="0" indent="0" algn="ctr">
              <a:lnSpc>
                <a:spcPts val="2850"/>
              </a:lnSpc>
              <a:buNone/>
            </a:pPr>
            <a:r>
              <a:rPr lang="en-US" sz="3600" dirty="0" err="1" smtClean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важный</a:t>
            </a:r>
            <a:r>
              <a:rPr lang="en-US" sz="3600" dirty="0" smtClean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r>
              <a:rPr lang="en-US" sz="36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навык для уверенного будущего ребёнка. </a:t>
            </a:r>
            <a:endParaRPr lang="en-US" sz="3600" dirty="0">
              <a:latin typeface="Bahnschrift Condensed" panose="020B0502040204020203" pitchFamily="34" charset="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793790" y="6192798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07362" y="1062051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5550"/>
              </a:lnSpc>
              <a:buNone/>
            </a:pPr>
            <a:r>
              <a:rPr lang="en-US" sz="4000" b="1" smtClean="0">
                <a:solidFill>
                  <a:srgbClr val="00B0F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Карманные деньги: сколько, когда, как выдавать?</a:t>
            </a:r>
            <a:endParaRPr lang="en-US" sz="4000" b="1" dirty="0">
              <a:solidFill>
                <a:srgbClr val="00B0F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807362" y="291780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54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Сумма</a:t>
            </a:r>
            <a:endParaRPr lang="en-US" sz="5400" b="1" dirty="0">
              <a:latin typeface="Bahnschrift Condensed" panose="020B0502040204020203" pitchFamily="34" charset="0"/>
            </a:endParaRPr>
          </a:p>
        </p:txBody>
      </p:sp>
      <p:sp>
        <p:nvSpPr>
          <p:cNvPr id="4" name="Text 2"/>
          <p:cNvSpPr/>
          <p:nvPr/>
        </p:nvSpPr>
        <p:spPr>
          <a:xfrm>
            <a:off x="915946" y="4104797"/>
            <a:ext cx="397811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rtl="1">
              <a:lnSpc>
                <a:spcPts val="2850"/>
              </a:lnSpc>
              <a:buSzPct val="100000"/>
            </a:pPr>
            <a:r>
              <a:rPr lang="ru-RU" sz="3200" b="1" dirty="0" smtClean="0">
                <a:solidFill>
                  <a:srgbClr val="FF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???</a:t>
            </a:r>
            <a:r>
              <a:rPr lang="en-US" sz="3200" dirty="0" smtClean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рублей в неделю</a:t>
            </a:r>
            <a:endParaRPr lang="en-US" sz="3200" dirty="0"/>
          </a:p>
        </p:txBody>
      </p:sp>
      <p:sp>
        <p:nvSpPr>
          <p:cNvPr id="6" name="Text 4"/>
          <p:cNvSpPr/>
          <p:nvPr/>
        </p:nvSpPr>
        <p:spPr>
          <a:xfrm>
            <a:off x="6284423" y="292846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5400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Регулярность</a:t>
            </a:r>
            <a:endParaRPr lang="en-US" sz="5400" dirty="0">
              <a:latin typeface="Bahnschrift Condensed" panose="020B0502040204020203" pitchFamily="34" charset="0"/>
            </a:endParaRPr>
          </a:p>
        </p:txBody>
      </p:sp>
      <p:sp>
        <p:nvSpPr>
          <p:cNvPr id="7" name="Text 5"/>
          <p:cNvSpPr/>
          <p:nvPr/>
        </p:nvSpPr>
        <p:spPr>
          <a:xfrm>
            <a:off x="5349005" y="4104798"/>
            <a:ext cx="4523062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Лучше еженедельные или ежемесячные выплаты.</a:t>
            </a:r>
            <a:endParaRPr lang="en-US" sz="3200" dirty="0"/>
          </a:p>
        </p:txBody>
      </p:sp>
      <p:sp>
        <p:nvSpPr>
          <p:cNvPr id="8" name="Text 6"/>
          <p:cNvSpPr/>
          <p:nvPr/>
        </p:nvSpPr>
        <p:spPr>
          <a:xfrm>
            <a:off x="5621478" y="5471150"/>
            <a:ext cx="397811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Важно </a:t>
            </a:r>
            <a:r>
              <a:rPr lang="en-US" sz="3200" dirty="0" err="1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соблюдать</a:t>
            </a: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endParaRPr lang="ru-RU" sz="3200" dirty="0" smtClean="0">
              <a:latin typeface="Instrument Sans Medium" pitchFamily="34" charset="0"/>
              <a:ea typeface="Instrument Sans Medium" pitchFamily="34" charset="-122"/>
              <a:cs typeface="Instrument Sans Medium" pitchFamily="34" charset="-120"/>
            </a:endParaRPr>
          </a:p>
          <a:p>
            <a:pPr marL="0" indent="0" algn="ctr" rtl="1">
              <a:lnSpc>
                <a:spcPts val="2850"/>
              </a:lnSpc>
              <a:buNone/>
            </a:pPr>
            <a:r>
              <a:rPr lang="en-US" sz="3200" dirty="0" err="1" smtClean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постоянство</a:t>
            </a:r>
            <a:r>
              <a:rPr lang="en-US" sz="175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10004855" y="291780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5400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Правила</a:t>
            </a:r>
            <a:endParaRPr lang="en-US" sz="5400" dirty="0">
              <a:latin typeface="Bahnschrift Condensed" panose="020B0502040204020203" pitchFamily="34" charset="0"/>
            </a:endParaRPr>
          </a:p>
        </p:txBody>
      </p:sp>
      <p:sp>
        <p:nvSpPr>
          <p:cNvPr id="10" name="Text 8"/>
          <p:cNvSpPr/>
          <p:nvPr/>
        </p:nvSpPr>
        <p:spPr>
          <a:xfrm>
            <a:off x="10061122" y="4131677"/>
            <a:ext cx="397811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Обсудите </a:t>
            </a:r>
            <a:r>
              <a:rPr lang="en-US" sz="3200" dirty="0" err="1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использование</a:t>
            </a: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endParaRPr lang="ru-RU" sz="3200" dirty="0" smtClean="0">
              <a:latin typeface="Instrument Sans Medium" pitchFamily="34" charset="0"/>
              <a:ea typeface="Instrument Sans Medium" pitchFamily="34" charset="-122"/>
              <a:cs typeface="Instrument Sans Medium" pitchFamily="34" charset="-120"/>
            </a:endParaRPr>
          </a:p>
          <a:p>
            <a:pPr marL="0" indent="0" algn="ctr" rtl="1">
              <a:lnSpc>
                <a:spcPts val="2850"/>
              </a:lnSpc>
              <a:buNone/>
            </a:pPr>
            <a:r>
              <a:rPr lang="en-US" sz="3200" dirty="0" err="1" smtClean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денег</a:t>
            </a:r>
            <a:r>
              <a:rPr lang="en-US" sz="3200" dirty="0" smtClean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</a:t>
            </a: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заранее.</a:t>
            </a:r>
            <a:endParaRPr lang="en-US" sz="3200" dirty="0"/>
          </a:p>
        </p:txBody>
      </p:sp>
      <p:sp>
        <p:nvSpPr>
          <p:cNvPr id="11" name="Text 9"/>
          <p:cNvSpPr/>
          <p:nvPr/>
        </p:nvSpPr>
        <p:spPr>
          <a:xfrm>
            <a:off x="10061122" y="5397579"/>
            <a:ext cx="397811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320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Не отбирайте карманные деньги как наказание</a:t>
            </a:r>
            <a:r>
              <a:rPr lang="en-US" sz="1750" dirty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.</a:t>
            </a:r>
            <a:endParaRPr lang="en-US" sz="1750" dirty="0"/>
          </a:p>
        </p:txBody>
      </p:sp>
      <p:sp>
        <p:nvSpPr>
          <p:cNvPr id="13" name="Text 2"/>
          <p:cNvSpPr/>
          <p:nvPr/>
        </p:nvSpPr>
        <p:spPr>
          <a:xfrm>
            <a:off x="915946" y="5433906"/>
            <a:ext cx="397811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rtl="1">
              <a:lnSpc>
                <a:spcPts val="2850"/>
              </a:lnSpc>
              <a:buSzPct val="100000"/>
            </a:pPr>
            <a:r>
              <a:rPr lang="ru-RU" sz="3200" dirty="0" smtClean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Наличные или </a:t>
            </a:r>
          </a:p>
          <a:p>
            <a:pPr algn="ctr" rtl="1">
              <a:lnSpc>
                <a:spcPts val="2850"/>
              </a:lnSpc>
              <a:buSzPct val="100000"/>
            </a:pPr>
            <a:r>
              <a:rPr lang="ru-RU" sz="3200" dirty="0" smtClean="0"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на карточку</a:t>
            </a:r>
            <a:r>
              <a:rPr lang="ru-RU" sz="3200" b="1" dirty="0" smtClean="0">
                <a:solidFill>
                  <a:srgbClr val="FF0000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???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901070" y="1075611"/>
            <a:ext cx="8559209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3200" b="1" dirty="0">
                <a:solidFill>
                  <a:schemeClr val="accent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Учет доходов и расходов: ведем бюджет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6280190" y="2833330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790373" y="28333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Инструменты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790373" y="3323749"/>
            <a:ext cx="7046238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Таблицы или приложения для простого учета.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  <p:sp>
        <p:nvSpPr>
          <p:cNvPr id="7" name="Shape 4"/>
          <p:cNvSpPr/>
          <p:nvPr/>
        </p:nvSpPr>
        <p:spPr>
          <a:xfrm>
            <a:off x="6620351" y="3913465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7130534" y="391346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Записи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7130534" y="4403884"/>
            <a:ext cx="670607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Фиксируем все доходы и расходы.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  <p:sp>
        <p:nvSpPr>
          <p:cNvPr id="10" name="Shape 7"/>
          <p:cNvSpPr/>
          <p:nvPr/>
        </p:nvSpPr>
        <p:spPr>
          <a:xfrm>
            <a:off x="6960632" y="4993600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7470815" y="499360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Анализ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7470815" y="5484019"/>
            <a:ext cx="636579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Изучаем, куда уходят деньги чаще всего.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  <p:sp>
        <p:nvSpPr>
          <p:cNvPr id="13" name="Shape 10"/>
          <p:cNvSpPr/>
          <p:nvPr/>
        </p:nvSpPr>
        <p:spPr>
          <a:xfrm>
            <a:off x="7300913" y="6073735"/>
            <a:ext cx="170021" cy="853321"/>
          </a:xfrm>
          <a:prstGeom prst="roundRect">
            <a:avLst>
              <a:gd name="adj" fmla="val 56033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7811095" y="607373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Планирование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7811095" y="6564154"/>
            <a:ext cx="602551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Готовимся к будущим покупкам и накоплениям.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155296" y="787897"/>
            <a:ext cx="7988704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3200" b="1" dirty="0">
                <a:solidFill>
                  <a:schemeClr val="accent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Поощрение за труд и экономию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793790" y="2691646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530906" y="2691646"/>
            <a:ext cx="369153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Дополнительные выплаты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1530906" y="3182064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За помощь по дому по согласованию</a:t>
            </a:r>
            <a:r>
              <a:rPr lang="en-US" sz="32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.</a:t>
            </a:r>
            <a:endParaRPr lang="en-US" sz="3200" dirty="0"/>
          </a:p>
        </p:txBody>
      </p:sp>
      <p:sp>
        <p:nvSpPr>
          <p:cNvPr id="7" name="Shape 4"/>
          <p:cNvSpPr/>
          <p:nvPr/>
        </p:nvSpPr>
        <p:spPr>
          <a:xfrm>
            <a:off x="793790" y="4026932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530906" y="402693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Премии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9" name="Text 6"/>
          <p:cNvSpPr/>
          <p:nvPr/>
        </p:nvSpPr>
        <p:spPr>
          <a:xfrm>
            <a:off x="1530906" y="4517350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За достижение финансовых целей.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  <p:sp>
        <p:nvSpPr>
          <p:cNvPr id="10" name="Shape 7"/>
          <p:cNvSpPr/>
          <p:nvPr/>
        </p:nvSpPr>
        <p:spPr>
          <a:xfrm>
            <a:off x="793790" y="5362218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1530906" y="5362218"/>
            <a:ext cx="313479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Процент с накоплений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12" name="Text 9"/>
          <p:cNvSpPr/>
          <p:nvPr/>
        </p:nvSpPr>
        <p:spPr>
          <a:xfrm>
            <a:off x="1530906" y="5852636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Мотивирует к самостоятельности.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  <p:sp>
        <p:nvSpPr>
          <p:cNvPr id="13" name="Shape 10"/>
          <p:cNvSpPr/>
          <p:nvPr/>
        </p:nvSpPr>
        <p:spPr>
          <a:xfrm>
            <a:off x="793790" y="6697504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1530906" y="669750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3200" b="1" dirty="0">
                <a:latin typeface="Bahnschrift Condensed" panose="020B0502040204020203" pitchFamily="34" charset="0"/>
                <a:ea typeface="Instrument Sans Semi Bold" pitchFamily="34" charset="-122"/>
                <a:cs typeface="Instrument Sans Semi Bold" pitchFamily="34" charset="-120"/>
              </a:rPr>
              <a:t>Честность</a:t>
            </a:r>
            <a:endParaRPr lang="en-US" sz="3200" b="1" dirty="0">
              <a:latin typeface="Bahnschrift Condensed" panose="020B0502040204020203" pitchFamily="34" charset="0"/>
            </a:endParaRPr>
          </a:p>
        </p:txBody>
      </p:sp>
      <p:sp>
        <p:nvSpPr>
          <p:cNvPr id="15" name="Text 12"/>
          <p:cNvSpPr/>
          <p:nvPr/>
        </p:nvSpPr>
        <p:spPr>
          <a:xfrm>
            <a:off x="1530906" y="7187922"/>
            <a:ext cx="68193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3200" dirty="0">
                <a:latin typeface="Bahnschrift Condensed" panose="020B0502040204020203" pitchFamily="34" charset="0"/>
                <a:ea typeface="Instrument Sans Medium" pitchFamily="34" charset="-122"/>
                <a:cs typeface="Instrument Sans Medium" pitchFamily="34" charset="-120"/>
              </a:rPr>
              <a:t>Поощрения справедливы и не манипулятивны.</a:t>
            </a:r>
            <a:endParaRPr lang="en-US" sz="3200" dirty="0">
              <a:latin typeface="Bahnschrift Condensed" panose="020B0502040204020203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3721" y="300289"/>
            <a:ext cx="808074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Bahnschrift Condensed" panose="020B0502040204020203" pitchFamily="34" charset="0"/>
              </a:rPr>
              <a:t>Преобладают </a:t>
            </a:r>
            <a:r>
              <a:rPr lang="ru-RU" sz="54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ответы "а"</a:t>
            </a:r>
            <a:r>
              <a:rPr lang="ru-RU" sz="5400" dirty="0" smtClean="0">
                <a:latin typeface="Bahnschrift Condensed" panose="020B0502040204020203" pitchFamily="34" charset="0"/>
              </a:rPr>
              <a:t>: </a:t>
            </a:r>
          </a:p>
          <a:p>
            <a:r>
              <a:rPr lang="ru-RU" sz="5400" dirty="0" smtClean="0">
                <a:latin typeface="Bahnschrift Condensed" panose="020B0502040204020203" pitchFamily="34" charset="0"/>
              </a:rPr>
              <a:t>Вы – молодец! Вы уделяете большое внимание финансовому воспитанию ребёнка, формируете у него правильное отношение к деньгам и развиваете необходимые навыки. Продолжайте в том же духе!</a:t>
            </a: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23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3721" y="300289"/>
            <a:ext cx="8080743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Bahnschrift Condensed" panose="020B0502040204020203" pitchFamily="34" charset="0"/>
              </a:rPr>
              <a:t>Преобладают </a:t>
            </a:r>
            <a:r>
              <a:rPr lang="ru-RU" sz="54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ответы "б": </a:t>
            </a:r>
          </a:p>
          <a:p>
            <a:r>
              <a:rPr lang="ru-RU" sz="5400" dirty="0" smtClean="0">
                <a:latin typeface="Bahnschrift Condensed" panose="020B0502040204020203" pitchFamily="34" charset="0"/>
              </a:rPr>
              <a:t>Вы стараетесь уделять внимание финансовому воспитанию ребёнка, но, возможно, вам не хватает системности. Попробуйте более регулярно обсуждать с ним финансовые вопросы, давать ему больше самостоятельности в принятии финансовых решений.</a:t>
            </a: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9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3721" y="300289"/>
            <a:ext cx="808074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Bahnschrift Condensed" panose="020B0502040204020203" pitchFamily="34" charset="0"/>
              </a:rPr>
              <a:t>Преобладают </a:t>
            </a:r>
            <a:r>
              <a:rPr lang="ru-RU" sz="54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ответы "в": </a:t>
            </a:r>
            <a:r>
              <a:rPr lang="ru-RU" sz="5400" dirty="0" smtClean="0">
                <a:latin typeface="Bahnschrift Condensed" panose="020B0502040204020203" pitchFamily="34" charset="0"/>
              </a:rPr>
              <a:t>Возможно, вы недооцениваете важность финансового воспитания детей. Постарайтесь начать говорить с ребёнком о деньгах, давать ему карманные деньги и учить его планировать свои расходы.</a:t>
            </a: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23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3721" y="300289"/>
            <a:ext cx="808074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Bahnschrift Condensed" panose="020B0502040204020203" pitchFamily="34" charset="0"/>
              </a:rPr>
              <a:t>Преобладают </a:t>
            </a:r>
            <a:r>
              <a:rPr lang="ru-RU" sz="54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ответы "г"</a:t>
            </a:r>
            <a:r>
              <a:rPr lang="ru-RU" sz="5400" dirty="0" smtClean="0">
                <a:latin typeface="Bahnschrift Condensed" panose="020B0502040204020203" pitchFamily="34" charset="0"/>
              </a:rPr>
              <a:t>: </a:t>
            </a:r>
          </a:p>
          <a:p>
            <a:r>
              <a:rPr lang="ru-RU" sz="5400" dirty="0" smtClean="0">
                <a:latin typeface="Bahnschrift Condensed" panose="020B0502040204020203" pitchFamily="34" charset="0"/>
              </a:rPr>
              <a:t>Вам стоит задуматься о своих подходах к финансовому воспитанию ребёнка. Помните, что формирование финансовой грамотности – это важная инвестиция в его будущее.</a:t>
            </a:r>
            <a:endParaRPr lang="ru-RU" sz="5400" dirty="0">
              <a:latin typeface="Bahnschrift Condensed" panose="020B0502040204020203" pitchFamily="34" charset="0"/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14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275</Words>
  <Application>Microsoft Office PowerPoint</Application>
  <PresentationFormat>Произвольный</PresentationFormat>
  <Paragraphs>46</Paragraphs>
  <Slides>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Instrument Sans Semi Bold</vt:lpstr>
      <vt:lpstr>Instrument Sans Medium</vt:lpstr>
      <vt:lpstr>Bahnschrift Condensed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Людмила</cp:lastModifiedBy>
  <cp:revision>6</cp:revision>
  <dcterms:created xsi:type="dcterms:W3CDTF">2025-04-28T18:04:51Z</dcterms:created>
  <dcterms:modified xsi:type="dcterms:W3CDTF">2025-04-30T16:39:39Z</dcterms:modified>
</cp:coreProperties>
</file>