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3"/>
  </p:notesMasterIdLst>
  <p:sldIdLst>
    <p:sldId id="26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4630400" cy="8229600"/>
  <p:notesSz cx="8229600" cy="146304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Kanit Light" panose="020B0604020202020204" charset="-34"/>
      <p:regular r:id="rId18"/>
    </p:embeddedFont>
    <p:embeddedFont>
      <p:font typeface="Martel Sans" panose="020B0604020202020204" charset="0"/>
      <p:regular r:id="rId19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6B2A7"/>
    <a:srgbClr val="52B6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>
        <p:scale>
          <a:sx n="50" d="100"/>
          <a:sy n="50" d="100"/>
        </p:scale>
        <p:origin x="-1092" y="-390"/>
      </p:cViewPr>
      <p:guideLst>
        <p:guide orient="horz" pos="2592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565525" cy="731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660900" y="0"/>
            <a:ext cx="3567113" cy="731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8CF9C3-7AF2-4E38-A371-70CD7FD62D83}" type="datetimeFigureOut">
              <a:rPr lang="ru-RU" smtClean="0"/>
              <a:t>30.04.2025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13896975"/>
            <a:ext cx="3565525" cy="7302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31BF86-5D5F-40CF-A19E-854FA0EE5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32443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BF4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BF4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BF4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BF4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BF4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BF4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BF4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BF4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BF4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BF4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6B2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074460" y="1596788"/>
            <a:ext cx="10522424" cy="298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5550"/>
              </a:lnSpc>
            </a:pPr>
            <a:r>
              <a:rPr lang="en-US" sz="6600" b="1" dirty="0" err="1" smtClean="0">
                <a:solidFill>
                  <a:srgbClr val="272D45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Обзор</a:t>
            </a:r>
            <a:r>
              <a:rPr lang="en-US" sz="6600" b="1" dirty="0" smtClean="0">
                <a:solidFill>
                  <a:srgbClr val="272D45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 ИИ-</a:t>
            </a:r>
            <a:r>
              <a:rPr lang="en-US" sz="6600" b="1" dirty="0" err="1" smtClean="0">
                <a:solidFill>
                  <a:srgbClr val="272D45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инструментов</a:t>
            </a:r>
            <a:r>
              <a:rPr lang="en-US" sz="6600" b="1" dirty="0" smtClean="0">
                <a:solidFill>
                  <a:srgbClr val="272D45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: </a:t>
            </a:r>
            <a:endParaRPr lang="ru-RU" sz="6600" b="1" dirty="0" smtClean="0">
              <a:solidFill>
                <a:srgbClr val="272D45"/>
              </a:solidFill>
              <a:latin typeface="Times New Roman" panose="02020603050405020304" pitchFamily="18" charset="0"/>
              <a:ea typeface="Kanit Light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ts val="5550"/>
              </a:lnSpc>
            </a:pPr>
            <a:r>
              <a:rPr lang="en-US" sz="6600" b="1" dirty="0" err="1" smtClean="0">
                <a:solidFill>
                  <a:srgbClr val="272D45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Canva</a:t>
            </a:r>
            <a:r>
              <a:rPr lang="en-US" sz="6600" b="1" dirty="0" smtClean="0">
                <a:solidFill>
                  <a:srgbClr val="272D45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, </a:t>
            </a:r>
            <a:r>
              <a:rPr lang="en-US" sz="6600" b="1" dirty="0" err="1" smtClean="0">
                <a:solidFill>
                  <a:srgbClr val="272D45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Deepseek</a:t>
            </a:r>
            <a:r>
              <a:rPr lang="en-US" sz="6600" b="1" dirty="0" smtClean="0">
                <a:solidFill>
                  <a:srgbClr val="272D45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, </a:t>
            </a:r>
            <a:r>
              <a:rPr lang="en-US" sz="6600" b="1" dirty="0" err="1" smtClean="0">
                <a:solidFill>
                  <a:srgbClr val="272D45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ChatGPT</a:t>
            </a:r>
            <a:r>
              <a:rPr lang="en-US" sz="6600" b="1" dirty="0" smtClean="0">
                <a:solidFill>
                  <a:srgbClr val="272D45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, </a:t>
            </a:r>
            <a:r>
              <a:rPr lang="en-US" sz="6600" b="1" dirty="0" err="1" smtClean="0">
                <a:solidFill>
                  <a:srgbClr val="272D45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Midjourney</a:t>
            </a:r>
            <a:r>
              <a:rPr lang="en-US" sz="6600" b="1" dirty="0" smtClean="0">
                <a:solidFill>
                  <a:srgbClr val="272D45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, Copilot, Gamma</a:t>
            </a:r>
            <a:endParaRPr lang="en-US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51780" y="7301552"/>
            <a:ext cx="39714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Гродно 2025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3719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6B2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07919" y="670560"/>
            <a:ext cx="7700963" cy="193274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050"/>
              </a:lnSpc>
              <a:buNone/>
            </a:pPr>
            <a:r>
              <a:rPr lang="en-US" sz="4400" dirty="0">
                <a:solidFill>
                  <a:srgbClr val="272D45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Примеры интеграции ИИ-инструментов для максимальной эффективности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hape 1"/>
          <p:cNvSpPr/>
          <p:nvPr/>
        </p:nvSpPr>
        <p:spPr>
          <a:xfrm>
            <a:off x="6207919" y="2912507"/>
            <a:ext cx="463748" cy="463748"/>
          </a:xfrm>
          <a:prstGeom prst="roundRect">
            <a:avLst>
              <a:gd name="adj" fmla="val 18671"/>
            </a:avLst>
          </a:prstGeom>
          <a:solidFill>
            <a:srgbClr val="DFECE9"/>
          </a:solidFill>
          <a:ln w="7620">
            <a:solidFill>
              <a:srgbClr val="C5D2CF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6285131" y="2951083"/>
            <a:ext cx="309205" cy="3864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2800" dirty="0">
                <a:solidFill>
                  <a:srgbClr val="2C3249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1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6877764" y="2983349"/>
            <a:ext cx="2621875" cy="3220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400" dirty="0">
                <a:solidFill>
                  <a:srgbClr val="2C3249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Контент для соцсетей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4"/>
          <p:cNvSpPr/>
          <p:nvPr/>
        </p:nvSpPr>
        <p:spPr>
          <a:xfrm>
            <a:off x="6877764" y="3429000"/>
            <a:ext cx="3051810" cy="164961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Используйте Canva AI для дизайна, ChatGPT для текста и Midjourney для изображений, чтобы ускорить процессы.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Shape 5"/>
          <p:cNvSpPr/>
          <p:nvPr/>
        </p:nvSpPr>
        <p:spPr>
          <a:xfrm>
            <a:off x="10187226" y="2912507"/>
            <a:ext cx="463748" cy="463748"/>
          </a:xfrm>
          <a:prstGeom prst="roundRect">
            <a:avLst>
              <a:gd name="adj" fmla="val 18671"/>
            </a:avLst>
          </a:prstGeom>
          <a:solidFill>
            <a:srgbClr val="DFECE9"/>
          </a:solidFill>
          <a:ln w="7620">
            <a:solidFill>
              <a:srgbClr val="C5D2CF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10264438" y="2951083"/>
            <a:ext cx="309205" cy="3864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2800" dirty="0">
                <a:solidFill>
                  <a:srgbClr val="2C3249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2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7"/>
          <p:cNvSpPr/>
          <p:nvPr/>
        </p:nvSpPr>
        <p:spPr>
          <a:xfrm>
            <a:off x="10857071" y="2983349"/>
            <a:ext cx="2576870" cy="3220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400" dirty="0">
                <a:solidFill>
                  <a:srgbClr val="2C3249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Веб-разработка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8"/>
          <p:cNvSpPr/>
          <p:nvPr/>
        </p:nvSpPr>
        <p:spPr>
          <a:xfrm>
            <a:off x="10857071" y="3429000"/>
            <a:ext cx="3051810" cy="164961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Интегрируйте Copilot для кода и Deepseek для генерации технической документации и быстрых ответов.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Shape 9"/>
          <p:cNvSpPr/>
          <p:nvPr/>
        </p:nvSpPr>
        <p:spPr>
          <a:xfrm>
            <a:off x="6207919" y="5490924"/>
            <a:ext cx="463748" cy="463748"/>
          </a:xfrm>
          <a:prstGeom prst="roundRect">
            <a:avLst>
              <a:gd name="adj" fmla="val 18671"/>
            </a:avLst>
          </a:prstGeom>
          <a:solidFill>
            <a:srgbClr val="DFECE9"/>
          </a:solidFill>
          <a:ln w="7620">
            <a:solidFill>
              <a:srgbClr val="C5D2CF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6285131" y="5529501"/>
            <a:ext cx="309205" cy="3864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2800" dirty="0">
                <a:solidFill>
                  <a:srgbClr val="2C3249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3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 11"/>
          <p:cNvSpPr/>
          <p:nvPr/>
        </p:nvSpPr>
        <p:spPr>
          <a:xfrm>
            <a:off x="6877764" y="5561767"/>
            <a:ext cx="3198733" cy="3220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400" dirty="0">
                <a:solidFill>
                  <a:srgbClr val="2C3249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Автоматизация процессов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 12"/>
          <p:cNvSpPr/>
          <p:nvPr/>
        </p:nvSpPr>
        <p:spPr>
          <a:xfrm>
            <a:off x="6877764" y="6007418"/>
            <a:ext cx="7031117" cy="6598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just">
              <a:lnSpc>
                <a:spcPts val="2550"/>
              </a:lnSpc>
              <a:buNone/>
            </a:pPr>
            <a:r>
              <a:rPr lang="en-US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Gamma создаёт презентации и отчёты, экономя часы ручного труда и повышая качество материалов.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 13"/>
          <p:cNvSpPr/>
          <p:nvPr/>
        </p:nvSpPr>
        <p:spPr>
          <a:xfrm>
            <a:off x="6207919" y="6899077"/>
            <a:ext cx="7700963" cy="6598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just">
              <a:lnSpc>
                <a:spcPts val="2550"/>
              </a:lnSpc>
              <a:buNone/>
            </a:pPr>
            <a:r>
              <a:rPr lang="en-US" sz="24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Команды, применяющие комплексный подход, отмечают рост продуктивности до 40%, благодаря синергии ИИ-инструментов.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6B2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819638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89503" y="3297436"/>
            <a:ext cx="13051393" cy="1409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6600" dirty="0">
                <a:solidFill>
                  <a:srgbClr val="272D45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Заключение: будущее ИИ в креативных и продуктивных сферах</a:t>
            </a:r>
            <a:endParaRPr lang="en-US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789502" y="4986338"/>
            <a:ext cx="13051393" cy="72199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just">
              <a:lnSpc>
                <a:spcPts val="2800"/>
              </a:lnSpc>
              <a:buNone/>
            </a:pPr>
            <a:r>
              <a:rPr lang="en-US" sz="28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ИИ продолжает трансформировать творческие и профессиональные процессы, делая их более эффективными и доступными. Эта технология развивается быстрыми темпами, открывая новые возможности для всех пользователей.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2"/>
          <p:cNvSpPr/>
          <p:nvPr/>
        </p:nvSpPr>
        <p:spPr>
          <a:xfrm>
            <a:off x="789503" y="6344960"/>
            <a:ext cx="13051393" cy="108299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just">
              <a:lnSpc>
                <a:spcPts val="2800"/>
              </a:lnSpc>
              <a:buNone/>
            </a:pPr>
            <a:r>
              <a:rPr lang="en-US" sz="28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Важно вовремя адаптироваться к новым инструментам и непрерывно обучаться, чтобы быть конкурентоспособным на современном рынке. Начните использовать ИИ уже сегодня, чтобы создавать инновационные решения и добиваться успеха.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6B2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93789" y="1191337"/>
            <a:ext cx="7556421" cy="21774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just">
              <a:lnSpc>
                <a:spcPts val="2850"/>
              </a:lnSpc>
              <a:buNone/>
            </a:pPr>
            <a:r>
              <a:rPr lang="en-US" sz="28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Искусственный интеллект стал неотъемлемой частью современных творческих и рабочих процессов. Сегодня ИИ позволяет автоматизировать рутинные задачи, создавать качественный контент и ускорять разработку продуктов. Тренды показывают растущую популярность этих технологий во всех сферах деятельности.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2"/>
          <p:cNvSpPr/>
          <p:nvPr/>
        </p:nvSpPr>
        <p:spPr>
          <a:xfrm>
            <a:off x="793790" y="4389765"/>
            <a:ext cx="7556421" cy="1814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just">
              <a:lnSpc>
                <a:spcPts val="2850"/>
              </a:lnSpc>
              <a:buNone/>
            </a:pPr>
            <a:r>
              <a:rPr lang="ru-RU" sz="2800" dirty="0" smtClean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Сегодня </a:t>
            </a:r>
            <a:r>
              <a:rPr lang="en-US" sz="2800" dirty="0" err="1" smtClean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мы</a:t>
            </a:r>
            <a:r>
              <a:rPr lang="en-US" sz="2800" dirty="0" smtClean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рассмотрим шесть основных ИИ-инструментов: Canva для дизайна, Deepseek — китайскую языковую модель, ChatGPT как универсального помощника, Midjourney для генерации изображений, Copilot для разработчиков и Gamma для создания презентаций.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6B2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402919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72822" y="2783027"/>
            <a:ext cx="9202936" cy="6006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4700"/>
              </a:lnSpc>
              <a:buNone/>
            </a:pPr>
            <a:r>
              <a:rPr lang="en-US" sz="3750" dirty="0">
                <a:solidFill>
                  <a:srgbClr val="272D45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Canva AI: </a:t>
            </a:r>
            <a:r>
              <a:rPr lang="ru-RU" sz="3750" dirty="0" smtClean="0">
                <a:solidFill>
                  <a:srgbClr val="272D45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д</a:t>
            </a:r>
            <a:r>
              <a:rPr lang="en-US" sz="3750" dirty="0" err="1" smtClean="0">
                <a:solidFill>
                  <a:srgbClr val="272D45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изайн</a:t>
            </a:r>
            <a:r>
              <a:rPr lang="en-US" sz="3750" dirty="0" smtClean="0">
                <a:solidFill>
                  <a:srgbClr val="272D45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 </a:t>
            </a:r>
            <a:r>
              <a:rPr lang="en-US" sz="3750" dirty="0">
                <a:solidFill>
                  <a:srgbClr val="272D45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для всех с помощью ИИ</a:t>
            </a:r>
            <a:endParaRPr lang="en-US" sz="3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hape 1"/>
          <p:cNvSpPr/>
          <p:nvPr/>
        </p:nvSpPr>
        <p:spPr>
          <a:xfrm>
            <a:off x="672822" y="3772495"/>
            <a:ext cx="6546294" cy="1430417"/>
          </a:xfrm>
          <a:prstGeom prst="roundRect">
            <a:avLst>
              <a:gd name="adj" fmla="val 5644"/>
            </a:avLst>
          </a:prstGeom>
          <a:solidFill>
            <a:srgbClr val="DFECE9"/>
          </a:solidFill>
          <a:ln w="7620">
            <a:solidFill>
              <a:srgbClr val="C5D2CF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872609" y="3909772"/>
            <a:ext cx="2402919" cy="3002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3200" dirty="0">
                <a:solidFill>
                  <a:srgbClr val="2C3249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Magic </a:t>
            </a:r>
            <a:r>
              <a:rPr lang="en-US" sz="3600" dirty="0">
                <a:solidFill>
                  <a:srgbClr val="2C3249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Design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872608" y="4257436"/>
            <a:ext cx="6146721" cy="6153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4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Автоматическое создание визуальных макетов, основанных на пользовательских данных и предпочтениях.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Shape 4"/>
          <p:cNvSpPr/>
          <p:nvPr/>
        </p:nvSpPr>
        <p:spPr>
          <a:xfrm>
            <a:off x="7480161" y="3772495"/>
            <a:ext cx="6546294" cy="1430417"/>
          </a:xfrm>
          <a:prstGeom prst="roundRect">
            <a:avLst>
              <a:gd name="adj" fmla="val 5644"/>
            </a:avLst>
          </a:prstGeom>
          <a:solidFill>
            <a:srgbClr val="DFECE9"/>
          </a:solidFill>
          <a:ln w="7620">
            <a:solidFill>
              <a:srgbClr val="C5D2CF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11354871" y="3919298"/>
            <a:ext cx="2402919" cy="3002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3600" dirty="0">
                <a:solidFill>
                  <a:srgbClr val="2C3249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Magic Write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6"/>
          <p:cNvSpPr/>
          <p:nvPr/>
        </p:nvSpPr>
        <p:spPr>
          <a:xfrm>
            <a:off x="7611069" y="4257436"/>
            <a:ext cx="6146721" cy="6153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4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Генерация текста для маркетинговых материалов, описаний и постов в соцсетях с помощью ИИ.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Shape 7"/>
          <p:cNvSpPr/>
          <p:nvPr/>
        </p:nvSpPr>
        <p:spPr>
          <a:xfrm>
            <a:off x="672822" y="5594866"/>
            <a:ext cx="6546294" cy="1430417"/>
          </a:xfrm>
          <a:prstGeom prst="roundRect">
            <a:avLst>
              <a:gd name="adj" fmla="val 5644"/>
            </a:avLst>
          </a:prstGeom>
          <a:solidFill>
            <a:srgbClr val="DFECE9"/>
          </a:solidFill>
          <a:ln w="7620">
            <a:solidFill>
              <a:srgbClr val="C5D2CF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872609" y="5794653"/>
            <a:ext cx="2402919" cy="3002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3600" dirty="0">
                <a:solidFill>
                  <a:srgbClr val="2C3249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Magic Edit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9"/>
          <p:cNvSpPr/>
          <p:nvPr/>
        </p:nvSpPr>
        <p:spPr>
          <a:xfrm>
            <a:off x="872607" y="6075760"/>
            <a:ext cx="6146721" cy="6153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4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Редактирование изображений и видео напрямую в Canva с использованием ИИ, улучшение качества и удаление объектов.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hape 10"/>
          <p:cNvSpPr/>
          <p:nvPr/>
        </p:nvSpPr>
        <p:spPr>
          <a:xfrm>
            <a:off x="7489269" y="5594866"/>
            <a:ext cx="6546294" cy="1430417"/>
          </a:xfrm>
          <a:prstGeom prst="roundRect">
            <a:avLst>
              <a:gd name="adj" fmla="val 5644"/>
            </a:avLst>
          </a:prstGeom>
          <a:solidFill>
            <a:srgbClr val="DFECE9"/>
          </a:solidFill>
          <a:ln w="7620">
            <a:solidFill>
              <a:srgbClr val="C5D2CF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11354872" y="5759887"/>
            <a:ext cx="2402919" cy="3002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3600" dirty="0">
                <a:solidFill>
                  <a:srgbClr val="2C3249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Brand Kit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 12"/>
          <p:cNvSpPr/>
          <p:nvPr/>
        </p:nvSpPr>
        <p:spPr>
          <a:xfrm>
            <a:off x="7611070" y="6094929"/>
            <a:ext cx="6146721" cy="6153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400" dirty="0">
                <a:solidFill>
                  <a:srgbClr val="2C3249"/>
                </a:solidFill>
                <a:latin typeface="Martel Sans" pitchFamily="34" charset="0"/>
                <a:ea typeface="Martel Sans" pitchFamily="34" charset="-122"/>
                <a:cs typeface="Martel Sans" pitchFamily="34" charset="-120"/>
              </a:rPr>
              <a:t>Интеграция фирменного стиля для повышения узнаваемости бренда и единообразия всех материалов.</a:t>
            </a:r>
            <a:endParaRPr lang="en-US" sz="2400" dirty="0"/>
          </a:p>
        </p:txBody>
      </p:sp>
      <p:sp>
        <p:nvSpPr>
          <p:cNvPr id="16" name="Text 13"/>
          <p:cNvSpPr/>
          <p:nvPr/>
        </p:nvSpPr>
        <p:spPr>
          <a:xfrm>
            <a:off x="672822" y="7241500"/>
            <a:ext cx="13614678" cy="988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4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Более 60 миллионов пользователей ежедневно применяют Canva AI, </a:t>
            </a:r>
            <a:endParaRPr lang="ru-RU" sz="2400" dirty="0" smtClean="0">
              <a:solidFill>
                <a:srgbClr val="2C3249"/>
              </a:solidFill>
              <a:latin typeface="Times New Roman" panose="02020603050405020304" pitchFamily="18" charset="0"/>
              <a:ea typeface="Martel Sans" pitchFamily="34" charset="-122"/>
              <a:cs typeface="Times New Roman" panose="02020603050405020304" pitchFamily="18" charset="0"/>
            </a:endParaRPr>
          </a:p>
          <a:p>
            <a:pPr marL="0" indent="0" algn="l">
              <a:lnSpc>
                <a:spcPts val="2400"/>
              </a:lnSpc>
              <a:buNone/>
            </a:pPr>
            <a:r>
              <a:rPr lang="en-US" sz="2400" dirty="0" err="1" smtClean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что</a:t>
            </a:r>
            <a:r>
              <a:rPr lang="en-US" sz="2400" dirty="0" smtClean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говорит о её высокой популярности и эффективности.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6B2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82360" y="539591"/>
            <a:ext cx="7775258" cy="12220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800"/>
              </a:lnSpc>
              <a:buNone/>
            </a:pPr>
            <a:r>
              <a:rPr lang="en-US" sz="5400" dirty="0">
                <a:solidFill>
                  <a:srgbClr val="272D45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Deepseek: </a:t>
            </a:r>
            <a:r>
              <a:rPr lang="ru-RU" sz="5400" dirty="0" smtClean="0">
                <a:solidFill>
                  <a:srgbClr val="272D45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м</a:t>
            </a:r>
            <a:r>
              <a:rPr lang="en-US" sz="5400" dirty="0" err="1" smtClean="0">
                <a:solidFill>
                  <a:srgbClr val="272D45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ощная</a:t>
            </a:r>
            <a:r>
              <a:rPr lang="en-US" sz="5400" dirty="0" smtClean="0">
                <a:solidFill>
                  <a:srgbClr val="272D45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 </a:t>
            </a:r>
            <a:r>
              <a:rPr lang="en-US" sz="5400" dirty="0">
                <a:solidFill>
                  <a:srgbClr val="272D45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языковая модель из Китая</a:t>
            </a:r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hape 1"/>
          <p:cNvSpPr/>
          <p:nvPr/>
        </p:nvSpPr>
        <p:spPr>
          <a:xfrm>
            <a:off x="684371" y="2054900"/>
            <a:ext cx="439936" cy="439936"/>
          </a:xfrm>
          <a:prstGeom prst="roundRect">
            <a:avLst>
              <a:gd name="adj" fmla="val 18669"/>
            </a:avLst>
          </a:prstGeom>
          <a:solidFill>
            <a:srgbClr val="DFECE9"/>
          </a:solidFill>
          <a:ln w="7620">
            <a:solidFill>
              <a:srgbClr val="C5D2CF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1319808" y="2122051"/>
            <a:ext cx="2930247" cy="3055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3200" dirty="0">
                <a:solidFill>
                  <a:srgbClr val="2C3249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Многофункциональность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1319808" y="2544842"/>
            <a:ext cx="7139821" cy="6255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24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Генерация текста, кода, ответы на вопросы и создание контента на различных языках.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Shape 4"/>
          <p:cNvSpPr/>
          <p:nvPr/>
        </p:nvSpPr>
        <p:spPr>
          <a:xfrm>
            <a:off x="684371" y="3561398"/>
            <a:ext cx="439936" cy="439936"/>
          </a:xfrm>
          <a:prstGeom prst="roundRect">
            <a:avLst>
              <a:gd name="adj" fmla="val 18669"/>
            </a:avLst>
          </a:prstGeom>
          <a:solidFill>
            <a:srgbClr val="DFECE9"/>
          </a:solidFill>
          <a:ln w="7620">
            <a:solidFill>
              <a:srgbClr val="C5D2CF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1319808" y="3628549"/>
            <a:ext cx="3350181" cy="3055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3200" dirty="0">
                <a:solidFill>
                  <a:srgbClr val="2C3249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Высокая точность и скорость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6"/>
          <p:cNvSpPr/>
          <p:nvPr/>
        </p:nvSpPr>
        <p:spPr>
          <a:xfrm>
            <a:off x="1319808" y="4051340"/>
            <a:ext cx="7139821" cy="6255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24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Выдаёт более точные ответы с сокращённым временем отклика по сравнению с аналогами.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Shape 7"/>
          <p:cNvSpPr/>
          <p:nvPr/>
        </p:nvSpPr>
        <p:spPr>
          <a:xfrm>
            <a:off x="684371" y="5067895"/>
            <a:ext cx="439936" cy="439936"/>
          </a:xfrm>
          <a:prstGeom prst="roundRect">
            <a:avLst>
              <a:gd name="adj" fmla="val 18669"/>
            </a:avLst>
          </a:prstGeom>
          <a:solidFill>
            <a:srgbClr val="DFECE9"/>
          </a:solidFill>
          <a:ln w="7620">
            <a:solidFill>
              <a:srgbClr val="C5D2CF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1319808" y="5135047"/>
            <a:ext cx="2444353" cy="3055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3200" dirty="0">
                <a:solidFill>
                  <a:srgbClr val="2C3249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Доступность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9"/>
          <p:cNvSpPr/>
          <p:nvPr/>
        </p:nvSpPr>
        <p:spPr>
          <a:xfrm>
            <a:off x="1319808" y="5557838"/>
            <a:ext cx="7139821" cy="6255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24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Работает на международном уровне с адаптацией к локальным рынкам и запросам.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hape 10"/>
          <p:cNvSpPr/>
          <p:nvPr/>
        </p:nvSpPr>
        <p:spPr>
          <a:xfrm>
            <a:off x="684371" y="6574393"/>
            <a:ext cx="439936" cy="439936"/>
          </a:xfrm>
          <a:prstGeom prst="roundRect">
            <a:avLst>
              <a:gd name="adj" fmla="val 18669"/>
            </a:avLst>
          </a:prstGeom>
          <a:solidFill>
            <a:srgbClr val="DFECE9"/>
          </a:solidFill>
          <a:ln w="7620">
            <a:solidFill>
              <a:srgbClr val="C5D2CF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1319808" y="6641544"/>
            <a:ext cx="2719030" cy="3055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3200" dirty="0">
                <a:solidFill>
                  <a:srgbClr val="2C3249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Пример эффективности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 12"/>
          <p:cNvSpPr/>
          <p:nvPr/>
        </p:nvSpPr>
        <p:spPr>
          <a:xfrm>
            <a:off x="1319808" y="7064335"/>
            <a:ext cx="7139821" cy="6255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24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Улучшение производительности кода на 30%, что доказано многими корпоративными клиентами.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6B2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 0"/>
          <p:cNvSpPr/>
          <p:nvPr/>
        </p:nvSpPr>
        <p:spPr>
          <a:xfrm>
            <a:off x="793790" y="967026"/>
            <a:ext cx="1192661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6600" dirty="0">
                <a:solidFill>
                  <a:srgbClr val="272D45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ChatGPT: </a:t>
            </a:r>
            <a:r>
              <a:rPr lang="ru-RU" sz="6600" dirty="0" smtClean="0">
                <a:solidFill>
                  <a:srgbClr val="272D45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в</a:t>
            </a:r>
            <a:r>
              <a:rPr lang="en-US" sz="6600" dirty="0" err="1" smtClean="0">
                <a:solidFill>
                  <a:srgbClr val="272D45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аш</a:t>
            </a:r>
            <a:r>
              <a:rPr lang="en-US" sz="6600" dirty="0" smtClean="0">
                <a:solidFill>
                  <a:srgbClr val="272D45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 </a:t>
            </a:r>
            <a:r>
              <a:rPr lang="en-US" sz="6600" dirty="0" err="1">
                <a:solidFill>
                  <a:srgbClr val="272D45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универсальный</a:t>
            </a:r>
            <a:r>
              <a:rPr lang="en-US" sz="6600" dirty="0">
                <a:solidFill>
                  <a:srgbClr val="272D45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 </a:t>
            </a:r>
            <a:endParaRPr lang="ru-RU" sz="6600" dirty="0" smtClean="0">
              <a:solidFill>
                <a:srgbClr val="272D45"/>
              </a:solidFill>
              <a:latin typeface="Times New Roman" panose="02020603050405020304" pitchFamily="18" charset="0"/>
              <a:ea typeface="Kanit Light" pitchFamily="34" charset="-122"/>
              <a:cs typeface="Times New Roman" panose="02020603050405020304" pitchFamily="18" charset="0"/>
            </a:endParaRPr>
          </a:p>
          <a:p>
            <a:pPr marL="0" indent="0" algn="l">
              <a:lnSpc>
                <a:spcPts val="5550"/>
              </a:lnSpc>
              <a:buNone/>
            </a:pPr>
            <a:r>
              <a:rPr lang="en-US" sz="6600" dirty="0" smtClean="0">
                <a:solidFill>
                  <a:srgbClr val="272D45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ИИ-</a:t>
            </a:r>
            <a:r>
              <a:rPr lang="en-US" sz="6600" dirty="0" err="1" smtClean="0">
                <a:solidFill>
                  <a:srgbClr val="272D45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помощник</a:t>
            </a:r>
            <a:endParaRPr lang="en-US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793790" y="2917150"/>
            <a:ext cx="2867501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600" dirty="0">
                <a:solidFill>
                  <a:srgbClr val="272D45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Применение ChatGPT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793790" y="3448645"/>
            <a:ext cx="6244709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8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Создание текстов, генерация идей и решение комплексных задач во многих сферах: бизнес, образование, развлечения.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3"/>
          <p:cNvSpPr/>
          <p:nvPr/>
        </p:nvSpPr>
        <p:spPr>
          <a:xfrm>
            <a:off x="793790" y="5145405"/>
            <a:ext cx="624470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8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Интеграция с другими ИИ, как DALL-E, позволяет создавать изображения на основе текстовых запросов.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4"/>
          <p:cNvSpPr/>
          <p:nvPr/>
        </p:nvSpPr>
        <p:spPr>
          <a:xfrm>
            <a:off x="7599521" y="327148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600" dirty="0">
                <a:solidFill>
                  <a:srgbClr val="272D45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Успешные кейсы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5"/>
          <p:cNvSpPr/>
          <p:nvPr/>
        </p:nvSpPr>
        <p:spPr>
          <a:xfrm>
            <a:off x="7599521" y="3852624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Font typeface="+mj-lt"/>
              <a:buAutoNum type="arabicPeriod"/>
            </a:pPr>
            <a:r>
              <a:rPr lang="en-US" sz="28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Автоматизация клиентской поддержки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6"/>
          <p:cNvSpPr/>
          <p:nvPr/>
        </p:nvSpPr>
        <p:spPr>
          <a:xfrm>
            <a:off x="7599521" y="4294823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Font typeface="+mj-lt"/>
              <a:buAutoNum type="arabicPeriod" startAt="2"/>
            </a:pPr>
            <a:r>
              <a:rPr lang="en-US" sz="28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Создание образовательных курсов и тестов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7"/>
          <p:cNvSpPr/>
          <p:nvPr/>
        </p:nvSpPr>
        <p:spPr>
          <a:xfrm>
            <a:off x="7599521" y="4737021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Font typeface="+mj-lt"/>
              <a:buAutoNum type="arabicPeriod" startAt="3"/>
            </a:pPr>
            <a:r>
              <a:rPr lang="en-US" sz="28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Генерация маркетинговых кампаний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8"/>
          <p:cNvSpPr/>
          <p:nvPr/>
        </p:nvSpPr>
        <p:spPr>
          <a:xfrm>
            <a:off x="7599521" y="5303996"/>
            <a:ext cx="624470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8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Использование ChatGPT повышает продуктивность и креативность команд.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6B2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72785" y="644604"/>
            <a:ext cx="8771215" cy="127801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000"/>
              </a:lnSpc>
              <a:buNone/>
            </a:pPr>
            <a:r>
              <a:rPr lang="en-US" sz="5400" dirty="0">
                <a:solidFill>
                  <a:srgbClr val="272D45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Midjourney: </a:t>
            </a:r>
            <a:r>
              <a:rPr lang="ru-RU" sz="5400" dirty="0" smtClean="0">
                <a:solidFill>
                  <a:srgbClr val="272D45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с</a:t>
            </a:r>
            <a:r>
              <a:rPr lang="en-US" sz="5400" dirty="0" err="1" smtClean="0">
                <a:solidFill>
                  <a:srgbClr val="272D45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оздание</a:t>
            </a:r>
            <a:r>
              <a:rPr lang="en-US" sz="5400" dirty="0" smtClean="0">
                <a:solidFill>
                  <a:srgbClr val="272D45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 </a:t>
            </a:r>
            <a:r>
              <a:rPr lang="en-US" sz="5400" dirty="0">
                <a:solidFill>
                  <a:srgbClr val="272D45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изображений с </a:t>
            </a:r>
            <a:r>
              <a:rPr lang="en-US" sz="5400" dirty="0" err="1">
                <a:solidFill>
                  <a:srgbClr val="272D45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помощью</a:t>
            </a:r>
            <a:r>
              <a:rPr lang="en-US" sz="5400" dirty="0">
                <a:solidFill>
                  <a:srgbClr val="272D45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 </a:t>
            </a:r>
            <a:r>
              <a:rPr lang="ru-RU" sz="5400" dirty="0" smtClean="0">
                <a:solidFill>
                  <a:srgbClr val="272D45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И</a:t>
            </a:r>
            <a:r>
              <a:rPr lang="en-US" sz="5400" dirty="0" smtClean="0">
                <a:solidFill>
                  <a:srgbClr val="272D45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И</a:t>
            </a:r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685" y="2265045"/>
            <a:ext cx="511254" cy="511254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431369" y="2350651"/>
            <a:ext cx="2556272" cy="3194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800" dirty="0">
                <a:solidFill>
                  <a:srgbClr val="2C3249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Уникальные стили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2"/>
          <p:cNvSpPr/>
          <p:nvPr/>
        </p:nvSpPr>
        <p:spPr>
          <a:xfrm>
            <a:off x="1431369" y="2792730"/>
            <a:ext cx="6996946" cy="6543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От фотореализма до фантазийного арта — Midjourney предлагает разнообразные художественные стили.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5685" y="3891796"/>
            <a:ext cx="511254" cy="511254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1431369" y="3977402"/>
            <a:ext cx="3030736" cy="3194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800" dirty="0">
                <a:solidFill>
                  <a:srgbClr val="2C3249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Простота использования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4"/>
          <p:cNvSpPr/>
          <p:nvPr/>
        </p:nvSpPr>
        <p:spPr>
          <a:xfrm>
            <a:off x="1431369" y="4419481"/>
            <a:ext cx="6996946" cy="6543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Позволяет создавать качественную графику по простым текстовым запросам без навыков дизайна.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5685" y="5518547"/>
            <a:ext cx="511254" cy="511254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1431369" y="5604153"/>
            <a:ext cx="2556272" cy="3194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800" dirty="0">
                <a:solidFill>
                  <a:srgbClr val="2C3249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Высокое качество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6"/>
          <p:cNvSpPr/>
          <p:nvPr/>
        </p:nvSpPr>
        <p:spPr>
          <a:xfrm>
            <a:off x="1431369" y="6046232"/>
            <a:ext cx="6996946" cy="6543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80% пользователей оценивают результат как превосходный, что усиливает доверие к платформе.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 7"/>
          <p:cNvSpPr/>
          <p:nvPr/>
        </p:nvSpPr>
        <p:spPr>
          <a:xfrm>
            <a:off x="715685" y="6930628"/>
            <a:ext cx="7712631" cy="6543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Инструмент отлично подходит для иллюстраторов, дизайнеров и маркетологов, стремящихся быстро визуализировать свои идеи.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6B2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30672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32861" y="312658"/>
            <a:ext cx="7572375" cy="140327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5400" dirty="0">
                <a:solidFill>
                  <a:srgbClr val="272D45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Copilot: ИИ-помощник для разработчиков и не только</a:t>
            </a:r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hape 1"/>
          <p:cNvSpPr/>
          <p:nvPr/>
        </p:nvSpPr>
        <p:spPr>
          <a:xfrm>
            <a:off x="6272213" y="2357438"/>
            <a:ext cx="168354" cy="1203841"/>
          </a:xfrm>
          <a:prstGeom prst="roundRect">
            <a:avLst>
              <a:gd name="adj" fmla="val 56017"/>
            </a:avLst>
          </a:prstGeom>
          <a:solidFill>
            <a:srgbClr val="DFECE9"/>
          </a:solidFill>
          <a:ln w="7620">
            <a:solidFill>
              <a:srgbClr val="C5D2CF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6777276" y="2357438"/>
            <a:ext cx="2806660" cy="3507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2C3249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Автоматизация кода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6777276" y="2842855"/>
            <a:ext cx="7067312" cy="7184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0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Copilot способен самостоятельно писать части кода, экономя время программистов.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Shape 4"/>
          <p:cNvSpPr/>
          <p:nvPr/>
        </p:nvSpPr>
        <p:spPr>
          <a:xfrm>
            <a:off x="6608921" y="3785711"/>
            <a:ext cx="168354" cy="1203841"/>
          </a:xfrm>
          <a:prstGeom prst="roundRect">
            <a:avLst>
              <a:gd name="adj" fmla="val 56017"/>
            </a:avLst>
          </a:prstGeom>
          <a:solidFill>
            <a:srgbClr val="DFECE9"/>
          </a:solidFill>
          <a:ln w="7620">
            <a:solidFill>
              <a:srgbClr val="C5D2CF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7113984" y="3785711"/>
            <a:ext cx="3434596" cy="3507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2C3249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Помощь в решении задач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6"/>
          <p:cNvSpPr/>
          <p:nvPr/>
        </p:nvSpPr>
        <p:spPr>
          <a:xfrm>
            <a:off x="7113984" y="4271129"/>
            <a:ext cx="6730603" cy="7184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0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Интеллектуальные подсказки для отладки и улучшения качества программных решений.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Shape 7"/>
          <p:cNvSpPr/>
          <p:nvPr/>
        </p:nvSpPr>
        <p:spPr>
          <a:xfrm>
            <a:off x="6945749" y="5213985"/>
            <a:ext cx="168354" cy="1203841"/>
          </a:xfrm>
          <a:prstGeom prst="roundRect">
            <a:avLst>
              <a:gd name="adj" fmla="val 56017"/>
            </a:avLst>
          </a:prstGeom>
          <a:solidFill>
            <a:srgbClr val="DFECE9"/>
          </a:solidFill>
          <a:ln w="7620">
            <a:solidFill>
              <a:srgbClr val="C5D2CF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7450812" y="5213985"/>
            <a:ext cx="3354110" cy="3507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2C3249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Генерация документации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9"/>
          <p:cNvSpPr/>
          <p:nvPr/>
        </p:nvSpPr>
        <p:spPr>
          <a:xfrm>
            <a:off x="7450812" y="5699403"/>
            <a:ext cx="6393775" cy="7184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0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Автоматическое создание комментариев и технических описаний к проектам.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6272213" y="6894790"/>
            <a:ext cx="7572375" cy="7184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0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Использование Copilot сокращает время написания кода на 50%, повышая продуктивность команд разработчиков.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6B2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12442" y="571976"/>
            <a:ext cx="8417957" cy="129659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100"/>
              </a:lnSpc>
              <a:buNone/>
            </a:pPr>
            <a:r>
              <a:rPr lang="en-US" sz="5400" dirty="0">
                <a:solidFill>
                  <a:srgbClr val="272D45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Gamma: </a:t>
            </a:r>
            <a:r>
              <a:rPr lang="ru-RU" sz="5400" dirty="0" smtClean="0">
                <a:solidFill>
                  <a:srgbClr val="272D45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с</a:t>
            </a:r>
            <a:r>
              <a:rPr lang="en-US" sz="5400" dirty="0" err="1" smtClean="0">
                <a:solidFill>
                  <a:srgbClr val="272D45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оздание</a:t>
            </a:r>
            <a:r>
              <a:rPr lang="en-US" sz="5400" dirty="0" smtClean="0">
                <a:solidFill>
                  <a:srgbClr val="272D45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 </a:t>
            </a:r>
            <a:r>
              <a:rPr lang="en-US" sz="5400" dirty="0">
                <a:solidFill>
                  <a:srgbClr val="272D45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презентаций на основе ИИ</a:t>
            </a:r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2443" y="2179677"/>
            <a:ext cx="1037153" cy="1526977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560707" y="2387084"/>
            <a:ext cx="2593062" cy="3240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3200" dirty="0">
                <a:solidFill>
                  <a:srgbClr val="2C3249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Генерация слайдов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2"/>
          <p:cNvSpPr/>
          <p:nvPr/>
        </p:nvSpPr>
        <p:spPr>
          <a:xfrm>
            <a:off x="7560707" y="2835593"/>
            <a:ext cx="6343650" cy="6636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4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Создаёт презентации на основе текста, адаптируя стиль и структуру автоматически.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2443" y="3706654"/>
            <a:ext cx="1037153" cy="1526977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7560707" y="3914061"/>
            <a:ext cx="4152186" cy="3240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3200" dirty="0">
                <a:solidFill>
                  <a:srgbClr val="2C3249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Автоматическое форматирование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4"/>
          <p:cNvSpPr/>
          <p:nvPr/>
        </p:nvSpPr>
        <p:spPr>
          <a:xfrm>
            <a:off x="7560707" y="4362569"/>
            <a:ext cx="6343650" cy="6636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4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Обеспечивает профессиональный внешний вид без необходимости ручной настройки.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12443" y="5233630"/>
            <a:ext cx="1037153" cy="1526977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7560707" y="5441037"/>
            <a:ext cx="3202900" cy="3240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3200" dirty="0">
                <a:solidFill>
                  <a:srgbClr val="2C3249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Добавление изображений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6"/>
          <p:cNvSpPr/>
          <p:nvPr/>
        </p:nvSpPr>
        <p:spPr>
          <a:xfrm>
            <a:off x="7560707" y="5889546"/>
            <a:ext cx="6343650" cy="6636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4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Интеграция с ИИ для подбора релевантных иллюстраций к содержанию слайдов.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 7"/>
          <p:cNvSpPr/>
          <p:nvPr/>
        </p:nvSpPr>
        <p:spPr>
          <a:xfrm>
            <a:off x="6212443" y="6993969"/>
            <a:ext cx="7691914" cy="6636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4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Gamma позволяет создавать презентации в 10 раз быстрее, чем традиционные методы, что существенно экономит время пользователей.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Прямоугольник 47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6B2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015633" y="570428"/>
            <a:ext cx="8085534" cy="9448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700"/>
              </a:lnSpc>
              <a:buNone/>
            </a:pPr>
            <a:r>
              <a:rPr lang="en-US" sz="3600" dirty="0">
                <a:solidFill>
                  <a:srgbClr val="272D45"/>
                </a:solidFill>
                <a:latin typeface="Times New Roman" panose="02020603050405020304" pitchFamily="18" charset="0"/>
                <a:ea typeface="Kanit Light" pitchFamily="34" charset="-122"/>
                <a:cs typeface="Times New Roman" panose="02020603050405020304" pitchFamily="18" charset="0"/>
              </a:rPr>
              <a:t>Сравнение ИИ-инструментов: функциональность, цены, преимущества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hape 1"/>
          <p:cNvSpPr/>
          <p:nvPr/>
        </p:nvSpPr>
        <p:spPr>
          <a:xfrm>
            <a:off x="6015633" y="1742123"/>
            <a:ext cx="8085534" cy="5263039"/>
          </a:xfrm>
          <a:prstGeom prst="roundRect">
            <a:avLst>
              <a:gd name="adj" fmla="val 1207"/>
            </a:avLst>
          </a:prstGeom>
          <a:noFill/>
          <a:ln w="7620">
            <a:solidFill>
              <a:srgbClr val="000000">
                <a:alpha val="8000"/>
              </a:srgbClr>
            </a:solidFill>
            <a:prstDash val="solid"/>
          </a:ln>
        </p:spPr>
      </p:sp>
      <p:sp>
        <p:nvSpPr>
          <p:cNvPr id="5" name="Shape 2"/>
          <p:cNvSpPr/>
          <p:nvPr/>
        </p:nvSpPr>
        <p:spPr>
          <a:xfrm>
            <a:off x="6023253" y="1749742"/>
            <a:ext cx="8070294" cy="680561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6" name="Text 3"/>
          <p:cNvSpPr/>
          <p:nvPr/>
        </p:nvSpPr>
        <p:spPr>
          <a:xfrm>
            <a:off x="6174700" y="1848088"/>
            <a:ext cx="1307783" cy="2419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4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Инструмент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4"/>
          <p:cNvSpPr/>
          <p:nvPr/>
        </p:nvSpPr>
        <p:spPr>
          <a:xfrm>
            <a:off x="7792522" y="1848088"/>
            <a:ext cx="1303973" cy="4838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4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Функциональность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5"/>
          <p:cNvSpPr/>
          <p:nvPr/>
        </p:nvSpPr>
        <p:spPr>
          <a:xfrm>
            <a:off x="9406533" y="1848088"/>
            <a:ext cx="1303973" cy="2419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4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Цена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6"/>
          <p:cNvSpPr/>
          <p:nvPr/>
        </p:nvSpPr>
        <p:spPr>
          <a:xfrm>
            <a:off x="11020544" y="1848088"/>
            <a:ext cx="1303973" cy="2419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4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Преимущества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7"/>
          <p:cNvSpPr/>
          <p:nvPr/>
        </p:nvSpPr>
        <p:spPr>
          <a:xfrm>
            <a:off x="12634555" y="1848088"/>
            <a:ext cx="1307783" cy="2419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4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Недостатки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Shape 8"/>
          <p:cNvSpPr/>
          <p:nvPr/>
        </p:nvSpPr>
        <p:spPr>
          <a:xfrm>
            <a:off x="6023253" y="2430304"/>
            <a:ext cx="8070294" cy="922496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</p:sp>
      <p:sp>
        <p:nvSpPr>
          <p:cNvPr id="12" name="Text 9"/>
          <p:cNvSpPr/>
          <p:nvPr/>
        </p:nvSpPr>
        <p:spPr>
          <a:xfrm>
            <a:off x="6174700" y="2528649"/>
            <a:ext cx="1307783" cy="2419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4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Canva AI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7792522" y="2528649"/>
            <a:ext cx="1303973" cy="4838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4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Дизайн, текст, редактирование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 11"/>
          <p:cNvSpPr/>
          <p:nvPr/>
        </p:nvSpPr>
        <p:spPr>
          <a:xfrm>
            <a:off x="9406533" y="2528649"/>
            <a:ext cx="1303973" cy="4838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4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От бесплатной до PRO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 12"/>
          <p:cNvSpPr/>
          <p:nvPr/>
        </p:nvSpPr>
        <p:spPr>
          <a:xfrm>
            <a:off x="11020544" y="2528649"/>
            <a:ext cx="1303973" cy="4838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4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Простота, Brand Kit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 13"/>
          <p:cNvSpPr/>
          <p:nvPr/>
        </p:nvSpPr>
        <p:spPr>
          <a:xfrm>
            <a:off x="12634555" y="2528649"/>
            <a:ext cx="1307783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4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Ограничение в сложных проектах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Shape 14"/>
          <p:cNvSpPr/>
          <p:nvPr/>
        </p:nvSpPr>
        <p:spPr>
          <a:xfrm>
            <a:off x="6023253" y="3352800"/>
            <a:ext cx="8070294" cy="680561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18" name="Text 15"/>
          <p:cNvSpPr/>
          <p:nvPr/>
        </p:nvSpPr>
        <p:spPr>
          <a:xfrm>
            <a:off x="6174700" y="3451146"/>
            <a:ext cx="1307783" cy="2419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4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Deepseek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 16"/>
          <p:cNvSpPr/>
          <p:nvPr/>
        </p:nvSpPr>
        <p:spPr>
          <a:xfrm>
            <a:off x="7792522" y="3451146"/>
            <a:ext cx="1303973" cy="4838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4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Текст, код, ответы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 17"/>
          <p:cNvSpPr/>
          <p:nvPr/>
        </p:nvSpPr>
        <p:spPr>
          <a:xfrm>
            <a:off x="9406533" y="3451146"/>
            <a:ext cx="1303973" cy="2419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4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Подписка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 18"/>
          <p:cNvSpPr/>
          <p:nvPr/>
        </p:nvSpPr>
        <p:spPr>
          <a:xfrm>
            <a:off x="11020544" y="3451146"/>
            <a:ext cx="1303973" cy="4838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4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Скорость, точность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 19"/>
          <p:cNvSpPr/>
          <p:nvPr/>
        </p:nvSpPr>
        <p:spPr>
          <a:xfrm>
            <a:off x="12634555" y="3451146"/>
            <a:ext cx="1307783" cy="4838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4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Меньше известен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Shape 20"/>
          <p:cNvSpPr/>
          <p:nvPr/>
        </p:nvSpPr>
        <p:spPr>
          <a:xfrm>
            <a:off x="6023253" y="4033361"/>
            <a:ext cx="8070294" cy="680561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</p:sp>
      <p:sp>
        <p:nvSpPr>
          <p:cNvPr id="24" name="Text 21"/>
          <p:cNvSpPr/>
          <p:nvPr/>
        </p:nvSpPr>
        <p:spPr>
          <a:xfrm>
            <a:off x="6174700" y="4131707"/>
            <a:ext cx="1307783" cy="2419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4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ChatGPT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 22"/>
          <p:cNvSpPr/>
          <p:nvPr/>
        </p:nvSpPr>
        <p:spPr>
          <a:xfrm>
            <a:off x="7792522" y="4131707"/>
            <a:ext cx="1303973" cy="4838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4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Текст, идеи, ответы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 23"/>
          <p:cNvSpPr/>
          <p:nvPr/>
        </p:nvSpPr>
        <p:spPr>
          <a:xfrm>
            <a:off x="9406533" y="4131707"/>
            <a:ext cx="1303973" cy="4838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4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Бесплатный и платный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 24"/>
          <p:cNvSpPr/>
          <p:nvPr/>
        </p:nvSpPr>
        <p:spPr>
          <a:xfrm>
            <a:off x="11020544" y="4131707"/>
            <a:ext cx="1303973" cy="2419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4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Универсальность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 25"/>
          <p:cNvSpPr/>
          <p:nvPr/>
        </p:nvSpPr>
        <p:spPr>
          <a:xfrm>
            <a:off x="12634555" y="4131707"/>
            <a:ext cx="1307783" cy="2419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4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Иногда ошибки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Shape 26"/>
          <p:cNvSpPr/>
          <p:nvPr/>
        </p:nvSpPr>
        <p:spPr>
          <a:xfrm>
            <a:off x="6023253" y="4713923"/>
            <a:ext cx="8070294" cy="680561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30" name="Text 27"/>
          <p:cNvSpPr/>
          <p:nvPr/>
        </p:nvSpPr>
        <p:spPr>
          <a:xfrm>
            <a:off x="6174700" y="4812268"/>
            <a:ext cx="1307783" cy="2419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4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Midjourney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 28"/>
          <p:cNvSpPr/>
          <p:nvPr/>
        </p:nvSpPr>
        <p:spPr>
          <a:xfrm>
            <a:off x="7792522" y="4812268"/>
            <a:ext cx="1303973" cy="4838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4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Генерация изображений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 29"/>
          <p:cNvSpPr/>
          <p:nvPr/>
        </p:nvSpPr>
        <p:spPr>
          <a:xfrm>
            <a:off x="9406533" y="4812268"/>
            <a:ext cx="1303973" cy="2419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4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Подписка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 30"/>
          <p:cNvSpPr/>
          <p:nvPr/>
        </p:nvSpPr>
        <p:spPr>
          <a:xfrm>
            <a:off x="11020544" y="4812268"/>
            <a:ext cx="1303973" cy="4838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4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Высокое качество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 31"/>
          <p:cNvSpPr/>
          <p:nvPr/>
        </p:nvSpPr>
        <p:spPr>
          <a:xfrm>
            <a:off x="12634555" y="4812268"/>
            <a:ext cx="1307783" cy="4838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4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Требует обучения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Shape 32"/>
          <p:cNvSpPr/>
          <p:nvPr/>
        </p:nvSpPr>
        <p:spPr>
          <a:xfrm>
            <a:off x="6023253" y="5394484"/>
            <a:ext cx="8070294" cy="680561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</p:sp>
      <p:sp>
        <p:nvSpPr>
          <p:cNvPr id="36" name="Text 33"/>
          <p:cNvSpPr/>
          <p:nvPr/>
        </p:nvSpPr>
        <p:spPr>
          <a:xfrm>
            <a:off x="6174700" y="5492829"/>
            <a:ext cx="1307783" cy="2419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4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Copilot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 34"/>
          <p:cNvSpPr/>
          <p:nvPr/>
        </p:nvSpPr>
        <p:spPr>
          <a:xfrm>
            <a:off x="7792522" y="5492829"/>
            <a:ext cx="1303973" cy="4838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4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Автоматизация кода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 35"/>
          <p:cNvSpPr/>
          <p:nvPr/>
        </p:nvSpPr>
        <p:spPr>
          <a:xfrm>
            <a:off x="9406533" y="5492829"/>
            <a:ext cx="1303973" cy="4838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4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От подписки Microsoft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Text 36"/>
          <p:cNvSpPr/>
          <p:nvPr/>
        </p:nvSpPr>
        <p:spPr>
          <a:xfrm>
            <a:off x="11020544" y="5492829"/>
            <a:ext cx="1303973" cy="4838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4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Экономия времени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Text 37"/>
          <p:cNvSpPr/>
          <p:nvPr/>
        </p:nvSpPr>
        <p:spPr>
          <a:xfrm>
            <a:off x="12634555" y="5492829"/>
            <a:ext cx="1307783" cy="4838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4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Ограниченно для новичков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Shape 38"/>
          <p:cNvSpPr/>
          <p:nvPr/>
        </p:nvSpPr>
        <p:spPr>
          <a:xfrm>
            <a:off x="6023253" y="6075045"/>
            <a:ext cx="8070294" cy="922496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42" name="Text 39"/>
          <p:cNvSpPr/>
          <p:nvPr/>
        </p:nvSpPr>
        <p:spPr>
          <a:xfrm>
            <a:off x="6174700" y="6173391"/>
            <a:ext cx="1307783" cy="2419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4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Gamma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Text 40"/>
          <p:cNvSpPr/>
          <p:nvPr/>
        </p:nvSpPr>
        <p:spPr>
          <a:xfrm>
            <a:off x="7792522" y="6173391"/>
            <a:ext cx="1303973" cy="2419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4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Презентации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Text 41"/>
          <p:cNvSpPr/>
          <p:nvPr/>
        </p:nvSpPr>
        <p:spPr>
          <a:xfrm>
            <a:off x="9406533" y="6173391"/>
            <a:ext cx="1303973" cy="2419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4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Подписка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Text 42"/>
          <p:cNvSpPr/>
          <p:nvPr/>
        </p:nvSpPr>
        <p:spPr>
          <a:xfrm>
            <a:off x="11020544" y="6173391"/>
            <a:ext cx="1303973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4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Быстрота, профессионализм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Text 43"/>
          <p:cNvSpPr/>
          <p:nvPr/>
        </p:nvSpPr>
        <p:spPr>
          <a:xfrm>
            <a:off x="12634555" y="6173391"/>
            <a:ext cx="1307783" cy="4838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4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Меньше кастомизации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Text 44"/>
          <p:cNvSpPr/>
          <p:nvPr/>
        </p:nvSpPr>
        <p:spPr>
          <a:xfrm>
            <a:off x="6015633" y="7175183"/>
            <a:ext cx="8085534" cy="4838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just">
              <a:lnSpc>
                <a:spcPts val="1900"/>
              </a:lnSpc>
              <a:buNone/>
            </a:pPr>
            <a:r>
              <a:rPr lang="en-US" sz="2400" dirty="0">
                <a:solidFill>
                  <a:srgbClr val="2C3249"/>
                </a:solidFill>
                <a:latin typeface="Times New Roman" panose="02020603050405020304" pitchFamily="18" charset="0"/>
                <a:ea typeface="Martel Sans" pitchFamily="34" charset="-122"/>
                <a:cs typeface="Times New Roman" panose="02020603050405020304" pitchFamily="18" charset="0"/>
              </a:rPr>
              <a:t>Выбор инструмента зависит от задач: для дизайна — Canva, для текстов и кода — Deepseek или Copilot, для визуализации идей — Midjourney или Gamma.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774</Words>
  <Application>Microsoft Office PowerPoint</Application>
  <PresentationFormat>Произвольный</PresentationFormat>
  <Paragraphs>120</Paragraphs>
  <Slides>11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Kanit Light</vt:lpstr>
      <vt:lpstr>Martel Sans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User</cp:lastModifiedBy>
  <cp:revision>3</cp:revision>
  <dcterms:created xsi:type="dcterms:W3CDTF">2025-04-30T08:32:40Z</dcterms:created>
  <dcterms:modified xsi:type="dcterms:W3CDTF">2025-04-30T12:33:36Z</dcterms:modified>
</cp:coreProperties>
</file>