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8288000" cy="10287000"/>
  <p:notesSz cx="6858000" cy="9144000"/>
  <p:embeddedFontLst>
    <p:embeddedFont>
      <p:font typeface="Intro" charset="1" panose="02000000000000000000"/>
      <p:regular r:id="rId19"/>
    </p:embeddedFont>
    <p:embeddedFont>
      <p:font typeface="True Typewriter PolygloTT" charset="1" panose="02060704040205020404"/>
      <p:regular r:id="rId20"/>
    </p:embeddedFont>
    <p:embeddedFont>
      <p:font typeface="Agrandir Bold" charset="1" panose="000008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7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7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7.png" Type="http://schemas.openxmlformats.org/officeDocument/2006/relationships/image"/><Relationship Id="rId4" Target="../media/image23.png" Type="http://schemas.openxmlformats.org/officeDocument/2006/relationships/image"/><Relationship Id="rId5" Target="../media/image24.svg" Type="http://schemas.openxmlformats.org/officeDocument/2006/relationships/image"/><Relationship Id="rId6" Target="../media/image25.png" Type="http://schemas.openxmlformats.org/officeDocument/2006/relationships/image"/><Relationship Id="rId7" Target="../media/image26.svg" Type="http://schemas.openxmlformats.org/officeDocument/2006/relationships/image"/><Relationship Id="rId8" Target="../media/image27.png" Type="http://schemas.openxmlformats.org/officeDocument/2006/relationships/image"/><Relationship Id="rId9" Target="../media/image28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7.png" Type="http://schemas.openxmlformats.org/officeDocument/2006/relationships/image"/><Relationship Id="rId4" Target="../media/image23.png" Type="http://schemas.openxmlformats.org/officeDocument/2006/relationships/image"/><Relationship Id="rId5" Target="../media/image24.svg" Type="http://schemas.openxmlformats.org/officeDocument/2006/relationships/image"/><Relationship Id="rId6" Target="../media/image25.png" Type="http://schemas.openxmlformats.org/officeDocument/2006/relationships/image"/><Relationship Id="rId7" Target="../media/image26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6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7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0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svg" Type="http://schemas.openxmlformats.org/officeDocument/2006/relationships/image"/><Relationship Id="rId12" Target="../media/image17.jpeg" Type="http://schemas.openxmlformats.org/officeDocument/2006/relationships/image"/><Relationship Id="rId2" Target="../media/image1.jpeg" Type="http://schemas.openxmlformats.org/officeDocument/2006/relationships/image"/><Relationship Id="rId3" Target="../media/image7.png" Type="http://schemas.openxmlformats.org/officeDocument/2006/relationships/image"/><Relationship Id="rId4" Target="../media/image11.png" Type="http://schemas.openxmlformats.org/officeDocument/2006/relationships/image"/><Relationship Id="rId5" Target="../media/image12.svg" Type="http://schemas.openxmlformats.org/officeDocument/2006/relationships/image"/><Relationship Id="rId6" Target="../media/image3.png" Type="http://schemas.openxmlformats.org/officeDocument/2006/relationships/image"/><Relationship Id="rId7" Target="../media/image4.svg" Type="http://schemas.openxmlformats.org/officeDocument/2006/relationships/image"/><Relationship Id="rId8" Target="../media/image13.png" Type="http://schemas.openxmlformats.org/officeDocument/2006/relationships/image"/><Relationship Id="rId9" Target="../media/image14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7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9.png" Type="http://schemas.openxmlformats.org/officeDocument/2006/relationships/image"/><Relationship Id="rId7" Target="../media/image20.jpeg" Type="http://schemas.openxmlformats.org/officeDocument/2006/relationships/image"/><Relationship Id="rId8" Target="../media/image21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7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22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1333062"/>
            <a:ext cx="20772607" cy="8200085"/>
            <a:chOff x="0" y="0"/>
            <a:chExt cx="27696810" cy="10933447"/>
          </a:xfrm>
        </p:grpSpPr>
        <p:sp>
          <p:nvSpPr>
            <p:cNvPr name="Freeform 4" id="4"/>
            <p:cNvSpPr/>
            <p:nvPr/>
          </p:nvSpPr>
          <p:spPr>
            <a:xfrm flipH="false" flipV="false" rot="-5400000">
              <a:off x="1720579" y="-1720579"/>
              <a:ext cx="10407246" cy="13848405"/>
            </a:xfrm>
            <a:custGeom>
              <a:avLst/>
              <a:gdLst/>
              <a:ahLst/>
              <a:cxnLst/>
              <a:rect r="r" b="b" t="t" l="l"/>
              <a:pathLst>
                <a:path h="13848405" w="10407246">
                  <a:moveTo>
                    <a:pt x="0" y="0"/>
                  </a:moveTo>
                  <a:lnTo>
                    <a:pt x="10407247" y="0"/>
                  </a:lnTo>
                  <a:lnTo>
                    <a:pt x="10407247" y="13848405"/>
                  </a:lnTo>
                  <a:lnTo>
                    <a:pt x="0" y="138484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-4955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true" flipV="true" rot="-5400000">
              <a:off x="15367626" y="-1395736"/>
              <a:ext cx="10580037" cy="14078329"/>
            </a:xfrm>
            <a:custGeom>
              <a:avLst/>
              <a:gdLst/>
              <a:ahLst/>
              <a:cxnLst/>
              <a:rect r="r" b="b" t="t" l="l"/>
              <a:pathLst>
                <a:path h="14078329" w="10580037">
                  <a:moveTo>
                    <a:pt x="10580038" y="14078329"/>
                  </a:moveTo>
                  <a:lnTo>
                    <a:pt x="0" y="14078329"/>
                  </a:lnTo>
                  <a:lnTo>
                    <a:pt x="0" y="0"/>
                  </a:lnTo>
                  <a:lnTo>
                    <a:pt x="10580038" y="0"/>
                  </a:lnTo>
                  <a:lnTo>
                    <a:pt x="10580038" y="14078329"/>
                  </a:lnTo>
                  <a:close/>
                </a:path>
              </a:pathLst>
            </a:custGeom>
            <a:blipFill>
              <a:blip r:embed="rId3"/>
              <a:stretch>
                <a:fillRect l="0" t="0" r="-4955" b="0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-5400000">
            <a:off x="7444399" y="-1433026"/>
            <a:ext cx="1723525" cy="9192135"/>
          </a:xfrm>
          <a:custGeom>
            <a:avLst/>
            <a:gdLst/>
            <a:ahLst/>
            <a:cxnLst/>
            <a:rect r="r" b="b" t="t" l="l"/>
            <a:pathLst>
              <a:path h="9192135" w="1723525">
                <a:moveTo>
                  <a:pt x="0" y="0"/>
                </a:moveTo>
                <a:lnTo>
                  <a:pt x="1723525" y="0"/>
                </a:lnTo>
                <a:lnTo>
                  <a:pt x="1723525" y="9192135"/>
                </a:lnTo>
                <a:lnTo>
                  <a:pt x="0" y="91921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3185955" y="3568212"/>
            <a:ext cx="3961690" cy="3729786"/>
          </a:xfrm>
          <a:custGeom>
            <a:avLst/>
            <a:gdLst/>
            <a:ahLst/>
            <a:cxnLst/>
            <a:rect r="r" b="b" t="t" l="l"/>
            <a:pathLst>
              <a:path h="3729786" w="3961690">
                <a:moveTo>
                  <a:pt x="0" y="0"/>
                </a:moveTo>
                <a:lnTo>
                  <a:pt x="3961690" y="0"/>
                </a:lnTo>
                <a:lnTo>
                  <a:pt x="3961690" y="3729786"/>
                </a:lnTo>
                <a:lnTo>
                  <a:pt x="0" y="372978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4396064" y="4877615"/>
            <a:ext cx="7820195" cy="30358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956"/>
              </a:lnSpc>
            </a:pPr>
            <a:r>
              <a:rPr lang="en-US" sz="6800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Трагическая </a:t>
            </a:r>
          </a:p>
          <a:p>
            <a:pPr algn="ctr">
              <a:lnSpc>
                <a:spcPts val="7956"/>
              </a:lnSpc>
            </a:pPr>
            <a:r>
              <a:rPr lang="en-US" sz="6800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и героическая судьба Ивана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557607" y="2208705"/>
            <a:ext cx="7277461" cy="1816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True Typewriter PolygloTT"/>
                <a:ea typeface="True Typewriter PolygloTT"/>
                <a:cs typeface="True Typewriter PolygloTT"/>
                <a:sym typeface="True Typewriter PolygloTT"/>
              </a:rPr>
              <a:t>В.О. Богомолов. </a:t>
            </a:r>
          </a:p>
          <a:p>
            <a:pPr algn="ctr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True Typewriter PolygloTT"/>
                <a:ea typeface="True Typewriter PolygloTT"/>
                <a:cs typeface="True Typewriter PolygloTT"/>
                <a:sym typeface="True Typewriter PolygloTT"/>
              </a:rPr>
              <a:t>«Иван»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184051" y="2176290"/>
            <a:ext cx="5079088" cy="8110710"/>
            <a:chOff x="0" y="0"/>
            <a:chExt cx="6772118" cy="10814280"/>
          </a:xfrm>
        </p:grpSpPr>
        <p:sp>
          <p:nvSpPr>
            <p:cNvPr name="Freeform 4" id="4"/>
            <p:cNvSpPr/>
            <p:nvPr/>
          </p:nvSpPr>
          <p:spPr>
            <a:xfrm flipH="false" flipV="false" rot="-5400000">
              <a:off x="423257" y="-423257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7"/>
                  </a:lnTo>
                  <a:lnTo>
                    <a:pt x="0" y="67721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-5400000">
              <a:off x="423257" y="4465420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8"/>
                  </a:lnTo>
                  <a:lnTo>
                    <a:pt x="0" y="67721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6939414" y="2176290"/>
            <a:ext cx="5079088" cy="8110710"/>
            <a:chOff x="0" y="0"/>
            <a:chExt cx="6772118" cy="10814280"/>
          </a:xfrm>
        </p:grpSpPr>
        <p:sp>
          <p:nvSpPr>
            <p:cNvPr name="Freeform 7" id="7"/>
            <p:cNvSpPr/>
            <p:nvPr/>
          </p:nvSpPr>
          <p:spPr>
            <a:xfrm flipH="false" flipV="false" rot="-5400000">
              <a:off x="423257" y="-423257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7"/>
                  </a:lnTo>
                  <a:lnTo>
                    <a:pt x="0" y="67721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-5400000">
              <a:off x="423257" y="4465420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8"/>
                  </a:lnTo>
                  <a:lnTo>
                    <a:pt x="0" y="67721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grpSp>
        <p:nvGrpSpPr>
          <p:cNvPr name="Group 9" id="9"/>
          <p:cNvGrpSpPr/>
          <p:nvPr/>
        </p:nvGrpSpPr>
        <p:grpSpPr>
          <a:xfrm rot="0">
            <a:off x="12742620" y="2176290"/>
            <a:ext cx="5079088" cy="8110710"/>
            <a:chOff x="0" y="0"/>
            <a:chExt cx="6772118" cy="10814280"/>
          </a:xfrm>
        </p:grpSpPr>
        <p:sp>
          <p:nvSpPr>
            <p:cNvPr name="Freeform 10" id="10"/>
            <p:cNvSpPr/>
            <p:nvPr/>
          </p:nvSpPr>
          <p:spPr>
            <a:xfrm flipH="false" flipV="false" rot="-5400000">
              <a:off x="423257" y="-423257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7"/>
                  </a:lnTo>
                  <a:lnTo>
                    <a:pt x="0" y="67721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-5400000">
              <a:off x="423257" y="4465420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8"/>
                  </a:lnTo>
                  <a:lnTo>
                    <a:pt x="0" y="67721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grpSp>
        <p:nvGrpSpPr>
          <p:cNvPr name="Group 12" id="12"/>
          <p:cNvGrpSpPr/>
          <p:nvPr/>
        </p:nvGrpSpPr>
        <p:grpSpPr>
          <a:xfrm rot="-10800000">
            <a:off x="7439121" y="1901602"/>
            <a:ext cx="4627224" cy="1490216"/>
            <a:chOff x="0" y="0"/>
            <a:chExt cx="6169632" cy="1986955"/>
          </a:xfrm>
        </p:grpSpPr>
        <p:sp>
          <p:nvSpPr>
            <p:cNvPr name="Freeform 13" id="13"/>
            <p:cNvSpPr/>
            <p:nvPr/>
          </p:nvSpPr>
          <p:spPr>
            <a:xfrm flipH="false" flipV="false" rot="5400000">
              <a:off x="727422" y="-727422"/>
              <a:ext cx="1986955" cy="3441799"/>
            </a:xfrm>
            <a:custGeom>
              <a:avLst/>
              <a:gdLst/>
              <a:ahLst/>
              <a:cxnLst/>
              <a:rect r="r" b="b" t="t" l="l"/>
              <a:pathLst>
                <a:path h="3441799" w="1986955">
                  <a:moveTo>
                    <a:pt x="0" y="0"/>
                  </a:moveTo>
                  <a:lnTo>
                    <a:pt x="1986955" y="0"/>
                  </a:lnTo>
                  <a:lnTo>
                    <a:pt x="1986955" y="3441799"/>
                  </a:lnTo>
                  <a:lnTo>
                    <a:pt x="0" y="344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-207893" r="0" b="0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5400000">
              <a:off x="3313009" y="-869669"/>
              <a:ext cx="1986955" cy="3726292"/>
            </a:xfrm>
            <a:custGeom>
              <a:avLst/>
              <a:gdLst/>
              <a:ahLst/>
              <a:cxnLst/>
              <a:rect r="r" b="b" t="t" l="l"/>
              <a:pathLst>
                <a:path h="3726292" w="1986955">
                  <a:moveTo>
                    <a:pt x="0" y="0"/>
                  </a:moveTo>
                  <a:lnTo>
                    <a:pt x="1986954" y="0"/>
                  </a:lnTo>
                  <a:lnTo>
                    <a:pt x="1986954" y="3726292"/>
                  </a:lnTo>
                  <a:lnTo>
                    <a:pt x="0" y="37262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-184387"/>
              </a:stretch>
            </a:blipFill>
          </p:spPr>
        </p:sp>
      </p:grpSp>
      <p:grpSp>
        <p:nvGrpSpPr>
          <p:cNvPr name="Group 15" id="15"/>
          <p:cNvGrpSpPr/>
          <p:nvPr/>
        </p:nvGrpSpPr>
        <p:grpSpPr>
          <a:xfrm rot="-10800000">
            <a:off x="1735790" y="1755742"/>
            <a:ext cx="4627224" cy="1490216"/>
            <a:chOff x="0" y="0"/>
            <a:chExt cx="6169632" cy="1986955"/>
          </a:xfrm>
        </p:grpSpPr>
        <p:sp>
          <p:nvSpPr>
            <p:cNvPr name="Freeform 16" id="16"/>
            <p:cNvSpPr/>
            <p:nvPr/>
          </p:nvSpPr>
          <p:spPr>
            <a:xfrm flipH="false" flipV="false" rot="5400000">
              <a:off x="727422" y="-727422"/>
              <a:ext cx="1986955" cy="3441799"/>
            </a:xfrm>
            <a:custGeom>
              <a:avLst/>
              <a:gdLst/>
              <a:ahLst/>
              <a:cxnLst/>
              <a:rect r="r" b="b" t="t" l="l"/>
              <a:pathLst>
                <a:path h="3441799" w="1986955">
                  <a:moveTo>
                    <a:pt x="0" y="0"/>
                  </a:moveTo>
                  <a:lnTo>
                    <a:pt x="1986955" y="0"/>
                  </a:lnTo>
                  <a:lnTo>
                    <a:pt x="1986955" y="3441799"/>
                  </a:lnTo>
                  <a:lnTo>
                    <a:pt x="0" y="344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-207893" r="0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5400000">
              <a:off x="3313009" y="-869669"/>
              <a:ext cx="1986955" cy="3726292"/>
            </a:xfrm>
            <a:custGeom>
              <a:avLst/>
              <a:gdLst/>
              <a:ahLst/>
              <a:cxnLst/>
              <a:rect r="r" b="b" t="t" l="l"/>
              <a:pathLst>
                <a:path h="3726292" w="1986955">
                  <a:moveTo>
                    <a:pt x="0" y="0"/>
                  </a:moveTo>
                  <a:lnTo>
                    <a:pt x="1986954" y="0"/>
                  </a:lnTo>
                  <a:lnTo>
                    <a:pt x="1986954" y="3726292"/>
                  </a:lnTo>
                  <a:lnTo>
                    <a:pt x="0" y="37262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-184387"/>
              </a:stretch>
            </a:blipFill>
          </p:spPr>
        </p:sp>
      </p:grpSp>
      <p:grpSp>
        <p:nvGrpSpPr>
          <p:cNvPr name="Group 18" id="18"/>
          <p:cNvGrpSpPr/>
          <p:nvPr/>
        </p:nvGrpSpPr>
        <p:grpSpPr>
          <a:xfrm rot="-10800000">
            <a:off x="13237920" y="1901602"/>
            <a:ext cx="4627224" cy="1490216"/>
            <a:chOff x="0" y="0"/>
            <a:chExt cx="6169632" cy="1986955"/>
          </a:xfrm>
        </p:grpSpPr>
        <p:sp>
          <p:nvSpPr>
            <p:cNvPr name="Freeform 19" id="19"/>
            <p:cNvSpPr/>
            <p:nvPr/>
          </p:nvSpPr>
          <p:spPr>
            <a:xfrm flipH="false" flipV="false" rot="5400000">
              <a:off x="727422" y="-727422"/>
              <a:ext cx="1986955" cy="3441799"/>
            </a:xfrm>
            <a:custGeom>
              <a:avLst/>
              <a:gdLst/>
              <a:ahLst/>
              <a:cxnLst/>
              <a:rect r="r" b="b" t="t" l="l"/>
              <a:pathLst>
                <a:path h="3441799" w="1986955">
                  <a:moveTo>
                    <a:pt x="0" y="0"/>
                  </a:moveTo>
                  <a:lnTo>
                    <a:pt x="1986955" y="0"/>
                  </a:lnTo>
                  <a:lnTo>
                    <a:pt x="1986955" y="3441799"/>
                  </a:lnTo>
                  <a:lnTo>
                    <a:pt x="0" y="344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-207893" r="0" b="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5400000">
              <a:off x="3313009" y="-869669"/>
              <a:ext cx="1986955" cy="3726292"/>
            </a:xfrm>
            <a:custGeom>
              <a:avLst/>
              <a:gdLst/>
              <a:ahLst/>
              <a:cxnLst/>
              <a:rect r="r" b="b" t="t" l="l"/>
              <a:pathLst>
                <a:path h="3726292" w="1986955">
                  <a:moveTo>
                    <a:pt x="0" y="0"/>
                  </a:moveTo>
                  <a:lnTo>
                    <a:pt x="1986954" y="0"/>
                  </a:lnTo>
                  <a:lnTo>
                    <a:pt x="1986954" y="3726292"/>
                  </a:lnTo>
                  <a:lnTo>
                    <a:pt x="0" y="37262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-184387"/>
              </a:stretch>
            </a:blip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2515723" y="-3741798"/>
            <a:ext cx="13926471" cy="5497541"/>
            <a:chOff x="0" y="0"/>
            <a:chExt cx="18568628" cy="7330054"/>
          </a:xfrm>
        </p:grpSpPr>
        <p:sp>
          <p:nvSpPr>
            <p:cNvPr name="Freeform 22" id="22"/>
            <p:cNvSpPr/>
            <p:nvPr/>
          </p:nvSpPr>
          <p:spPr>
            <a:xfrm flipH="false" flipV="false" rot="-5400000">
              <a:off x="1153519" y="-1153519"/>
              <a:ext cx="6977276" cy="9284314"/>
            </a:xfrm>
            <a:custGeom>
              <a:avLst/>
              <a:gdLst/>
              <a:ahLst/>
              <a:cxnLst/>
              <a:rect r="r" b="b" t="t" l="l"/>
              <a:pathLst>
                <a:path h="9284314" w="6977276">
                  <a:moveTo>
                    <a:pt x="0" y="0"/>
                  </a:moveTo>
                  <a:lnTo>
                    <a:pt x="6977276" y="0"/>
                  </a:lnTo>
                  <a:lnTo>
                    <a:pt x="6977276" y="9284314"/>
                  </a:lnTo>
                  <a:lnTo>
                    <a:pt x="0" y="92843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-4955" b="0"/>
              </a:stretch>
            </a:blipFill>
          </p:spPr>
        </p:sp>
        <p:sp>
          <p:nvSpPr>
            <p:cNvPr name="Freeform 23" id="23"/>
            <p:cNvSpPr/>
            <p:nvPr/>
          </p:nvSpPr>
          <p:spPr>
            <a:xfrm flipH="true" flipV="true" rot="-5400000">
              <a:off x="10302838" y="-935736"/>
              <a:ext cx="7093120" cy="9438461"/>
            </a:xfrm>
            <a:custGeom>
              <a:avLst/>
              <a:gdLst/>
              <a:ahLst/>
              <a:cxnLst/>
              <a:rect r="r" b="b" t="t" l="l"/>
              <a:pathLst>
                <a:path h="9438461" w="7093120">
                  <a:moveTo>
                    <a:pt x="7093119" y="9438461"/>
                  </a:moveTo>
                  <a:lnTo>
                    <a:pt x="0" y="9438461"/>
                  </a:lnTo>
                  <a:lnTo>
                    <a:pt x="0" y="0"/>
                  </a:lnTo>
                  <a:lnTo>
                    <a:pt x="7093119" y="0"/>
                  </a:lnTo>
                  <a:lnTo>
                    <a:pt x="7093119" y="9438461"/>
                  </a:lnTo>
                  <a:close/>
                </a:path>
              </a:pathLst>
            </a:custGeom>
            <a:blipFill>
              <a:blip r:embed="rId6"/>
              <a:stretch>
                <a:fillRect l="0" t="0" r="-4955" b="0"/>
              </a:stretch>
            </a:blip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1028700" y="359378"/>
            <a:ext cx="16712744" cy="6693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90"/>
              </a:lnSpc>
            </a:pPr>
            <a:r>
              <a:rPr lang="en-US" sz="45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характеристика героя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468780" y="2185815"/>
            <a:ext cx="4894234" cy="6693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90"/>
              </a:lnSpc>
            </a:pPr>
            <a:r>
              <a:rPr lang="en-US" sz="45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1 группа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031841" y="2316811"/>
            <a:ext cx="4894234" cy="6693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90"/>
              </a:lnSpc>
            </a:pPr>
            <a:r>
              <a:rPr lang="en-US" sz="45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2 группа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2927474" y="2316811"/>
            <a:ext cx="4894234" cy="6693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90"/>
              </a:lnSpc>
            </a:pPr>
            <a:r>
              <a:rPr lang="en-US" sz="45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3 группа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468780" y="3979383"/>
            <a:ext cx="4481815" cy="36065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88"/>
              </a:lnSpc>
              <a:spcBef>
                <a:spcPct val="0"/>
              </a:spcBef>
            </a:pPr>
            <a:r>
              <a:rPr lang="en-US" sz="40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Найдите </a:t>
            </a:r>
          </a:p>
          <a:p>
            <a:pPr algn="ctr">
              <a:lnSpc>
                <a:spcPts val="4788"/>
              </a:lnSpc>
              <a:spcBef>
                <a:spcPct val="0"/>
              </a:spcBef>
            </a:pPr>
            <a:r>
              <a:rPr lang="en-US" sz="40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в тексте цитаты, </a:t>
            </a:r>
          </a:p>
          <a:p>
            <a:pPr algn="ctr">
              <a:lnSpc>
                <a:spcPts val="4788"/>
              </a:lnSpc>
              <a:spcBef>
                <a:spcPct val="0"/>
              </a:spcBef>
            </a:pPr>
            <a:r>
              <a:rPr lang="en-US" sz="40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где Иван </a:t>
            </a:r>
          </a:p>
          <a:p>
            <a:pPr algn="ctr">
              <a:lnSpc>
                <a:spcPts val="4788"/>
              </a:lnSpc>
              <a:spcBef>
                <a:spcPct val="0"/>
              </a:spcBef>
            </a:pPr>
            <a:r>
              <a:rPr lang="en-US" sz="40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ведет себя как ребенок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7261972" y="3944268"/>
            <a:ext cx="4481815" cy="46424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86"/>
              </a:lnSpc>
              <a:spcBef>
                <a:spcPct val="0"/>
              </a:spcBef>
            </a:pPr>
            <a:r>
              <a:rPr lang="en-US" sz="34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Найдите в тексте цитаты, где Иван не ребенок, </a:t>
            </a:r>
          </a:p>
          <a:p>
            <a:pPr algn="ctr">
              <a:lnSpc>
                <a:spcPts val="4086"/>
              </a:lnSpc>
              <a:spcBef>
                <a:spcPct val="0"/>
              </a:spcBef>
            </a:pPr>
            <a:r>
              <a:rPr lang="en-US" sz="34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а воин </a:t>
            </a:r>
          </a:p>
          <a:p>
            <a:pPr algn="ctr">
              <a:lnSpc>
                <a:spcPts val="4086"/>
              </a:lnSpc>
              <a:spcBef>
                <a:spcPct val="0"/>
              </a:spcBef>
            </a:pPr>
            <a:r>
              <a:rPr lang="en-US" sz="34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(взгляд, портретная характеристика, отношение </a:t>
            </a:r>
          </a:p>
          <a:p>
            <a:pPr algn="ctr">
              <a:lnSpc>
                <a:spcPts val="4086"/>
              </a:lnSpc>
              <a:spcBef>
                <a:spcPct val="0"/>
              </a:spcBef>
            </a:pPr>
            <a:r>
              <a:rPr lang="en-US" sz="34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к ситуации).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3133684" y="3953793"/>
            <a:ext cx="4481815" cy="36065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88"/>
              </a:lnSpc>
              <a:spcBef>
                <a:spcPct val="0"/>
              </a:spcBef>
            </a:pPr>
            <a:r>
              <a:rPr lang="en-US" sz="40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Опиш</a:t>
            </a:r>
            <a:r>
              <a:rPr lang="en-US" sz="40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ите, </a:t>
            </a:r>
          </a:p>
          <a:p>
            <a:pPr algn="ctr">
              <a:lnSpc>
                <a:spcPts val="4788"/>
              </a:lnSpc>
              <a:spcBef>
                <a:spcPct val="0"/>
              </a:spcBef>
            </a:pPr>
            <a:r>
              <a:rPr lang="en-US" sz="40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как взрослые относятся </a:t>
            </a:r>
          </a:p>
          <a:p>
            <a:pPr algn="ctr">
              <a:lnSpc>
                <a:spcPts val="4788"/>
              </a:lnSpc>
              <a:spcBef>
                <a:spcPct val="0"/>
              </a:spcBef>
            </a:pPr>
            <a:r>
              <a:rPr lang="en-US" sz="409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к Ивану (офицеры, разведчики)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700000">
            <a:off x="4958992" y="-2330168"/>
            <a:ext cx="8370016" cy="8181690"/>
          </a:xfrm>
          <a:custGeom>
            <a:avLst/>
            <a:gdLst/>
            <a:ahLst/>
            <a:cxnLst/>
            <a:rect r="r" b="b" t="t" l="l"/>
            <a:pathLst>
              <a:path h="8181690" w="8370016">
                <a:moveTo>
                  <a:pt x="0" y="0"/>
                </a:moveTo>
                <a:lnTo>
                  <a:pt x="8370016" y="0"/>
                </a:lnTo>
                <a:lnTo>
                  <a:pt x="8370016" y="8181690"/>
                </a:lnTo>
                <a:lnTo>
                  <a:pt x="0" y="81816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3661156" y="1384058"/>
            <a:ext cx="10965688" cy="772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84"/>
              </a:lnSpc>
            </a:pPr>
            <a:r>
              <a:rPr lang="en-US" sz="5200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«Плюс-минус-интересно»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-5400000">
            <a:off x="11137272" y="4168582"/>
            <a:ext cx="6400867" cy="4311234"/>
          </a:xfrm>
          <a:custGeom>
            <a:avLst/>
            <a:gdLst/>
            <a:ahLst/>
            <a:cxnLst/>
            <a:rect r="r" b="b" t="t" l="l"/>
            <a:pathLst>
              <a:path h="4311234" w="6400867">
                <a:moveTo>
                  <a:pt x="0" y="0"/>
                </a:moveTo>
                <a:lnTo>
                  <a:pt x="6400867" y="0"/>
                </a:lnTo>
                <a:lnTo>
                  <a:pt x="6400867" y="4311234"/>
                </a:lnTo>
                <a:lnTo>
                  <a:pt x="0" y="43112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722" t="0" r="-81978" b="-220186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5400000">
            <a:off x="5943566" y="3902249"/>
            <a:ext cx="6400867" cy="4311234"/>
          </a:xfrm>
          <a:custGeom>
            <a:avLst/>
            <a:gdLst/>
            <a:ahLst/>
            <a:cxnLst/>
            <a:rect r="r" b="b" t="t" l="l"/>
            <a:pathLst>
              <a:path h="4311234" w="6400867">
                <a:moveTo>
                  <a:pt x="0" y="0"/>
                </a:moveTo>
                <a:lnTo>
                  <a:pt x="6400868" y="0"/>
                </a:lnTo>
                <a:lnTo>
                  <a:pt x="6400868" y="4311234"/>
                </a:lnTo>
                <a:lnTo>
                  <a:pt x="0" y="43112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722" t="0" r="-81978" b="-220186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5400000">
            <a:off x="91655" y="4354273"/>
            <a:ext cx="6400867" cy="4311234"/>
          </a:xfrm>
          <a:custGeom>
            <a:avLst/>
            <a:gdLst/>
            <a:ahLst/>
            <a:cxnLst/>
            <a:rect r="r" b="b" t="t" l="l"/>
            <a:pathLst>
              <a:path h="4311234" w="6400867">
                <a:moveTo>
                  <a:pt x="0" y="0"/>
                </a:moveTo>
                <a:lnTo>
                  <a:pt x="6400867" y="0"/>
                </a:lnTo>
                <a:lnTo>
                  <a:pt x="6400867" y="4311235"/>
                </a:lnTo>
                <a:lnTo>
                  <a:pt x="0" y="431123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722" t="0" r="-81978" b="-220186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2700000">
            <a:off x="13144542" y="2143140"/>
            <a:ext cx="2386327" cy="2332635"/>
          </a:xfrm>
          <a:custGeom>
            <a:avLst/>
            <a:gdLst/>
            <a:ahLst/>
            <a:cxnLst/>
            <a:rect r="r" b="b" t="t" l="l"/>
            <a:pathLst>
              <a:path h="2332635" w="2386327">
                <a:moveTo>
                  <a:pt x="0" y="0"/>
                </a:moveTo>
                <a:lnTo>
                  <a:pt x="2386327" y="0"/>
                </a:lnTo>
                <a:lnTo>
                  <a:pt x="2386327" y="2332634"/>
                </a:lnTo>
                <a:lnTo>
                  <a:pt x="0" y="23326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2700000">
            <a:off x="7950836" y="1691115"/>
            <a:ext cx="2386327" cy="2332635"/>
          </a:xfrm>
          <a:custGeom>
            <a:avLst/>
            <a:gdLst/>
            <a:ahLst/>
            <a:cxnLst/>
            <a:rect r="r" b="b" t="t" l="l"/>
            <a:pathLst>
              <a:path h="2332635" w="2386327">
                <a:moveTo>
                  <a:pt x="0" y="0"/>
                </a:moveTo>
                <a:lnTo>
                  <a:pt x="2386328" y="0"/>
                </a:lnTo>
                <a:lnTo>
                  <a:pt x="2386328" y="2332635"/>
                </a:lnTo>
                <a:lnTo>
                  <a:pt x="0" y="23326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2700000">
            <a:off x="2098925" y="2143140"/>
            <a:ext cx="2386327" cy="2332635"/>
          </a:xfrm>
          <a:custGeom>
            <a:avLst/>
            <a:gdLst/>
            <a:ahLst/>
            <a:cxnLst/>
            <a:rect r="r" b="b" t="t" l="l"/>
            <a:pathLst>
              <a:path h="2332635" w="2386327">
                <a:moveTo>
                  <a:pt x="0" y="0"/>
                </a:moveTo>
                <a:lnTo>
                  <a:pt x="2386327" y="0"/>
                </a:lnTo>
                <a:lnTo>
                  <a:pt x="2386327" y="2332634"/>
                </a:lnTo>
                <a:lnTo>
                  <a:pt x="0" y="23326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2215713" y="3851383"/>
            <a:ext cx="1938189" cy="6744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90"/>
              </a:lnSpc>
              <a:spcBef>
                <a:spcPct val="0"/>
              </a:spcBef>
            </a:pPr>
            <a:r>
              <a:rPr lang="en-US" sz="45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Плюс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902886" y="3851383"/>
            <a:ext cx="4311234" cy="6744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90"/>
              </a:lnSpc>
              <a:spcBef>
                <a:spcPct val="0"/>
              </a:spcBef>
            </a:pPr>
            <a:r>
              <a:rPr lang="en-US" sz="452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минус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2331901" y="3851383"/>
            <a:ext cx="4311234" cy="6744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90"/>
              </a:lnSpc>
              <a:spcBef>
                <a:spcPct val="0"/>
              </a:spcBef>
            </a:pPr>
            <a:r>
              <a:rPr lang="en-US" sz="452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интересно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202564" y="5143500"/>
            <a:ext cx="4179049" cy="1866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50"/>
              </a:lnSpc>
              <a:spcBef>
                <a:spcPct val="0"/>
              </a:spcBef>
            </a:pPr>
            <a:r>
              <a:rPr lang="en-US" sz="252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запишите то, </a:t>
            </a:r>
          </a:p>
          <a:p>
            <a:pPr algn="ctr">
              <a:lnSpc>
                <a:spcPts val="2950"/>
              </a:lnSpc>
              <a:spcBef>
                <a:spcPct val="0"/>
              </a:spcBef>
            </a:pPr>
            <a:r>
              <a:rPr lang="en-US" sz="252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что вам понравилось на уроке, </a:t>
            </a:r>
          </a:p>
          <a:p>
            <a:pPr algn="ctr">
              <a:lnSpc>
                <a:spcPts val="2950"/>
              </a:lnSpc>
              <a:spcBef>
                <a:spcPct val="0"/>
              </a:spcBef>
            </a:pPr>
            <a:r>
              <a:rPr lang="en-US" sz="252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что показалось важным и полезным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902886" y="5133975"/>
            <a:ext cx="4617140" cy="20722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0"/>
              </a:lnSpc>
              <a:spcBef>
                <a:spcPct val="0"/>
              </a:spcBef>
            </a:pPr>
            <a:r>
              <a:rPr lang="en-US" sz="2786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запишите то, </a:t>
            </a:r>
          </a:p>
          <a:p>
            <a:pPr algn="ctr">
              <a:lnSpc>
                <a:spcPts val="3260"/>
              </a:lnSpc>
              <a:spcBef>
                <a:spcPct val="0"/>
              </a:spcBef>
            </a:pPr>
            <a:r>
              <a:rPr lang="en-US" sz="2786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что вызвало затруднения </a:t>
            </a:r>
          </a:p>
          <a:p>
            <a:pPr algn="ctr">
              <a:lnSpc>
                <a:spcPts val="3260"/>
              </a:lnSpc>
              <a:spcBef>
                <a:spcPct val="0"/>
              </a:spcBef>
            </a:pPr>
            <a:r>
              <a:rPr lang="en-US" sz="2786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на уроке</a:t>
            </a:r>
          </a:p>
          <a:p>
            <a:pPr algn="ctr">
              <a:lnSpc>
                <a:spcPts val="3260"/>
              </a:lnSpc>
              <a:spcBef>
                <a:spcPct val="0"/>
              </a:spcBef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12248181" y="4977862"/>
            <a:ext cx="4179049" cy="18669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50"/>
              </a:lnSpc>
              <a:spcBef>
                <a:spcPct val="0"/>
              </a:spcBef>
            </a:pPr>
            <a:r>
              <a:rPr lang="en-US" sz="252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запишите то, </a:t>
            </a:r>
          </a:p>
          <a:p>
            <a:pPr algn="ctr">
              <a:lnSpc>
                <a:spcPts val="2950"/>
              </a:lnSpc>
              <a:spcBef>
                <a:spcPct val="0"/>
              </a:spcBef>
            </a:pPr>
            <a:r>
              <a:rPr lang="en-US" sz="252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о чем захотелось узнать подробнее, какие вопросы остались без ответа.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5116214" y="1413846"/>
            <a:ext cx="14260214" cy="2700954"/>
            <a:chOff x="0" y="0"/>
            <a:chExt cx="3755776" cy="71136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755777" cy="711362"/>
            </a:xfrm>
            <a:custGeom>
              <a:avLst/>
              <a:gdLst/>
              <a:ahLst/>
              <a:cxnLst/>
              <a:rect r="r" b="b" t="t" l="l"/>
              <a:pathLst>
                <a:path h="711362" w="3755777">
                  <a:moveTo>
                    <a:pt x="0" y="0"/>
                  </a:moveTo>
                  <a:lnTo>
                    <a:pt x="3755777" y="0"/>
                  </a:lnTo>
                  <a:lnTo>
                    <a:pt x="3755777" y="711362"/>
                  </a:lnTo>
                  <a:lnTo>
                    <a:pt x="0" y="711362"/>
                  </a:lnTo>
                  <a:close/>
                </a:path>
              </a:pathLst>
            </a:custGeom>
            <a:solidFill>
              <a:srgbClr val="D9B77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85725"/>
              <a:ext cx="3755776" cy="797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586606" y="1876783"/>
            <a:ext cx="4920663" cy="17750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03"/>
              </a:lnSpc>
            </a:pPr>
            <a:r>
              <a:rPr lang="en-US" sz="5900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Домашнее задание 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4765296" y="0"/>
            <a:ext cx="14644688" cy="10287000"/>
            <a:chOff x="0" y="0"/>
            <a:chExt cx="19526250" cy="13716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7524750" y="0"/>
              <a:ext cx="120015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12001500">
                  <a:moveTo>
                    <a:pt x="0" y="0"/>
                  </a:moveTo>
                  <a:lnTo>
                    <a:pt x="12001500" y="0"/>
                  </a:lnTo>
                  <a:lnTo>
                    <a:pt x="120015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20015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12001500">
                  <a:moveTo>
                    <a:pt x="0" y="0"/>
                  </a:moveTo>
                  <a:lnTo>
                    <a:pt x="12001500" y="0"/>
                  </a:lnTo>
                  <a:lnTo>
                    <a:pt x="120015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sp>
        <p:nvSpPr>
          <p:cNvPr name="Freeform 10" id="10"/>
          <p:cNvSpPr/>
          <p:nvPr/>
        </p:nvSpPr>
        <p:spPr>
          <a:xfrm flipH="false" flipV="false" rot="0">
            <a:off x="-1067863" y="7417295"/>
            <a:ext cx="4114800" cy="4114800"/>
          </a:xfrm>
          <a:custGeom>
            <a:avLst/>
            <a:gdLst/>
            <a:ahLst/>
            <a:cxnLst/>
            <a:rect r="r" b="b" t="t" l="l"/>
            <a:pathLst>
              <a:path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-1171356" y="7733565"/>
            <a:ext cx="4114800" cy="4114800"/>
          </a:xfrm>
          <a:custGeom>
            <a:avLst/>
            <a:gdLst/>
            <a:ahLst/>
            <a:cxnLst/>
            <a:rect r="r" b="b" t="t" l="l"/>
            <a:pathLst>
              <a:path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6608378" y="537739"/>
            <a:ext cx="10015043" cy="89733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Вариант 1 </a:t>
            </a:r>
          </a:p>
          <a:p>
            <a:pPr algn="ctr">
              <a:lnSpc>
                <a:spcPts val="4471"/>
              </a:lnSpc>
              <a:spcBef>
                <a:spcPct val="0"/>
              </a:spcBef>
            </a:pPr>
            <a:r>
              <a:rPr lang="en-US" sz="382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«Поговори с нейросетью»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1. Пройди по QR-коду к чату с ИИ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</a:p>
          <a:p>
            <a:pPr algn="ctr">
              <a:lnSpc>
                <a:spcPts val="3184"/>
              </a:lnSpc>
              <a:spcBef>
                <a:spcPct val="0"/>
              </a:spcBef>
            </a:pPr>
          </a:p>
          <a:p>
            <a:pPr algn="ctr">
              <a:lnSpc>
                <a:spcPts val="3184"/>
              </a:lnSpc>
              <a:spcBef>
                <a:spcPct val="0"/>
              </a:spcBef>
            </a:pP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или по ссылке 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https://app.briskteaching.com/ws/NMGIB2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2. Введи код: NMGIB2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3. Изучи задачи, которые нужно решить в данном разговоре с ИИ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4. Прочти текст с анализом произведения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5. Проведи разговор с ИИ и постарайся решить поставленные задачи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Р.S. Учитель видит твой разговор с нейросетью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1303524" y="4410776"/>
            <a:ext cx="3279840" cy="3279840"/>
          </a:xfrm>
          <a:prstGeom prst="rect">
            <a:avLst/>
          </a:prstGeom>
        </p:spPr>
      </p:pic>
      <p:pic>
        <p:nvPicPr>
          <p:cNvPr name="Picture 14" id="14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10655128" y="2223558"/>
            <a:ext cx="1721794" cy="172179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5116214" y="1413846"/>
            <a:ext cx="14260214" cy="2700954"/>
            <a:chOff x="0" y="0"/>
            <a:chExt cx="3755776" cy="71136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755777" cy="711362"/>
            </a:xfrm>
            <a:custGeom>
              <a:avLst/>
              <a:gdLst/>
              <a:ahLst/>
              <a:cxnLst/>
              <a:rect r="r" b="b" t="t" l="l"/>
              <a:pathLst>
                <a:path h="711362" w="3755777">
                  <a:moveTo>
                    <a:pt x="0" y="0"/>
                  </a:moveTo>
                  <a:lnTo>
                    <a:pt x="3755777" y="0"/>
                  </a:lnTo>
                  <a:lnTo>
                    <a:pt x="3755777" y="711362"/>
                  </a:lnTo>
                  <a:lnTo>
                    <a:pt x="0" y="711362"/>
                  </a:lnTo>
                  <a:close/>
                </a:path>
              </a:pathLst>
            </a:custGeom>
            <a:solidFill>
              <a:srgbClr val="D9B77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85725"/>
              <a:ext cx="3755776" cy="79708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586606" y="1876783"/>
            <a:ext cx="4920663" cy="17750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03"/>
              </a:lnSpc>
            </a:pPr>
            <a:r>
              <a:rPr lang="en-US" sz="5900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Домашнее задание 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4765296" y="0"/>
            <a:ext cx="14644688" cy="10287000"/>
            <a:chOff x="0" y="0"/>
            <a:chExt cx="19526250" cy="137160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7524750" y="0"/>
              <a:ext cx="120015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12001500">
                  <a:moveTo>
                    <a:pt x="0" y="0"/>
                  </a:moveTo>
                  <a:lnTo>
                    <a:pt x="12001500" y="0"/>
                  </a:lnTo>
                  <a:lnTo>
                    <a:pt x="120015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20015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12001500">
                  <a:moveTo>
                    <a:pt x="0" y="0"/>
                  </a:moveTo>
                  <a:lnTo>
                    <a:pt x="12001500" y="0"/>
                  </a:lnTo>
                  <a:lnTo>
                    <a:pt x="120015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sp>
        <p:nvSpPr>
          <p:cNvPr name="Freeform 10" id="10"/>
          <p:cNvSpPr/>
          <p:nvPr/>
        </p:nvSpPr>
        <p:spPr>
          <a:xfrm flipH="false" flipV="false" rot="0">
            <a:off x="-1067863" y="7417295"/>
            <a:ext cx="4114800" cy="4114800"/>
          </a:xfrm>
          <a:custGeom>
            <a:avLst/>
            <a:gdLst/>
            <a:ahLst/>
            <a:cxnLst/>
            <a:rect r="r" b="b" t="t" l="l"/>
            <a:pathLst>
              <a:path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-1171356" y="7733565"/>
            <a:ext cx="4114800" cy="4114800"/>
          </a:xfrm>
          <a:custGeom>
            <a:avLst/>
            <a:gdLst/>
            <a:ahLst/>
            <a:cxnLst/>
            <a:rect r="r" b="b" t="t" l="l"/>
            <a:pathLst>
              <a:path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6625024" y="304698"/>
            <a:ext cx="10015043" cy="17724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Вариант 2</a:t>
            </a:r>
          </a:p>
          <a:p>
            <a:pPr algn="ctr">
              <a:lnSpc>
                <a:spcPts val="4471"/>
              </a:lnSpc>
              <a:spcBef>
                <a:spcPct val="0"/>
              </a:spcBef>
            </a:pPr>
            <a:r>
              <a:rPr lang="en-US" sz="382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«озвучь литературного героя»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  <a:r>
              <a:rPr lang="en-US" sz="27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</a:p>
          <a:p>
            <a:pPr algn="ctr">
              <a:lnSpc>
                <a:spcPts val="3184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6724899" y="569739"/>
            <a:ext cx="10164855" cy="101536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16"/>
              </a:lnSpc>
              <a:spcBef>
                <a:spcPct val="0"/>
              </a:spcBef>
            </a:pPr>
          </a:p>
          <a:p>
            <a:pPr algn="ctr">
              <a:lnSpc>
                <a:spcPts val="2916"/>
              </a:lnSpc>
              <a:spcBef>
                <a:spcPct val="0"/>
              </a:spcBef>
            </a:pP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1. Зарегистрируйтесь на сайте https://www.hedra.com. 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или войдите под гугл-аккаунтом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2. Составьте небольшой рассказ Ивана 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о себе (2-3 предложения)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3. Найдите иллюстрацию Ивана в интернете или можете использовать сгенерированную ИИ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4. Вставьте рассказ Ивана о себе «Аудио сценарий», «Генерация речи»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5. При генерации речи необходимо выбрать мужской или женский голос 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и указать русский язык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6. В «Начальный кадр» загрузите изображение героя крупным планом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7. Сгенерировать видео «Generate video» и «Download» - скачать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8. Разместить видео в группе класса 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  <a:r>
              <a:rPr lang="en-US" sz="2492">
                <a:solidFill>
                  <a:srgbClr val="162D21"/>
                </a:solidFill>
                <a:latin typeface="Intro"/>
                <a:ea typeface="Intro"/>
                <a:cs typeface="Intro"/>
                <a:sym typeface="Intro"/>
              </a:rPr>
              <a:t>или отправить учителю</a:t>
            </a:r>
          </a:p>
          <a:p>
            <a:pPr algn="ctr">
              <a:lnSpc>
                <a:spcPts val="2916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350570" y="1225459"/>
            <a:ext cx="11903526" cy="7900365"/>
          </a:xfrm>
          <a:custGeom>
            <a:avLst/>
            <a:gdLst/>
            <a:ahLst/>
            <a:cxnLst/>
            <a:rect r="r" b="b" t="t" l="l"/>
            <a:pathLst>
              <a:path h="7900365" w="11903526">
                <a:moveTo>
                  <a:pt x="0" y="0"/>
                </a:moveTo>
                <a:lnTo>
                  <a:pt x="11903526" y="0"/>
                </a:lnTo>
                <a:lnTo>
                  <a:pt x="11903526" y="7900365"/>
                </a:lnTo>
                <a:lnTo>
                  <a:pt x="0" y="79003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53184" r="0" b="-9702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5400000">
            <a:off x="7645077" y="-193021"/>
            <a:ext cx="531930" cy="2836960"/>
          </a:xfrm>
          <a:custGeom>
            <a:avLst/>
            <a:gdLst/>
            <a:ahLst/>
            <a:cxnLst/>
            <a:rect r="r" b="b" t="t" l="l"/>
            <a:pathLst>
              <a:path h="2836960" w="531930">
                <a:moveTo>
                  <a:pt x="0" y="0"/>
                </a:moveTo>
                <a:lnTo>
                  <a:pt x="531930" y="0"/>
                </a:lnTo>
                <a:lnTo>
                  <a:pt x="531930" y="2836960"/>
                </a:lnTo>
                <a:lnTo>
                  <a:pt x="0" y="283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2985827" y="2553962"/>
            <a:ext cx="10075435" cy="3148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11"/>
              </a:lnSpc>
            </a:pPr>
            <a:r>
              <a:rPr lang="en-US" sz="3579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Дети войны – и веет холодом,</a:t>
            </a:r>
            <a:r>
              <a:rPr lang="en-US" sz="3579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                                                         Дети войны</a:t>
            </a:r>
            <a:r>
              <a:rPr lang="en-US" sz="3579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– и пахнет голодом…</a:t>
            </a:r>
          </a:p>
          <a:p>
            <a:pPr algn="l">
              <a:lnSpc>
                <a:spcPts val="5011"/>
              </a:lnSpc>
            </a:pPr>
            <a:r>
              <a:rPr lang="en-US" sz="3579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Дети войны – и дыбом волосы –</a:t>
            </a:r>
          </a:p>
          <a:p>
            <a:pPr algn="l">
              <a:lnSpc>
                <a:spcPts val="5011"/>
              </a:lnSpc>
            </a:pPr>
            <a:r>
              <a:rPr lang="en-US" sz="3579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На челках детских – седые полосы...</a:t>
            </a:r>
          </a:p>
          <a:p>
            <a:pPr algn="ctr">
              <a:lnSpc>
                <a:spcPts val="5011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4376806" y="5626473"/>
            <a:ext cx="10220191" cy="5568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2040F"/>
                </a:solidFill>
                <a:latin typeface="Intro"/>
                <a:ea typeface="Intro"/>
                <a:cs typeface="Intro"/>
                <a:sym typeface="Intro"/>
              </a:rPr>
              <a:t>Л.М. Голодяевская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5400000">
            <a:off x="5569271" y="-2110378"/>
            <a:ext cx="5701846" cy="13744088"/>
          </a:xfrm>
          <a:custGeom>
            <a:avLst/>
            <a:gdLst/>
            <a:ahLst/>
            <a:cxnLst/>
            <a:rect r="r" b="b" t="t" l="l"/>
            <a:pathLst>
              <a:path h="13744088" w="5701846">
                <a:moveTo>
                  <a:pt x="0" y="0"/>
                </a:moveTo>
                <a:lnTo>
                  <a:pt x="5701846" y="0"/>
                </a:lnTo>
                <a:lnTo>
                  <a:pt x="5701846" y="13744088"/>
                </a:lnTo>
                <a:lnTo>
                  <a:pt x="0" y="137440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400" t="0" r="-97515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2700000">
            <a:off x="4958992" y="-2330168"/>
            <a:ext cx="8370016" cy="8181690"/>
          </a:xfrm>
          <a:custGeom>
            <a:avLst/>
            <a:gdLst/>
            <a:ahLst/>
            <a:cxnLst/>
            <a:rect r="r" b="b" t="t" l="l"/>
            <a:pathLst>
              <a:path h="8181690" w="8370016">
                <a:moveTo>
                  <a:pt x="0" y="0"/>
                </a:moveTo>
                <a:lnTo>
                  <a:pt x="8370016" y="0"/>
                </a:lnTo>
                <a:lnTo>
                  <a:pt x="8370016" y="8181690"/>
                </a:lnTo>
                <a:lnTo>
                  <a:pt x="0" y="81816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400000">
            <a:off x="5231313" y="-402318"/>
            <a:ext cx="6369067" cy="13735393"/>
          </a:xfrm>
          <a:custGeom>
            <a:avLst/>
            <a:gdLst/>
            <a:ahLst/>
            <a:cxnLst/>
            <a:rect r="r" b="b" t="t" l="l"/>
            <a:pathLst>
              <a:path h="13735393" w="6369067">
                <a:moveTo>
                  <a:pt x="0" y="0"/>
                </a:moveTo>
                <a:lnTo>
                  <a:pt x="6369067" y="0"/>
                </a:lnTo>
                <a:lnTo>
                  <a:pt x="6369067" y="13735393"/>
                </a:lnTo>
                <a:lnTo>
                  <a:pt x="0" y="137353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722" t="0" r="-81978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4657731" y="2636026"/>
            <a:ext cx="8099697" cy="5943153"/>
          </a:xfrm>
          <a:custGeom>
            <a:avLst/>
            <a:gdLst/>
            <a:ahLst/>
            <a:cxnLst/>
            <a:rect r="r" b="b" t="t" l="l"/>
            <a:pathLst>
              <a:path h="5943153" w="8099697">
                <a:moveTo>
                  <a:pt x="0" y="0"/>
                </a:moveTo>
                <a:lnTo>
                  <a:pt x="8099698" y="0"/>
                </a:lnTo>
                <a:lnTo>
                  <a:pt x="8099698" y="5943153"/>
                </a:lnTo>
                <a:lnTo>
                  <a:pt x="0" y="594315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466829" y="1504978"/>
            <a:ext cx="9634899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50"/>
              </a:lnSpc>
            </a:pPr>
            <a:r>
              <a:rPr lang="en-US" sz="5000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А.С.Гугель “Дети войны”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75486" y="0"/>
            <a:ext cx="9001125" cy="10287000"/>
          </a:xfrm>
          <a:custGeom>
            <a:avLst/>
            <a:gdLst/>
            <a:ahLst/>
            <a:cxnLst/>
            <a:rect r="r" b="b" t="t" l="l"/>
            <a:pathLst>
              <a:path h="10287000" w="9001125">
                <a:moveTo>
                  <a:pt x="0" y="0"/>
                </a:moveTo>
                <a:lnTo>
                  <a:pt x="9001125" y="0"/>
                </a:lnTo>
                <a:lnTo>
                  <a:pt x="900112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true" rot="0">
            <a:off x="5953294" y="-153738"/>
            <a:ext cx="9135646" cy="10440738"/>
          </a:xfrm>
          <a:custGeom>
            <a:avLst/>
            <a:gdLst/>
            <a:ahLst/>
            <a:cxnLst/>
            <a:rect r="r" b="b" t="t" l="l"/>
            <a:pathLst>
              <a:path h="10440738" w="9135646">
                <a:moveTo>
                  <a:pt x="9135646" y="10440738"/>
                </a:moveTo>
                <a:lnTo>
                  <a:pt x="0" y="10440738"/>
                </a:lnTo>
                <a:lnTo>
                  <a:pt x="0" y="0"/>
                </a:lnTo>
                <a:lnTo>
                  <a:pt x="9135646" y="0"/>
                </a:lnTo>
                <a:lnTo>
                  <a:pt x="9135646" y="10440738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666000">
            <a:off x="4790175" y="2857667"/>
            <a:ext cx="10556914" cy="7005952"/>
          </a:xfrm>
          <a:custGeom>
            <a:avLst/>
            <a:gdLst/>
            <a:ahLst/>
            <a:cxnLst/>
            <a:rect r="r" b="b" t="t" l="l"/>
            <a:pathLst>
              <a:path h="7005952" w="10556914">
                <a:moveTo>
                  <a:pt x="0" y="0"/>
                </a:moveTo>
                <a:lnTo>
                  <a:pt x="10556914" y="0"/>
                </a:lnTo>
                <a:lnTo>
                  <a:pt x="10556914" y="7005952"/>
                </a:lnTo>
                <a:lnTo>
                  <a:pt x="0" y="70059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5400000">
            <a:off x="7851581" y="-3458575"/>
            <a:ext cx="2012083" cy="10731109"/>
          </a:xfrm>
          <a:custGeom>
            <a:avLst/>
            <a:gdLst/>
            <a:ahLst/>
            <a:cxnLst/>
            <a:rect r="r" b="b" t="t" l="l"/>
            <a:pathLst>
              <a:path h="10731109" w="2012083">
                <a:moveTo>
                  <a:pt x="0" y="0"/>
                </a:moveTo>
                <a:lnTo>
                  <a:pt x="2012083" y="0"/>
                </a:lnTo>
                <a:lnTo>
                  <a:pt x="2012083" y="10731109"/>
                </a:lnTo>
                <a:lnTo>
                  <a:pt x="0" y="1073110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1175108">
            <a:off x="-828889" y="7442198"/>
            <a:ext cx="3408750" cy="3408750"/>
          </a:xfrm>
          <a:custGeom>
            <a:avLst/>
            <a:gdLst/>
            <a:ahLst/>
            <a:cxnLst/>
            <a:rect r="r" b="b" t="t" l="l"/>
            <a:pathLst>
              <a:path h="3408750" w="3408750">
                <a:moveTo>
                  <a:pt x="0" y="0"/>
                </a:moveTo>
                <a:lnTo>
                  <a:pt x="3408750" y="0"/>
                </a:lnTo>
                <a:lnTo>
                  <a:pt x="3408750" y="3408750"/>
                </a:lnTo>
                <a:lnTo>
                  <a:pt x="0" y="34087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1175108">
            <a:off x="-1114190" y="7995354"/>
            <a:ext cx="3408750" cy="3408750"/>
          </a:xfrm>
          <a:custGeom>
            <a:avLst/>
            <a:gdLst/>
            <a:ahLst/>
            <a:cxnLst/>
            <a:rect r="r" b="b" t="t" l="l"/>
            <a:pathLst>
              <a:path h="3408750" w="3408750">
                <a:moveTo>
                  <a:pt x="0" y="0"/>
                </a:moveTo>
                <a:lnTo>
                  <a:pt x="3408751" y="0"/>
                </a:lnTo>
                <a:lnTo>
                  <a:pt x="3408751" y="3408751"/>
                </a:lnTo>
                <a:lnTo>
                  <a:pt x="0" y="340875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671591">
            <a:off x="5391333" y="3237350"/>
            <a:ext cx="9532940" cy="6104261"/>
          </a:xfrm>
          <a:custGeom>
            <a:avLst/>
            <a:gdLst/>
            <a:ahLst/>
            <a:cxnLst/>
            <a:rect r="r" b="b" t="t" l="l"/>
            <a:pathLst>
              <a:path h="6104261" w="9532940">
                <a:moveTo>
                  <a:pt x="0" y="0"/>
                </a:moveTo>
                <a:lnTo>
                  <a:pt x="9532940" y="0"/>
                </a:lnTo>
                <a:lnTo>
                  <a:pt x="9532940" y="6104261"/>
                </a:lnTo>
                <a:lnTo>
                  <a:pt x="0" y="610426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-7335" r="0" b="-979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3492068" y="1212225"/>
            <a:ext cx="10158355" cy="13990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99"/>
              </a:lnSpc>
            </a:pPr>
            <a:r>
              <a:rPr lang="en-US" sz="4700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Белорусские дети.</a:t>
            </a:r>
          </a:p>
          <a:p>
            <a:pPr algn="ctr">
              <a:lnSpc>
                <a:spcPts val="5499"/>
              </a:lnSpc>
            </a:pPr>
            <a:r>
              <a:rPr lang="en-US" sz="4700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Деревня Лозоватка (1944)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292630" y="614205"/>
            <a:ext cx="21438589" cy="8992924"/>
            <a:chOff x="0" y="0"/>
            <a:chExt cx="28584785" cy="11990565"/>
          </a:xfrm>
        </p:grpSpPr>
        <p:sp>
          <p:nvSpPr>
            <p:cNvPr name="Freeform 4" id="4"/>
            <p:cNvSpPr/>
            <p:nvPr/>
          </p:nvSpPr>
          <p:spPr>
            <a:xfrm flipH="false" flipV="false" rot="-5400000">
              <a:off x="1439453" y="-1439453"/>
              <a:ext cx="11413488" cy="14292393"/>
            </a:xfrm>
            <a:custGeom>
              <a:avLst/>
              <a:gdLst/>
              <a:ahLst/>
              <a:cxnLst/>
              <a:rect r="r" b="b" t="t" l="l"/>
              <a:pathLst>
                <a:path h="14292393" w="11413488">
                  <a:moveTo>
                    <a:pt x="0" y="0"/>
                  </a:moveTo>
                  <a:lnTo>
                    <a:pt x="11413487" y="0"/>
                  </a:lnTo>
                  <a:lnTo>
                    <a:pt x="11413487" y="14292393"/>
                  </a:lnTo>
                  <a:lnTo>
                    <a:pt x="0" y="1429239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-3130" r="-4955" b="-313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true" flipV="true" rot="-5400000">
              <a:off x="15518449" y="-1075772"/>
              <a:ext cx="11602985" cy="14529689"/>
            </a:xfrm>
            <a:custGeom>
              <a:avLst/>
              <a:gdLst/>
              <a:ahLst/>
              <a:cxnLst/>
              <a:rect r="r" b="b" t="t" l="l"/>
              <a:pathLst>
                <a:path h="14529689" w="11602985">
                  <a:moveTo>
                    <a:pt x="11602985" y="14529689"/>
                  </a:moveTo>
                  <a:lnTo>
                    <a:pt x="0" y="14529689"/>
                  </a:lnTo>
                  <a:lnTo>
                    <a:pt x="0" y="0"/>
                  </a:lnTo>
                  <a:lnTo>
                    <a:pt x="11602985" y="0"/>
                  </a:lnTo>
                  <a:lnTo>
                    <a:pt x="11602985" y="14529689"/>
                  </a:lnTo>
                  <a:close/>
                </a:path>
              </a:pathLst>
            </a:custGeom>
            <a:blipFill>
              <a:blip r:embed="rId3"/>
              <a:stretch>
                <a:fillRect l="0" t="-3130" r="-4955" b="-3130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5505410" y="2249084"/>
            <a:ext cx="6497837" cy="6118525"/>
          </a:xfrm>
          <a:custGeom>
            <a:avLst/>
            <a:gdLst/>
            <a:ahLst/>
            <a:cxnLst/>
            <a:rect r="r" b="b" t="t" l="l"/>
            <a:pathLst>
              <a:path h="6118525" w="6497837">
                <a:moveTo>
                  <a:pt x="0" y="0"/>
                </a:moveTo>
                <a:lnTo>
                  <a:pt x="6497837" y="0"/>
                </a:lnTo>
                <a:lnTo>
                  <a:pt x="6497837" y="6118526"/>
                </a:lnTo>
                <a:lnTo>
                  <a:pt x="0" y="61185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7098" r="0" b="-17098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3733715" y="1643294"/>
            <a:ext cx="10820570" cy="6057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79"/>
              </a:lnSpc>
            </a:pPr>
            <a:r>
              <a:rPr lang="en-US" sz="3999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Михаил Савицкий. «Дети войны»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6832377" y="0"/>
            <a:ext cx="14644688" cy="10287000"/>
            <a:chOff x="0" y="0"/>
            <a:chExt cx="19526250" cy="137160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7524750" y="0"/>
              <a:ext cx="120015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12001500">
                  <a:moveTo>
                    <a:pt x="0" y="0"/>
                  </a:moveTo>
                  <a:lnTo>
                    <a:pt x="12001500" y="0"/>
                  </a:lnTo>
                  <a:lnTo>
                    <a:pt x="120015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20015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12001500">
                  <a:moveTo>
                    <a:pt x="0" y="0"/>
                  </a:moveTo>
                  <a:lnTo>
                    <a:pt x="12001500" y="0"/>
                  </a:lnTo>
                  <a:lnTo>
                    <a:pt x="120015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0" y="1169149"/>
            <a:ext cx="19544015" cy="1413137"/>
            <a:chOff x="0" y="0"/>
            <a:chExt cx="5147395" cy="3721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147395" cy="372184"/>
            </a:xfrm>
            <a:custGeom>
              <a:avLst/>
              <a:gdLst/>
              <a:ahLst/>
              <a:cxnLst/>
              <a:rect r="r" b="b" t="t" l="l"/>
              <a:pathLst>
                <a:path h="372184" w="5147395">
                  <a:moveTo>
                    <a:pt x="0" y="0"/>
                  </a:moveTo>
                  <a:lnTo>
                    <a:pt x="5147395" y="0"/>
                  </a:lnTo>
                  <a:lnTo>
                    <a:pt x="5147395" y="372184"/>
                  </a:lnTo>
                  <a:lnTo>
                    <a:pt x="0" y="372184"/>
                  </a:lnTo>
                  <a:close/>
                </a:path>
              </a:pathLst>
            </a:custGeom>
            <a:solidFill>
              <a:srgbClr val="D9B777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85725"/>
              <a:ext cx="5147395" cy="45790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289860" y="1377179"/>
            <a:ext cx="5630288" cy="10066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38"/>
              </a:lnSpc>
            </a:pPr>
            <a:r>
              <a:rPr lang="en-US" sz="6699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Война                               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038325" y="1265265"/>
            <a:ext cx="7403076" cy="13170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307"/>
              </a:lnSpc>
            </a:pPr>
            <a:r>
              <a:rPr lang="en-US" sz="8809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дети                              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8180874" y="4463653"/>
            <a:ext cx="11363140" cy="23895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22"/>
              </a:lnSpc>
            </a:pPr>
            <a:r>
              <a:rPr lang="en-US" sz="4036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Какие ассоциации возникают </a:t>
            </a:r>
          </a:p>
          <a:p>
            <a:pPr algn="l">
              <a:lnSpc>
                <a:spcPts val="4722"/>
              </a:lnSpc>
            </a:pPr>
            <a:r>
              <a:rPr lang="en-US" sz="4036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у вас со словами дети и война?</a:t>
            </a:r>
          </a:p>
          <a:p>
            <a:pPr algn="l">
              <a:lnSpc>
                <a:spcPts val="4722"/>
              </a:lnSpc>
            </a:pPr>
            <a:r>
              <a:rPr lang="en-US" sz="4036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Запишите их в свои тетради.</a:t>
            </a:r>
          </a:p>
          <a:p>
            <a:pPr algn="l">
              <a:lnSpc>
                <a:spcPts val="4722"/>
              </a:lnSpc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7853407" y="800580"/>
            <a:ext cx="14260214" cy="3086100"/>
            <a:chOff x="0" y="0"/>
            <a:chExt cx="3755776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755777" cy="812800"/>
            </a:xfrm>
            <a:custGeom>
              <a:avLst/>
              <a:gdLst/>
              <a:ahLst/>
              <a:cxnLst/>
              <a:rect r="r" b="b" t="t" l="l"/>
              <a:pathLst>
                <a:path h="812800" w="3755777">
                  <a:moveTo>
                    <a:pt x="0" y="0"/>
                  </a:moveTo>
                  <a:lnTo>
                    <a:pt x="3755777" y="0"/>
                  </a:lnTo>
                  <a:lnTo>
                    <a:pt x="3755777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D9B777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85725"/>
              <a:ext cx="3755776" cy="8985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true" flipV="false" rot="0">
            <a:off x="3893363" y="0"/>
            <a:ext cx="9001125" cy="10287000"/>
          </a:xfrm>
          <a:custGeom>
            <a:avLst/>
            <a:gdLst/>
            <a:ahLst/>
            <a:cxnLst/>
            <a:rect r="r" b="b" t="t" l="l"/>
            <a:pathLst>
              <a:path h="10287000" w="9001125">
                <a:moveTo>
                  <a:pt x="9001125" y="0"/>
                </a:moveTo>
                <a:lnTo>
                  <a:pt x="0" y="0"/>
                </a:lnTo>
                <a:lnTo>
                  <a:pt x="0" y="10287000"/>
                </a:lnTo>
                <a:lnTo>
                  <a:pt x="9001125" y="10287000"/>
                </a:lnTo>
                <a:lnTo>
                  <a:pt x="9001125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470043" y="0"/>
            <a:ext cx="9001125" cy="10287000"/>
          </a:xfrm>
          <a:custGeom>
            <a:avLst/>
            <a:gdLst/>
            <a:ahLst/>
            <a:cxnLst/>
            <a:rect r="r" b="b" t="t" l="l"/>
            <a:pathLst>
              <a:path h="10287000" w="9001125">
                <a:moveTo>
                  <a:pt x="0" y="0"/>
                </a:moveTo>
                <a:lnTo>
                  <a:pt x="9001125" y="0"/>
                </a:lnTo>
                <a:lnTo>
                  <a:pt x="900112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1004091" y="1021305"/>
            <a:ext cx="8224376" cy="2654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90"/>
              </a:lnSpc>
            </a:pPr>
            <a:r>
              <a:rPr lang="en-US" sz="45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Генерация иллюстрации </a:t>
            </a:r>
          </a:p>
          <a:p>
            <a:pPr algn="ctr">
              <a:lnSpc>
                <a:spcPts val="5290"/>
              </a:lnSpc>
            </a:pPr>
            <a:r>
              <a:rPr lang="en-US" sz="45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к повести </a:t>
            </a:r>
          </a:p>
          <a:p>
            <a:pPr algn="ctr">
              <a:lnSpc>
                <a:spcPts val="5290"/>
              </a:lnSpc>
            </a:pPr>
            <a:r>
              <a:rPr lang="en-US" sz="452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с помощью ИИ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122219" y="185263"/>
            <a:ext cx="12238952" cy="96168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74858" indent="-287429" lvl="1">
              <a:lnSpc>
                <a:spcPts val="3221"/>
              </a:lnSpc>
              <a:buAutoNum type="arabicPeriod" startAt="1"/>
            </a:pP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Откройте один из сайтов </a:t>
            </a: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нейросетей: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https://chatgpt.com/, 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https://grok.com/, 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https://fusionbrain.ai/</a:t>
            </a:r>
          </a:p>
          <a:p>
            <a:pPr algn="l">
              <a:lnSpc>
                <a:spcPts val="3221"/>
              </a:lnSpc>
            </a:pP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2. Составьте описание Ивана для ИИ</a:t>
            </a:r>
          </a:p>
          <a:p>
            <a:pPr algn="l">
              <a:lnSpc>
                <a:spcPts val="3221"/>
              </a:lnSpc>
            </a:pP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Например: 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Возраст:</a:t>
            </a: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12 лет.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Волосы:</a:t>
            </a: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светлые, короткие, нерасчесанные.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Телосложение: </a:t>
            </a: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очень худой.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Одежда:</a:t>
            </a: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бедная деревенская одежда 40-х годов 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XX века, штаны полотняные, рубашка старая, 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заштопанная в нескольких местах.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Глаза:</a:t>
            </a: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широко посаженные, голубые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Выражение лица:</a:t>
            </a: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напряженный, уверенный взгляд 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из-под бровей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Общее настроение: </a:t>
            </a: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серьезность, стойкость.</a:t>
            </a: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2A5440"/>
                </a:solidFill>
                <a:latin typeface="Intro"/>
                <a:ea typeface="Intro"/>
                <a:cs typeface="Intro"/>
                <a:sym typeface="Intro"/>
              </a:rPr>
              <a:t>Фон:</a:t>
            </a: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 стоит в лесу, рядом протекает река</a:t>
            </a:r>
          </a:p>
          <a:p>
            <a:pPr algn="l">
              <a:lnSpc>
                <a:spcPts val="3221"/>
              </a:lnSpc>
            </a:pP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3. Сгенерируйте иллюстрацию.</a:t>
            </a:r>
          </a:p>
          <a:p>
            <a:pPr algn="l">
              <a:lnSpc>
                <a:spcPts val="3221"/>
              </a:lnSpc>
            </a:pPr>
          </a:p>
          <a:p>
            <a:pPr algn="l">
              <a:lnSpc>
                <a:spcPts val="3221"/>
              </a:lnSpc>
            </a:pPr>
            <a:r>
              <a:rPr lang="en-US" sz="2662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4. Полученную иллюстрацию разместите в Google-документе для совместного использования.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185706" y="1302774"/>
            <a:ext cx="5079088" cy="8110710"/>
            <a:chOff x="0" y="0"/>
            <a:chExt cx="6772118" cy="10814280"/>
          </a:xfrm>
        </p:grpSpPr>
        <p:sp>
          <p:nvSpPr>
            <p:cNvPr name="Freeform 4" id="4"/>
            <p:cNvSpPr/>
            <p:nvPr/>
          </p:nvSpPr>
          <p:spPr>
            <a:xfrm flipH="false" flipV="false" rot="-5400000">
              <a:off x="423257" y="-423257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7"/>
                  </a:lnTo>
                  <a:lnTo>
                    <a:pt x="0" y="67721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false" flipV="false" rot="-5400000">
              <a:off x="423257" y="4465420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8"/>
                  </a:lnTo>
                  <a:lnTo>
                    <a:pt x="0" y="67721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6706946" y="1302774"/>
            <a:ext cx="5079088" cy="8110710"/>
            <a:chOff x="0" y="0"/>
            <a:chExt cx="6772118" cy="10814280"/>
          </a:xfrm>
        </p:grpSpPr>
        <p:sp>
          <p:nvSpPr>
            <p:cNvPr name="Freeform 7" id="7"/>
            <p:cNvSpPr/>
            <p:nvPr/>
          </p:nvSpPr>
          <p:spPr>
            <a:xfrm flipH="false" flipV="false" rot="-5400000">
              <a:off x="423257" y="-423257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7"/>
                  </a:lnTo>
                  <a:lnTo>
                    <a:pt x="0" y="67721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-5400000">
              <a:off x="423257" y="4465420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8"/>
                  </a:lnTo>
                  <a:lnTo>
                    <a:pt x="0" y="67721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grpSp>
        <p:nvGrpSpPr>
          <p:cNvPr name="Group 9" id="9"/>
          <p:cNvGrpSpPr/>
          <p:nvPr/>
        </p:nvGrpSpPr>
        <p:grpSpPr>
          <a:xfrm rot="0">
            <a:off x="12568418" y="1170386"/>
            <a:ext cx="5079088" cy="8110710"/>
            <a:chOff x="0" y="0"/>
            <a:chExt cx="6772118" cy="10814280"/>
          </a:xfrm>
        </p:grpSpPr>
        <p:sp>
          <p:nvSpPr>
            <p:cNvPr name="Freeform 10" id="10"/>
            <p:cNvSpPr/>
            <p:nvPr/>
          </p:nvSpPr>
          <p:spPr>
            <a:xfrm flipH="false" flipV="false" rot="-5400000">
              <a:off x="423257" y="-423257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7"/>
                  </a:lnTo>
                  <a:lnTo>
                    <a:pt x="0" y="67721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  <p:sp>
          <p:nvSpPr>
            <p:cNvPr name="Freeform 11" id="11"/>
            <p:cNvSpPr/>
            <p:nvPr/>
          </p:nvSpPr>
          <p:spPr>
            <a:xfrm flipH="false" flipV="false" rot="-5400000">
              <a:off x="423257" y="4465420"/>
              <a:ext cx="5925603" cy="6772118"/>
            </a:xfrm>
            <a:custGeom>
              <a:avLst/>
              <a:gdLst/>
              <a:ahLst/>
              <a:cxnLst/>
              <a:rect r="r" b="b" t="t" l="l"/>
              <a:pathLst>
                <a:path h="6772118" w="5925603">
                  <a:moveTo>
                    <a:pt x="0" y="0"/>
                  </a:moveTo>
                  <a:lnTo>
                    <a:pt x="5925603" y="0"/>
                  </a:lnTo>
                  <a:lnTo>
                    <a:pt x="5925603" y="6772118"/>
                  </a:lnTo>
                  <a:lnTo>
                    <a:pt x="0" y="677211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0" t="0" r="0" b="0"/>
              </a:stretch>
            </a:blip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185706" y="873515"/>
            <a:ext cx="4627224" cy="1490216"/>
            <a:chOff x="0" y="0"/>
            <a:chExt cx="6169632" cy="1986955"/>
          </a:xfrm>
        </p:grpSpPr>
        <p:sp>
          <p:nvSpPr>
            <p:cNvPr name="Freeform 13" id="13"/>
            <p:cNvSpPr/>
            <p:nvPr/>
          </p:nvSpPr>
          <p:spPr>
            <a:xfrm flipH="false" flipV="false" rot="5400000">
              <a:off x="727422" y="-727422"/>
              <a:ext cx="1986955" cy="3441799"/>
            </a:xfrm>
            <a:custGeom>
              <a:avLst/>
              <a:gdLst/>
              <a:ahLst/>
              <a:cxnLst/>
              <a:rect r="r" b="b" t="t" l="l"/>
              <a:pathLst>
                <a:path h="3441799" w="1986955">
                  <a:moveTo>
                    <a:pt x="0" y="0"/>
                  </a:moveTo>
                  <a:lnTo>
                    <a:pt x="1986955" y="0"/>
                  </a:lnTo>
                  <a:lnTo>
                    <a:pt x="1986955" y="3441799"/>
                  </a:lnTo>
                  <a:lnTo>
                    <a:pt x="0" y="344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-207893" r="0" b="0"/>
              </a:stretch>
            </a:blipFill>
          </p:spPr>
        </p:sp>
        <p:sp>
          <p:nvSpPr>
            <p:cNvPr name="Freeform 14" id="14"/>
            <p:cNvSpPr/>
            <p:nvPr/>
          </p:nvSpPr>
          <p:spPr>
            <a:xfrm flipH="false" flipV="false" rot="5400000">
              <a:off x="3313009" y="-869669"/>
              <a:ext cx="1986955" cy="3726292"/>
            </a:xfrm>
            <a:custGeom>
              <a:avLst/>
              <a:gdLst/>
              <a:ahLst/>
              <a:cxnLst/>
              <a:rect r="r" b="b" t="t" l="l"/>
              <a:pathLst>
                <a:path h="3726292" w="1986955">
                  <a:moveTo>
                    <a:pt x="0" y="0"/>
                  </a:moveTo>
                  <a:lnTo>
                    <a:pt x="1986954" y="0"/>
                  </a:lnTo>
                  <a:lnTo>
                    <a:pt x="1986954" y="3726292"/>
                  </a:lnTo>
                  <a:lnTo>
                    <a:pt x="0" y="37262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-184387"/>
              </a:stretch>
            </a:blipFill>
          </p:spPr>
        </p:sp>
      </p:grpSp>
      <p:grpSp>
        <p:nvGrpSpPr>
          <p:cNvPr name="Group 15" id="15"/>
          <p:cNvGrpSpPr/>
          <p:nvPr/>
        </p:nvGrpSpPr>
        <p:grpSpPr>
          <a:xfrm rot="-10800000">
            <a:off x="6704100" y="873515"/>
            <a:ext cx="4627224" cy="1490216"/>
            <a:chOff x="0" y="0"/>
            <a:chExt cx="6169632" cy="1986955"/>
          </a:xfrm>
        </p:grpSpPr>
        <p:sp>
          <p:nvSpPr>
            <p:cNvPr name="Freeform 16" id="16"/>
            <p:cNvSpPr/>
            <p:nvPr/>
          </p:nvSpPr>
          <p:spPr>
            <a:xfrm flipH="false" flipV="false" rot="5400000">
              <a:off x="727422" y="-727422"/>
              <a:ext cx="1986955" cy="3441799"/>
            </a:xfrm>
            <a:custGeom>
              <a:avLst/>
              <a:gdLst/>
              <a:ahLst/>
              <a:cxnLst/>
              <a:rect r="r" b="b" t="t" l="l"/>
              <a:pathLst>
                <a:path h="3441799" w="1986955">
                  <a:moveTo>
                    <a:pt x="0" y="0"/>
                  </a:moveTo>
                  <a:lnTo>
                    <a:pt x="1986955" y="0"/>
                  </a:lnTo>
                  <a:lnTo>
                    <a:pt x="1986955" y="3441799"/>
                  </a:lnTo>
                  <a:lnTo>
                    <a:pt x="0" y="344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-207893" r="0" b="0"/>
              </a:stretch>
            </a:blipFill>
          </p:spPr>
        </p:sp>
        <p:sp>
          <p:nvSpPr>
            <p:cNvPr name="Freeform 17" id="17"/>
            <p:cNvSpPr/>
            <p:nvPr/>
          </p:nvSpPr>
          <p:spPr>
            <a:xfrm flipH="false" flipV="false" rot="5400000">
              <a:off x="3313009" y="-869669"/>
              <a:ext cx="1986955" cy="3726292"/>
            </a:xfrm>
            <a:custGeom>
              <a:avLst/>
              <a:gdLst/>
              <a:ahLst/>
              <a:cxnLst/>
              <a:rect r="r" b="b" t="t" l="l"/>
              <a:pathLst>
                <a:path h="3726292" w="1986955">
                  <a:moveTo>
                    <a:pt x="0" y="0"/>
                  </a:moveTo>
                  <a:lnTo>
                    <a:pt x="1986954" y="0"/>
                  </a:lnTo>
                  <a:lnTo>
                    <a:pt x="1986954" y="3726292"/>
                  </a:lnTo>
                  <a:lnTo>
                    <a:pt x="0" y="37262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-184387"/>
              </a:stretch>
            </a:blip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12385192" y="873515"/>
            <a:ext cx="4627224" cy="1490216"/>
            <a:chOff x="0" y="0"/>
            <a:chExt cx="6169632" cy="1986955"/>
          </a:xfrm>
        </p:grpSpPr>
        <p:sp>
          <p:nvSpPr>
            <p:cNvPr name="Freeform 19" id="19"/>
            <p:cNvSpPr/>
            <p:nvPr/>
          </p:nvSpPr>
          <p:spPr>
            <a:xfrm flipH="false" flipV="false" rot="5400000">
              <a:off x="727422" y="-727422"/>
              <a:ext cx="1986955" cy="3441799"/>
            </a:xfrm>
            <a:custGeom>
              <a:avLst/>
              <a:gdLst/>
              <a:ahLst/>
              <a:cxnLst/>
              <a:rect r="r" b="b" t="t" l="l"/>
              <a:pathLst>
                <a:path h="3441799" w="1986955">
                  <a:moveTo>
                    <a:pt x="0" y="0"/>
                  </a:moveTo>
                  <a:lnTo>
                    <a:pt x="1986955" y="0"/>
                  </a:lnTo>
                  <a:lnTo>
                    <a:pt x="1986955" y="3441799"/>
                  </a:lnTo>
                  <a:lnTo>
                    <a:pt x="0" y="344179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-207893" r="0" b="0"/>
              </a:stretch>
            </a:blipFill>
          </p:spPr>
        </p:sp>
        <p:sp>
          <p:nvSpPr>
            <p:cNvPr name="Freeform 20" id="20"/>
            <p:cNvSpPr/>
            <p:nvPr/>
          </p:nvSpPr>
          <p:spPr>
            <a:xfrm flipH="false" flipV="false" rot="5400000">
              <a:off x="3313009" y="-869669"/>
              <a:ext cx="1986955" cy="3726292"/>
            </a:xfrm>
            <a:custGeom>
              <a:avLst/>
              <a:gdLst/>
              <a:ahLst/>
              <a:cxnLst/>
              <a:rect r="r" b="b" t="t" l="l"/>
              <a:pathLst>
                <a:path h="3726292" w="1986955">
                  <a:moveTo>
                    <a:pt x="0" y="0"/>
                  </a:moveTo>
                  <a:lnTo>
                    <a:pt x="1986954" y="0"/>
                  </a:lnTo>
                  <a:lnTo>
                    <a:pt x="1986954" y="3726292"/>
                  </a:lnTo>
                  <a:lnTo>
                    <a:pt x="0" y="37262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-184387"/>
              </a:stretch>
            </a:blipFill>
          </p:spPr>
        </p:sp>
      </p:grpSp>
      <p:sp>
        <p:nvSpPr>
          <p:cNvPr name="Freeform 21" id="21"/>
          <p:cNvSpPr/>
          <p:nvPr/>
        </p:nvSpPr>
        <p:spPr>
          <a:xfrm flipH="false" flipV="false" rot="0">
            <a:off x="1978091" y="2737391"/>
            <a:ext cx="3494318" cy="5241478"/>
          </a:xfrm>
          <a:custGeom>
            <a:avLst/>
            <a:gdLst/>
            <a:ahLst/>
            <a:cxnLst/>
            <a:rect r="r" b="b" t="t" l="l"/>
            <a:pathLst>
              <a:path h="5241478" w="3494318">
                <a:moveTo>
                  <a:pt x="0" y="0"/>
                </a:moveTo>
                <a:lnTo>
                  <a:pt x="3494318" y="0"/>
                </a:lnTo>
                <a:lnTo>
                  <a:pt x="3494318" y="5241477"/>
                </a:lnTo>
                <a:lnTo>
                  <a:pt x="0" y="524147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6954700" y="2737391"/>
            <a:ext cx="4681124" cy="5225351"/>
          </a:xfrm>
          <a:custGeom>
            <a:avLst/>
            <a:gdLst/>
            <a:ahLst/>
            <a:cxnLst/>
            <a:rect r="r" b="b" t="t" l="l"/>
            <a:pathLst>
              <a:path h="5225351" w="4681124">
                <a:moveTo>
                  <a:pt x="0" y="0"/>
                </a:moveTo>
                <a:lnTo>
                  <a:pt x="4681124" y="0"/>
                </a:lnTo>
                <a:lnTo>
                  <a:pt x="4681124" y="5225350"/>
                </a:lnTo>
                <a:lnTo>
                  <a:pt x="0" y="522535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4417" t="0" r="-24417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13160812" y="2612699"/>
            <a:ext cx="3894302" cy="5366169"/>
          </a:xfrm>
          <a:custGeom>
            <a:avLst/>
            <a:gdLst/>
            <a:ahLst/>
            <a:cxnLst/>
            <a:rect r="r" b="b" t="t" l="l"/>
            <a:pathLst>
              <a:path h="5366169" w="3894302">
                <a:moveTo>
                  <a:pt x="0" y="0"/>
                </a:moveTo>
                <a:lnTo>
                  <a:pt x="3894301" y="0"/>
                </a:lnTo>
                <a:lnTo>
                  <a:pt x="3894301" y="5366169"/>
                </a:lnTo>
                <a:lnTo>
                  <a:pt x="0" y="536616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18897" t="0" r="-18897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0">
            <a:off x="1674365" y="721621"/>
            <a:ext cx="3649907" cy="1642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4"/>
              </a:lnSpc>
            </a:pPr>
          </a:p>
          <a:p>
            <a:pPr algn="ctr">
              <a:lnSpc>
                <a:spcPts val="4094"/>
              </a:lnSpc>
            </a:pPr>
            <a:r>
              <a:rPr lang="en-US" sz="3499" b="true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https://</a:t>
            </a:r>
            <a:r>
              <a:rPr lang="en-US" sz="3499" b="true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chatgpt</a:t>
            </a:r>
          </a:p>
          <a:p>
            <a:pPr algn="ctr">
              <a:lnSpc>
                <a:spcPts val="4094"/>
              </a:lnSpc>
              <a:spcBef>
                <a:spcPct val="0"/>
              </a:spcBef>
            </a:pPr>
          </a:p>
        </p:txBody>
      </p:sp>
      <p:sp>
        <p:nvSpPr>
          <p:cNvPr name="TextBox 25" id="25"/>
          <p:cNvSpPr txBox="true"/>
          <p:nvPr/>
        </p:nvSpPr>
        <p:spPr>
          <a:xfrm rot="0">
            <a:off x="6984939" y="207271"/>
            <a:ext cx="4065547" cy="2156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4"/>
              </a:lnSpc>
            </a:pPr>
          </a:p>
          <a:p>
            <a:pPr algn="ctr">
              <a:lnSpc>
                <a:spcPts val="4094"/>
              </a:lnSpc>
            </a:pPr>
          </a:p>
          <a:p>
            <a:pPr algn="ctr">
              <a:lnSpc>
                <a:spcPts val="4094"/>
              </a:lnSpc>
            </a:pPr>
            <a:r>
              <a:rPr lang="en-US" sz="3499" b="true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https://grok.com</a:t>
            </a:r>
          </a:p>
          <a:p>
            <a:pPr algn="ctr">
              <a:lnSpc>
                <a:spcPts val="4094"/>
              </a:lnSpc>
              <a:spcBef>
                <a:spcPct val="0"/>
              </a:spcBef>
            </a:pPr>
          </a:p>
        </p:txBody>
      </p:sp>
      <p:sp>
        <p:nvSpPr>
          <p:cNvPr name="TextBox 26" id="26"/>
          <p:cNvSpPr txBox="true"/>
          <p:nvPr/>
        </p:nvSpPr>
        <p:spPr>
          <a:xfrm rot="0">
            <a:off x="12615011" y="76493"/>
            <a:ext cx="4397405" cy="23668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13"/>
              </a:lnSpc>
            </a:pPr>
          </a:p>
          <a:p>
            <a:pPr algn="ctr">
              <a:lnSpc>
                <a:spcPts val="3613"/>
              </a:lnSpc>
            </a:pPr>
          </a:p>
          <a:p>
            <a:pPr algn="ctr">
              <a:lnSpc>
                <a:spcPts val="3613"/>
              </a:lnSpc>
            </a:pPr>
          </a:p>
          <a:p>
            <a:pPr algn="ctr">
              <a:lnSpc>
                <a:spcPts val="3613"/>
              </a:lnSpc>
            </a:pPr>
            <a:r>
              <a:rPr lang="en-US" sz="3088" b="true">
                <a:solidFill>
                  <a:srgbClr val="000000"/>
                </a:solidFill>
                <a:latin typeface="Agrandir Bold"/>
                <a:ea typeface="Agrandir Bold"/>
                <a:cs typeface="Agrandir Bold"/>
                <a:sym typeface="Agrandir Bold"/>
              </a:rPr>
              <a:t>https://fusionbrain.ai/</a:t>
            </a:r>
          </a:p>
          <a:p>
            <a:pPr algn="ctr">
              <a:lnSpc>
                <a:spcPts val="3613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9222" r="0" b="-9222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5400000">
            <a:off x="3801020" y="16146"/>
            <a:ext cx="10029825" cy="11462657"/>
          </a:xfrm>
          <a:custGeom>
            <a:avLst/>
            <a:gdLst/>
            <a:ahLst/>
            <a:cxnLst/>
            <a:rect r="r" b="b" t="t" l="l"/>
            <a:pathLst>
              <a:path h="11462657" w="10029825">
                <a:moveTo>
                  <a:pt x="0" y="0"/>
                </a:moveTo>
                <a:lnTo>
                  <a:pt x="10029825" y="0"/>
                </a:lnTo>
                <a:lnTo>
                  <a:pt x="10029825" y="11462657"/>
                </a:lnTo>
                <a:lnTo>
                  <a:pt x="0" y="114626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2700000">
            <a:off x="4927032" y="-2481473"/>
            <a:ext cx="7777801" cy="7602801"/>
          </a:xfrm>
          <a:custGeom>
            <a:avLst/>
            <a:gdLst/>
            <a:ahLst/>
            <a:cxnLst/>
            <a:rect r="r" b="b" t="t" l="l"/>
            <a:pathLst>
              <a:path h="7602801" w="7777801">
                <a:moveTo>
                  <a:pt x="0" y="0"/>
                </a:moveTo>
                <a:lnTo>
                  <a:pt x="7777801" y="0"/>
                </a:lnTo>
                <a:lnTo>
                  <a:pt x="7777801" y="7602800"/>
                </a:lnTo>
                <a:lnTo>
                  <a:pt x="0" y="7602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397868" y="2250839"/>
            <a:ext cx="7029256" cy="7256843"/>
          </a:xfrm>
          <a:custGeom>
            <a:avLst/>
            <a:gdLst/>
            <a:ahLst/>
            <a:cxnLst/>
            <a:rect r="r" b="b" t="t" l="l"/>
            <a:pathLst>
              <a:path h="7256843" w="7029256">
                <a:moveTo>
                  <a:pt x="0" y="0"/>
                </a:moveTo>
                <a:lnTo>
                  <a:pt x="7029256" y="0"/>
                </a:lnTo>
                <a:lnTo>
                  <a:pt x="7029256" y="7256844"/>
                </a:lnTo>
                <a:lnTo>
                  <a:pt x="0" y="725684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-324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480587" y="837616"/>
            <a:ext cx="8863818" cy="9550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22"/>
              </a:lnSpc>
            </a:pPr>
            <a:r>
              <a:rPr lang="en-US" sz="3181">
                <a:solidFill>
                  <a:srgbClr val="000000"/>
                </a:solidFill>
                <a:latin typeface="Intro"/>
                <a:ea typeface="Intro"/>
                <a:cs typeface="Intro"/>
                <a:sym typeface="Intro"/>
              </a:rPr>
              <a:t>Кадр из фильма А.А. Тарковского «Иваново детство»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DAGmGCZNOiA</dc:identifier>
  <dcterms:modified xsi:type="dcterms:W3CDTF">2011-08-01T06:04:30Z</dcterms:modified>
  <cp:revision>1</cp:revision>
  <dc:title>Жуйкова_Богомолов _Иван</dc:title>
</cp:coreProperties>
</file>