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77" r:id="rId4"/>
    <p:sldId id="271" r:id="rId5"/>
    <p:sldId id="308" r:id="rId6"/>
    <p:sldId id="264" r:id="rId7"/>
    <p:sldId id="281" r:id="rId8"/>
    <p:sldId id="309" r:id="rId9"/>
    <p:sldId id="285" r:id="rId10"/>
    <p:sldId id="315" r:id="rId11"/>
    <p:sldId id="316" r:id="rId12"/>
    <p:sldId id="317" r:id="rId13"/>
    <p:sldId id="318" r:id="rId14"/>
    <p:sldId id="302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5"/>
    <a:srgbClr val="62983E"/>
    <a:srgbClr val="01883E"/>
    <a:srgbClr val="0070A2"/>
    <a:srgbClr val="0094DA"/>
    <a:srgbClr val="EBF5FE"/>
    <a:srgbClr val="F3F8F2"/>
    <a:srgbClr val="70AF00"/>
    <a:srgbClr val="68A500"/>
    <a:srgbClr val="5D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8CE31-1655-4DF1-AC2D-F249ADC9CC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9E22F2-B3D4-4D1F-8345-0AF2031BA417}">
      <dgm:prSet custT="1"/>
      <dgm:spPr/>
      <dgm:t>
        <a:bodyPr/>
        <a:lstStyle/>
        <a:p>
          <a:r>
            <a:rPr lang="ru-RU" sz="2000" b="1" dirty="0"/>
            <a:t>Блок 1. Какие изменения и дополнения, внесенные в Конституцию по результатам республиканского референдума 2022 года, закрепили ценностные ориентиры белорусского общества? </a:t>
          </a:r>
          <a:endParaRPr lang="ru-RU" sz="2000" dirty="0"/>
        </a:p>
      </dgm:t>
    </dgm:pt>
    <dgm:pt modelId="{393D0439-7232-4BE0-83BF-9A1CFAE7528D}" type="parTrans" cxnId="{B09B4ACC-BD83-4FD6-AA86-0FEB79074229}">
      <dgm:prSet/>
      <dgm:spPr/>
      <dgm:t>
        <a:bodyPr/>
        <a:lstStyle/>
        <a:p>
          <a:endParaRPr lang="ru-RU"/>
        </a:p>
      </dgm:t>
    </dgm:pt>
    <dgm:pt modelId="{AF065212-064C-43C0-A280-7A38A664F753}" type="sibTrans" cxnId="{B09B4ACC-BD83-4FD6-AA86-0FEB79074229}">
      <dgm:prSet/>
      <dgm:spPr/>
      <dgm:t>
        <a:bodyPr/>
        <a:lstStyle/>
        <a:p>
          <a:endParaRPr lang="ru-RU"/>
        </a:p>
      </dgm:t>
    </dgm:pt>
    <dgm:pt modelId="{A133DF22-540E-49DB-AA2C-D8ED19D585F5}">
      <dgm:prSet custT="1"/>
      <dgm:spPr/>
      <dgm:t>
        <a:bodyPr/>
        <a:lstStyle/>
        <a:p>
          <a:r>
            <a:rPr lang="ru-RU" sz="2000" b="1" dirty="0"/>
            <a:t>Блок 2. Каковы права и обязанности Президента Республики Беларусь?</a:t>
          </a:r>
          <a:endParaRPr lang="ru-RU" sz="2000" dirty="0"/>
        </a:p>
      </dgm:t>
    </dgm:pt>
    <dgm:pt modelId="{96C44395-75D4-45C9-9AE2-D07F4764DECD}" type="parTrans" cxnId="{97CBB9B3-DF07-48E3-A50C-185D8CB2EDE1}">
      <dgm:prSet/>
      <dgm:spPr/>
      <dgm:t>
        <a:bodyPr/>
        <a:lstStyle/>
        <a:p>
          <a:endParaRPr lang="ru-RU"/>
        </a:p>
      </dgm:t>
    </dgm:pt>
    <dgm:pt modelId="{6E0E4DAD-D9A9-4D3C-ADF4-2A6A5983E31C}" type="sibTrans" cxnId="{97CBB9B3-DF07-48E3-A50C-185D8CB2EDE1}">
      <dgm:prSet/>
      <dgm:spPr/>
      <dgm:t>
        <a:bodyPr/>
        <a:lstStyle/>
        <a:p>
          <a:endParaRPr lang="ru-RU"/>
        </a:p>
      </dgm:t>
    </dgm:pt>
    <dgm:pt modelId="{996F70AA-3DB4-4CFA-A1E3-2B92EC7B9CE4}">
      <dgm:prSet custT="1"/>
      <dgm:spPr/>
      <dgm:t>
        <a:bodyPr/>
        <a:lstStyle/>
        <a:p>
          <a:r>
            <a:rPr lang="ru-RU" sz="2000" b="1" dirty="0"/>
            <a:t>Блок 3. Какими полномочиями обладает Всебелорусское народное собрание?</a:t>
          </a:r>
          <a:endParaRPr lang="ru-RU" sz="2000" dirty="0"/>
        </a:p>
      </dgm:t>
    </dgm:pt>
    <dgm:pt modelId="{8D1D6DB7-082A-4F98-934E-86428DB1A327}" type="parTrans" cxnId="{1193E0CE-1220-41AF-8AD4-CE6451258256}">
      <dgm:prSet/>
      <dgm:spPr/>
      <dgm:t>
        <a:bodyPr/>
        <a:lstStyle/>
        <a:p>
          <a:endParaRPr lang="ru-RU"/>
        </a:p>
      </dgm:t>
    </dgm:pt>
    <dgm:pt modelId="{FDE2F936-92A5-4F43-82C3-8529969FA80F}" type="sibTrans" cxnId="{1193E0CE-1220-41AF-8AD4-CE6451258256}">
      <dgm:prSet/>
      <dgm:spPr/>
      <dgm:t>
        <a:bodyPr/>
        <a:lstStyle/>
        <a:p>
          <a:endParaRPr lang="ru-RU"/>
        </a:p>
      </dgm:t>
    </dgm:pt>
    <dgm:pt modelId="{5DE668FF-5353-40DD-A456-74A0D045AB58}">
      <dgm:prSet custT="1"/>
      <dgm:spPr/>
      <dgm:t>
        <a:bodyPr/>
        <a:lstStyle/>
        <a:p>
          <a:r>
            <a:rPr lang="ru-RU" sz="2000" b="1" dirty="0"/>
            <a:t>Блок 4. Как распределена государственная власть в Республике Беларусь?</a:t>
          </a:r>
          <a:endParaRPr lang="ru-RU" sz="2000" dirty="0"/>
        </a:p>
      </dgm:t>
    </dgm:pt>
    <dgm:pt modelId="{B9802851-E1ED-4500-A645-CEE18B01660B}" type="parTrans" cxnId="{F2A0DD90-2692-4CB6-A90B-27AAA55C6592}">
      <dgm:prSet/>
      <dgm:spPr/>
      <dgm:t>
        <a:bodyPr/>
        <a:lstStyle/>
        <a:p>
          <a:endParaRPr lang="ru-RU"/>
        </a:p>
      </dgm:t>
    </dgm:pt>
    <dgm:pt modelId="{ED5EACAF-D87D-4312-BC8D-F7B237BAB6F9}" type="sibTrans" cxnId="{F2A0DD90-2692-4CB6-A90B-27AAA55C6592}">
      <dgm:prSet/>
      <dgm:spPr/>
      <dgm:t>
        <a:bodyPr/>
        <a:lstStyle/>
        <a:p>
          <a:endParaRPr lang="ru-RU"/>
        </a:p>
      </dgm:t>
    </dgm:pt>
    <dgm:pt modelId="{E057C053-8335-41F2-9B8F-27275A61FAF4}">
      <dgm:prSet custT="1"/>
      <dgm:spPr/>
      <dgm:t>
        <a:bodyPr/>
        <a:lstStyle/>
        <a:p>
          <a:r>
            <a:rPr lang="ru-RU" sz="2000" b="1" dirty="0"/>
            <a:t>Блок 5. За что награждают государственными наградами и государственными премиями Республики Беларусь?</a:t>
          </a:r>
          <a:endParaRPr lang="ru-RU" sz="2000" dirty="0"/>
        </a:p>
      </dgm:t>
    </dgm:pt>
    <dgm:pt modelId="{98BECC33-83F2-4059-84D7-6B339835F2CD}" type="parTrans" cxnId="{7049C2B5-D6CC-4E64-9295-6719E5299F52}">
      <dgm:prSet/>
      <dgm:spPr/>
      <dgm:t>
        <a:bodyPr/>
        <a:lstStyle/>
        <a:p>
          <a:endParaRPr lang="ru-RU"/>
        </a:p>
      </dgm:t>
    </dgm:pt>
    <dgm:pt modelId="{DE82B275-0194-45AD-9CBE-3506D810707E}" type="sibTrans" cxnId="{7049C2B5-D6CC-4E64-9295-6719E5299F52}">
      <dgm:prSet/>
      <dgm:spPr/>
      <dgm:t>
        <a:bodyPr/>
        <a:lstStyle/>
        <a:p>
          <a:endParaRPr lang="ru-RU"/>
        </a:p>
      </dgm:t>
    </dgm:pt>
    <dgm:pt modelId="{28ECCA23-0AAB-4EC3-BA8C-CA18410701A4}" type="pres">
      <dgm:prSet presAssocID="{7B38CE31-1655-4DF1-AC2D-F249ADC9CC94}" presName="linear" presStyleCnt="0">
        <dgm:presLayoutVars>
          <dgm:animLvl val="lvl"/>
          <dgm:resizeHandles val="exact"/>
        </dgm:presLayoutVars>
      </dgm:prSet>
      <dgm:spPr/>
    </dgm:pt>
    <dgm:pt modelId="{8DABE471-1451-4918-9008-F67F230F49E2}" type="pres">
      <dgm:prSet presAssocID="{0B9E22F2-B3D4-4D1F-8345-0AF2031BA4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77FEDE-A9A5-4511-A04A-9EA10274F912}" type="pres">
      <dgm:prSet presAssocID="{AF065212-064C-43C0-A280-7A38A664F753}" presName="spacer" presStyleCnt="0"/>
      <dgm:spPr/>
    </dgm:pt>
    <dgm:pt modelId="{352D0771-1810-40D3-B824-0D3E31991325}" type="pres">
      <dgm:prSet presAssocID="{A133DF22-540E-49DB-AA2C-D8ED19D585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C3EBBF-95A1-48B6-AC99-3119F93EFBA7}" type="pres">
      <dgm:prSet presAssocID="{6E0E4DAD-D9A9-4D3C-ADF4-2A6A5983E31C}" presName="spacer" presStyleCnt="0"/>
      <dgm:spPr/>
    </dgm:pt>
    <dgm:pt modelId="{0A06E2F5-1D6A-49C0-B701-55CE7D034FF9}" type="pres">
      <dgm:prSet presAssocID="{996F70AA-3DB4-4CFA-A1E3-2B92EC7B9C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9F4E9E-BDEB-4BEE-AD16-F32EE114B241}" type="pres">
      <dgm:prSet presAssocID="{FDE2F936-92A5-4F43-82C3-8529969FA80F}" presName="spacer" presStyleCnt="0"/>
      <dgm:spPr/>
    </dgm:pt>
    <dgm:pt modelId="{70C68FE8-59BA-45A2-B139-DF9A43862C88}" type="pres">
      <dgm:prSet presAssocID="{5DE668FF-5353-40DD-A456-74A0D045AB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595693-ADFC-4CE7-9B9F-7376B7A69E10}" type="pres">
      <dgm:prSet presAssocID="{ED5EACAF-D87D-4312-BC8D-F7B237BAB6F9}" presName="spacer" presStyleCnt="0"/>
      <dgm:spPr/>
    </dgm:pt>
    <dgm:pt modelId="{EC705086-9C34-4456-8749-6D9E4CF24F68}" type="pres">
      <dgm:prSet presAssocID="{E057C053-8335-41F2-9B8F-27275A61FA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F84415-57B8-4103-BA5A-445213048132}" type="presOf" srcId="{A133DF22-540E-49DB-AA2C-D8ED19D585F5}" destId="{352D0771-1810-40D3-B824-0D3E31991325}" srcOrd="0" destOrd="0" presId="urn:microsoft.com/office/officeart/2005/8/layout/vList2"/>
    <dgm:cxn modelId="{C1B88075-125B-469A-8358-FA1227DBD8DE}" type="presOf" srcId="{0B9E22F2-B3D4-4D1F-8345-0AF2031BA417}" destId="{8DABE471-1451-4918-9008-F67F230F49E2}" srcOrd="0" destOrd="0" presId="urn:microsoft.com/office/officeart/2005/8/layout/vList2"/>
    <dgm:cxn modelId="{D50D0784-724B-4A69-80EF-1DFAD6191560}" type="presOf" srcId="{996F70AA-3DB4-4CFA-A1E3-2B92EC7B9CE4}" destId="{0A06E2F5-1D6A-49C0-B701-55CE7D034FF9}" srcOrd="0" destOrd="0" presId="urn:microsoft.com/office/officeart/2005/8/layout/vList2"/>
    <dgm:cxn modelId="{F2A0DD90-2692-4CB6-A90B-27AAA55C6592}" srcId="{7B38CE31-1655-4DF1-AC2D-F249ADC9CC94}" destId="{5DE668FF-5353-40DD-A456-74A0D045AB58}" srcOrd="3" destOrd="0" parTransId="{B9802851-E1ED-4500-A645-CEE18B01660B}" sibTransId="{ED5EACAF-D87D-4312-BC8D-F7B237BAB6F9}"/>
    <dgm:cxn modelId="{97CBB9B3-DF07-48E3-A50C-185D8CB2EDE1}" srcId="{7B38CE31-1655-4DF1-AC2D-F249ADC9CC94}" destId="{A133DF22-540E-49DB-AA2C-D8ED19D585F5}" srcOrd="1" destOrd="0" parTransId="{96C44395-75D4-45C9-9AE2-D07F4764DECD}" sibTransId="{6E0E4DAD-D9A9-4D3C-ADF4-2A6A5983E31C}"/>
    <dgm:cxn modelId="{7049C2B5-D6CC-4E64-9295-6719E5299F52}" srcId="{7B38CE31-1655-4DF1-AC2D-F249ADC9CC94}" destId="{E057C053-8335-41F2-9B8F-27275A61FAF4}" srcOrd="4" destOrd="0" parTransId="{98BECC33-83F2-4059-84D7-6B339835F2CD}" sibTransId="{DE82B275-0194-45AD-9CBE-3506D810707E}"/>
    <dgm:cxn modelId="{788159B9-E8B6-44EE-8E82-AFEF2F7A4630}" type="presOf" srcId="{5DE668FF-5353-40DD-A456-74A0D045AB58}" destId="{70C68FE8-59BA-45A2-B139-DF9A43862C88}" srcOrd="0" destOrd="0" presId="urn:microsoft.com/office/officeart/2005/8/layout/vList2"/>
    <dgm:cxn modelId="{CD0FF4BE-07FB-4EC1-A434-5904AFC1196A}" type="presOf" srcId="{7B38CE31-1655-4DF1-AC2D-F249ADC9CC94}" destId="{28ECCA23-0AAB-4EC3-BA8C-CA18410701A4}" srcOrd="0" destOrd="0" presId="urn:microsoft.com/office/officeart/2005/8/layout/vList2"/>
    <dgm:cxn modelId="{B09B4ACC-BD83-4FD6-AA86-0FEB79074229}" srcId="{7B38CE31-1655-4DF1-AC2D-F249ADC9CC94}" destId="{0B9E22F2-B3D4-4D1F-8345-0AF2031BA417}" srcOrd="0" destOrd="0" parTransId="{393D0439-7232-4BE0-83BF-9A1CFAE7528D}" sibTransId="{AF065212-064C-43C0-A280-7A38A664F753}"/>
    <dgm:cxn modelId="{1193E0CE-1220-41AF-8AD4-CE6451258256}" srcId="{7B38CE31-1655-4DF1-AC2D-F249ADC9CC94}" destId="{996F70AA-3DB4-4CFA-A1E3-2B92EC7B9CE4}" srcOrd="2" destOrd="0" parTransId="{8D1D6DB7-082A-4F98-934E-86428DB1A327}" sibTransId="{FDE2F936-92A5-4F43-82C3-8529969FA80F}"/>
    <dgm:cxn modelId="{076758EF-DC1A-4128-820E-8E7CBBDA1C5C}" type="presOf" srcId="{E057C053-8335-41F2-9B8F-27275A61FAF4}" destId="{EC705086-9C34-4456-8749-6D9E4CF24F68}" srcOrd="0" destOrd="0" presId="urn:microsoft.com/office/officeart/2005/8/layout/vList2"/>
    <dgm:cxn modelId="{F2707098-5BB6-4D41-A46E-A68EBE8E73E1}" type="presParOf" srcId="{28ECCA23-0AAB-4EC3-BA8C-CA18410701A4}" destId="{8DABE471-1451-4918-9008-F67F230F49E2}" srcOrd="0" destOrd="0" presId="urn:microsoft.com/office/officeart/2005/8/layout/vList2"/>
    <dgm:cxn modelId="{292DBC76-E05E-4B1B-85CB-9F301681F5C1}" type="presParOf" srcId="{28ECCA23-0AAB-4EC3-BA8C-CA18410701A4}" destId="{7377FEDE-A9A5-4511-A04A-9EA10274F912}" srcOrd="1" destOrd="0" presId="urn:microsoft.com/office/officeart/2005/8/layout/vList2"/>
    <dgm:cxn modelId="{4EA0361E-A19D-4F6E-8F09-B50B400B4DB8}" type="presParOf" srcId="{28ECCA23-0AAB-4EC3-BA8C-CA18410701A4}" destId="{352D0771-1810-40D3-B824-0D3E31991325}" srcOrd="2" destOrd="0" presId="urn:microsoft.com/office/officeart/2005/8/layout/vList2"/>
    <dgm:cxn modelId="{70D4E529-502D-4F04-95CE-51344C6AE6A2}" type="presParOf" srcId="{28ECCA23-0AAB-4EC3-BA8C-CA18410701A4}" destId="{93C3EBBF-95A1-48B6-AC99-3119F93EFBA7}" srcOrd="3" destOrd="0" presId="urn:microsoft.com/office/officeart/2005/8/layout/vList2"/>
    <dgm:cxn modelId="{80E308D1-98C9-4AF3-9750-72351EA48E5E}" type="presParOf" srcId="{28ECCA23-0AAB-4EC3-BA8C-CA18410701A4}" destId="{0A06E2F5-1D6A-49C0-B701-55CE7D034FF9}" srcOrd="4" destOrd="0" presId="urn:microsoft.com/office/officeart/2005/8/layout/vList2"/>
    <dgm:cxn modelId="{FA907917-0467-445A-B42E-2D5ECB0CD28B}" type="presParOf" srcId="{28ECCA23-0AAB-4EC3-BA8C-CA18410701A4}" destId="{339F4E9E-BDEB-4BEE-AD16-F32EE114B241}" srcOrd="5" destOrd="0" presId="urn:microsoft.com/office/officeart/2005/8/layout/vList2"/>
    <dgm:cxn modelId="{FE288050-0F0C-401C-8BE7-6B8B37FCF0B1}" type="presParOf" srcId="{28ECCA23-0AAB-4EC3-BA8C-CA18410701A4}" destId="{70C68FE8-59BA-45A2-B139-DF9A43862C88}" srcOrd="6" destOrd="0" presId="urn:microsoft.com/office/officeart/2005/8/layout/vList2"/>
    <dgm:cxn modelId="{EB4716EF-EEAC-4943-BE94-AD821CFBDA61}" type="presParOf" srcId="{28ECCA23-0AAB-4EC3-BA8C-CA18410701A4}" destId="{57595693-ADFC-4CE7-9B9F-7376B7A69E10}" srcOrd="7" destOrd="0" presId="urn:microsoft.com/office/officeart/2005/8/layout/vList2"/>
    <dgm:cxn modelId="{B737D3F8-D222-427B-8DAB-D929A53AD33A}" type="presParOf" srcId="{28ECCA23-0AAB-4EC3-BA8C-CA18410701A4}" destId="{EC705086-9C34-4456-8749-6D9E4CF24F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E471-1451-4918-9008-F67F230F49E2}">
      <dsp:nvSpPr>
        <dsp:cNvPr id="0" name=""/>
        <dsp:cNvSpPr/>
      </dsp:nvSpPr>
      <dsp:spPr>
        <a:xfrm>
          <a:off x="0" y="1115"/>
          <a:ext cx="8717853" cy="918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Блок 1. Какие изменения и дополнения, внесенные в Конституцию по результатам республиканского референдума 2022 года, закрепили ценностные ориентиры белорусского общества? </a:t>
          </a:r>
          <a:endParaRPr lang="ru-RU" sz="2000" kern="1200" dirty="0"/>
        </a:p>
      </dsp:txBody>
      <dsp:txXfrm>
        <a:off x="44844" y="45959"/>
        <a:ext cx="8628165" cy="828944"/>
      </dsp:txXfrm>
    </dsp:sp>
    <dsp:sp modelId="{352D0771-1810-40D3-B824-0D3E31991325}">
      <dsp:nvSpPr>
        <dsp:cNvPr id="0" name=""/>
        <dsp:cNvSpPr/>
      </dsp:nvSpPr>
      <dsp:spPr>
        <a:xfrm>
          <a:off x="0" y="933881"/>
          <a:ext cx="8717853" cy="918632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Блок 2. Каковы права и обязанности Президента Республики Беларусь?</a:t>
          </a:r>
          <a:endParaRPr lang="ru-RU" sz="2000" kern="1200" dirty="0"/>
        </a:p>
      </dsp:txBody>
      <dsp:txXfrm>
        <a:off x="44844" y="978725"/>
        <a:ext cx="8628165" cy="828944"/>
      </dsp:txXfrm>
    </dsp:sp>
    <dsp:sp modelId="{0A06E2F5-1D6A-49C0-B701-55CE7D034FF9}">
      <dsp:nvSpPr>
        <dsp:cNvPr id="0" name=""/>
        <dsp:cNvSpPr/>
      </dsp:nvSpPr>
      <dsp:spPr>
        <a:xfrm>
          <a:off x="0" y="1866647"/>
          <a:ext cx="8717853" cy="91863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Блок 3. Какими полномочиями обладает Всебелорусское народное собрание?</a:t>
          </a:r>
          <a:endParaRPr lang="ru-RU" sz="2000" kern="1200" dirty="0"/>
        </a:p>
      </dsp:txBody>
      <dsp:txXfrm>
        <a:off x="44844" y="1911491"/>
        <a:ext cx="8628165" cy="828944"/>
      </dsp:txXfrm>
    </dsp:sp>
    <dsp:sp modelId="{70C68FE8-59BA-45A2-B139-DF9A43862C88}">
      <dsp:nvSpPr>
        <dsp:cNvPr id="0" name=""/>
        <dsp:cNvSpPr/>
      </dsp:nvSpPr>
      <dsp:spPr>
        <a:xfrm>
          <a:off x="0" y="2799412"/>
          <a:ext cx="8717853" cy="918632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Блок 4. Как распределена государственная власть в Республике Беларусь?</a:t>
          </a:r>
          <a:endParaRPr lang="ru-RU" sz="2000" kern="1200" dirty="0"/>
        </a:p>
      </dsp:txBody>
      <dsp:txXfrm>
        <a:off x="44844" y="2844256"/>
        <a:ext cx="8628165" cy="828944"/>
      </dsp:txXfrm>
    </dsp:sp>
    <dsp:sp modelId="{EC705086-9C34-4456-8749-6D9E4CF24F68}">
      <dsp:nvSpPr>
        <dsp:cNvPr id="0" name=""/>
        <dsp:cNvSpPr/>
      </dsp:nvSpPr>
      <dsp:spPr>
        <a:xfrm>
          <a:off x="0" y="3732178"/>
          <a:ext cx="8717853" cy="91863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Блок 5. За что награждают государственными наградами и государственными премиями Республики Беларусь?</a:t>
          </a:r>
          <a:endParaRPr lang="ru-RU" sz="2000" kern="1200" dirty="0"/>
        </a:p>
      </dsp:txBody>
      <dsp:txXfrm>
        <a:off x="44844" y="3777022"/>
        <a:ext cx="8628165" cy="82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Октябрь</a:t>
            </a:r>
          </a:p>
          <a:p>
            <a:pPr algn="ctr"/>
            <a:r>
              <a:rPr lang="ru-RU" sz="2400" dirty="0"/>
              <a:t> 2025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1541722"/>
            <a:ext cx="609600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2</a:t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</a:t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br>
              <a:rPr lang="ru-RU" sz="3200" dirty="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значит чтить законы своего государства и брать на себя ответственность за будущую судьбу своей страны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3" y="1280988"/>
            <a:ext cx="8626289" cy="619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8545"/>
                </a:solidFill>
                <a:latin typeface="+mn-lt"/>
              </a:rPr>
              <a:t>За что награждают государственными наградами и государственными премиями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>
            <a:spLocks/>
          </p:cNvSpPr>
          <p:nvPr/>
        </p:nvSpPr>
        <p:spPr>
          <a:xfrm>
            <a:off x="7878855" y="3181139"/>
            <a:ext cx="4098472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премия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является высшим признанием заслуг деятелей науки и техники, литературы, искусства и архитектуры перед обществом и государством.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172477" y="846380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5.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5ADA92-87DB-47F6-88B8-7F1CE539AB1C}"/>
              </a:ext>
            </a:extLst>
          </p:cNvPr>
          <p:cNvPicPr/>
          <p:nvPr/>
        </p:nvPicPr>
        <p:blipFill rotWithShape="1">
          <a:blip r:embed="rId3"/>
          <a:srcRect l="21646" t="33352" r="19348" b="18757"/>
          <a:stretch/>
        </p:blipFill>
        <p:spPr bwMode="auto">
          <a:xfrm>
            <a:off x="2301897" y="3181139"/>
            <a:ext cx="5138765" cy="2951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6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517" y="1241763"/>
            <a:ext cx="8626289" cy="619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8545"/>
                </a:solidFill>
                <a:latin typeface="+mn-lt"/>
              </a:rPr>
              <a:t>За что награждают государственными наградами и государственными премиями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>
            <a:spLocks/>
          </p:cNvSpPr>
          <p:nvPr/>
        </p:nvSpPr>
        <p:spPr>
          <a:xfrm>
            <a:off x="7878855" y="3181139"/>
            <a:ext cx="4098472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Президента Республики Беларусь «За духовное возрождение»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172477" y="826060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5.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5ADA92-87DB-47F6-88B8-7F1CE539AB1C}"/>
              </a:ext>
            </a:extLst>
          </p:cNvPr>
          <p:cNvPicPr/>
          <p:nvPr/>
        </p:nvPicPr>
        <p:blipFill rotWithShape="1">
          <a:blip r:embed="rId3"/>
          <a:srcRect l="21646" t="33352" r="19348" b="18757"/>
          <a:stretch/>
        </p:blipFill>
        <p:spPr bwMode="auto">
          <a:xfrm>
            <a:off x="2301897" y="3181139"/>
            <a:ext cx="5138765" cy="2951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бъект 10">
            <a:extLst>
              <a:ext uri="{FF2B5EF4-FFF2-40B4-BE49-F238E27FC236}">
                <a16:creationId xmlns:a16="http://schemas.microsoft.com/office/drawing/2014/main" id="{755347B3-F57F-4628-9B5A-E631A6A809F2}"/>
              </a:ext>
            </a:extLst>
          </p:cNvPr>
          <p:cNvSpPr txBox="1">
            <a:spLocks/>
          </p:cNvSpPr>
          <p:nvPr/>
        </p:nvSpPr>
        <p:spPr>
          <a:xfrm>
            <a:off x="7878855" y="4221309"/>
            <a:ext cx="4098472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премия Президента Республики Беларусь деятелям культуры и искусства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8D45495A-EAE4-4619-A1DF-157A47EA7ABD}"/>
              </a:ext>
            </a:extLst>
          </p:cNvPr>
          <p:cNvSpPr txBox="1">
            <a:spLocks/>
          </p:cNvSpPr>
          <p:nvPr/>
        </p:nvSpPr>
        <p:spPr>
          <a:xfrm>
            <a:off x="7840867" y="5261479"/>
            <a:ext cx="4098472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премия Президента Республики Беларусь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</a:t>
            </a:r>
            <a:r>
              <a:rPr lang="be-BY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спарты</a:t>
            </a:r>
            <a:r>
              <a:rPr lang="be-BY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ўны алімп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11" y="1316513"/>
            <a:ext cx="8626289" cy="619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За что награждают государственными наградами и кому присуждаются государственные премии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>
            <a:spLocks/>
          </p:cNvSpPr>
          <p:nvPr/>
        </p:nvSpPr>
        <p:spPr>
          <a:xfrm>
            <a:off x="2495550" y="3226385"/>
            <a:ext cx="9481734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«Герой Беларуси» удостоены 14 граждан нашей страны. Среди них – защитники Отечества, руководители передовых промышленных и сельскохозяйственных предприятий, финансовых учреждений, деятели культуры и спорта, митрополит, космонавт.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356671" y="651053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5.</a:t>
            </a:r>
          </a:p>
        </p:txBody>
      </p:sp>
    </p:spTree>
    <p:extLst>
      <p:ext uri="{BB962C8B-B14F-4D97-AF65-F5344CB8AC3E}">
        <p14:creationId xmlns:p14="http://schemas.microsoft.com/office/powerpoint/2010/main" val="278663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1206075"/>
            <a:ext cx="8626289" cy="61916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F12B88-57F2-4B51-B1BB-D93D0B2E611A}"/>
              </a:ext>
            </a:extLst>
          </p:cNvPr>
          <p:cNvPicPr/>
          <p:nvPr/>
        </p:nvPicPr>
        <p:blipFill rotWithShape="1">
          <a:blip r:embed="rId3"/>
          <a:srcRect l="21647" t="28221" r="19507" b="45553"/>
          <a:stretch/>
        </p:blipFill>
        <p:spPr bwMode="auto">
          <a:xfrm>
            <a:off x="2043918" y="2873854"/>
            <a:ext cx="4029075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E52BF2-E413-47F1-AAED-14E66624BBE5}"/>
              </a:ext>
            </a:extLst>
          </p:cNvPr>
          <p:cNvPicPr/>
          <p:nvPr/>
        </p:nvPicPr>
        <p:blipFill rotWithShape="1">
          <a:blip r:embed="rId4"/>
          <a:srcRect l="21967" t="43045" r="19668" b="29589"/>
          <a:stretch/>
        </p:blipFill>
        <p:spPr bwMode="auto">
          <a:xfrm>
            <a:off x="8144382" y="2914371"/>
            <a:ext cx="3733800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323C48-6960-446D-A80B-9786E3D01B6C}"/>
              </a:ext>
            </a:extLst>
          </p:cNvPr>
          <p:cNvPicPr/>
          <p:nvPr/>
        </p:nvPicPr>
        <p:blipFill rotWithShape="1">
          <a:blip r:embed="rId5"/>
          <a:srcRect l="21806" t="32212" r="19508" b="37287"/>
          <a:stretch/>
        </p:blipFill>
        <p:spPr bwMode="auto">
          <a:xfrm>
            <a:off x="2024016" y="4069762"/>
            <a:ext cx="4029075" cy="1327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196E7F-9420-4995-BB2B-8EB365FD1314}"/>
              </a:ext>
            </a:extLst>
          </p:cNvPr>
          <p:cNvPicPr/>
          <p:nvPr/>
        </p:nvPicPr>
        <p:blipFill rotWithShape="1">
          <a:blip r:embed="rId6"/>
          <a:srcRect l="21807" t="31072" r="21112" b="37286"/>
          <a:stretch/>
        </p:blipFill>
        <p:spPr bwMode="auto">
          <a:xfrm>
            <a:off x="8204216" y="4028370"/>
            <a:ext cx="3733800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DEB1F1-23AD-48FA-B357-59E9782EC8C3}"/>
              </a:ext>
            </a:extLst>
          </p:cNvPr>
          <p:cNvSpPr/>
          <p:nvPr/>
        </p:nvSpPr>
        <p:spPr>
          <a:xfrm>
            <a:off x="2815827" y="325469"/>
            <a:ext cx="8471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8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Беларуси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BE9A16-2D25-4296-9436-6BBBF47E3B7B}"/>
              </a:ext>
            </a:extLst>
          </p:cNvPr>
          <p:cNvPicPr/>
          <p:nvPr/>
        </p:nvPicPr>
        <p:blipFill rotWithShape="1">
          <a:blip r:embed="rId7"/>
          <a:srcRect l="21646" t="24516" r="48851" b="48403"/>
          <a:stretch/>
        </p:blipFill>
        <p:spPr bwMode="auto">
          <a:xfrm>
            <a:off x="4737258" y="5279195"/>
            <a:ext cx="2186939" cy="12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2254E3-A0E1-4DA8-87FF-D055D13189F4}"/>
              </a:ext>
            </a:extLst>
          </p:cNvPr>
          <p:cNvPicPr/>
          <p:nvPr/>
        </p:nvPicPr>
        <p:blipFill rotWithShape="1">
          <a:blip r:embed="rId8"/>
          <a:srcRect l="21646" t="53592" r="48691" b="19612"/>
          <a:stretch/>
        </p:blipFill>
        <p:spPr bwMode="auto">
          <a:xfrm>
            <a:off x="6819463" y="5294601"/>
            <a:ext cx="2141222" cy="1186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D0138B-3E7B-4699-A51A-3AD9DA522D6D}"/>
              </a:ext>
            </a:extLst>
          </p:cNvPr>
          <p:cNvPicPr/>
          <p:nvPr/>
        </p:nvPicPr>
        <p:blipFill rotWithShape="1">
          <a:blip r:embed="rId9"/>
          <a:srcRect l="51149" t="22806" r="19508" b="17331"/>
          <a:stretch/>
        </p:blipFill>
        <p:spPr bwMode="auto">
          <a:xfrm>
            <a:off x="6062993" y="2931495"/>
            <a:ext cx="2141223" cy="2382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CEA7B1-946B-4966-9161-52535AF328CB}"/>
              </a:ext>
            </a:extLst>
          </p:cNvPr>
          <p:cNvPicPr/>
          <p:nvPr/>
        </p:nvPicPr>
        <p:blipFill rotWithShape="1">
          <a:blip r:embed="rId10"/>
          <a:srcRect l="23250" t="49601" r="21272" b="21038"/>
          <a:stretch/>
        </p:blipFill>
        <p:spPr bwMode="auto">
          <a:xfrm>
            <a:off x="4867730" y="1694058"/>
            <a:ext cx="4368164" cy="12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68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Ноябрь </a:t>
            </a:r>
          </a:p>
          <a:p>
            <a:pPr algn="ctr"/>
            <a:r>
              <a:rPr lang="ru-RU" sz="2400" dirty="0"/>
              <a:t>2025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62983E"/>
                </a:solidFill>
              </a:rPr>
              <a:t>Быть достойным гражданином Республики Беларусь – значит знать и уважать историю своей страны, белорусского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EFEE894-79A9-446D-8A4C-612561154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715703"/>
              </p:ext>
            </p:extLst>
          </p:nvPr>
        </p:nvGraphicFramePr>
        <p:xfrm>
          <a:off x="2968835" y="1525035"/>
          <a:ext cx="8717853" cy="465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3" y="276915"/>
            <a:ext cx="9021339" cy="971205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+mn-lt"/>
              </a:rPr>
              <a:t>Блоки для обсуждения:</a:t>
            </a:r>
          </a:p>
        </p:txBody>
      </p:sp>
    </p:spTree>
    <p:extLst>
      <p:ext uri="{BB962C8B-B14F-4D97-AF65-F5344CB8AC3E}">
        <p14:creationId xmlns:p14="http://schemas.microsoft.com/office/powerpoint/2010/main" val="42514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3" y="1035586"/>
            <a:ext cx="9021339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n-lt"/>
              </a:rPr>
              <a:t>Блок 1. </a:t>
            </a:r>
            <a:r>
              <a:rPr lang="ru-RU" sz="2800" dirty="0">
                <a:solidFill>
                  <a:srgbClr val="01883E"/>
                </a:solidFill>
                <a:latin typeface="+mn-lt"/>
              </a:rPr>
              <a:t>Какие изменения и дополнения, внесенные в Конституцию по результатам республиканского референдума  2022 года, закрепили ценностные ориентиры белорусского общества?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0070A2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C590E6-FBA0-44F3-AF69-9E7FCCB72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6"/>
          <a:stretch/>
        </p:blipFill>
        <p:spPr>
          <a:xfrm>
            <a:off x="8400806" y="2927553"/>
            <a:ext cx="3265932" cy="3613063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58049EE-E203-4B2B-899A-F3B9DA9CE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98" b="56013"/>
          <a:stretch/>
        </p:blipFill>
        <p:spPr>
          <a:xfrm>
            <a:off x="2859757" y="2845337"/>
            <a:ext cx="437130" cy="71783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706C32-4394-4C85-9342-DC0396A632A8}"/>
              </a:ext>
            </a:extLst>
          </p:cNvPr>
          <p:cNvSpPr txBox="1"/>
          <p:nvPr/>
        </p:nvSpPr>
        <p:spPr>
          <a:xfrm>
            <a:off x="3454995" y="2826940"/>
            <a:ext cx="479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решать важнейшие вопросы коллективно.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7A6F1-B1D9-4F51-B8FF-2A31C4C528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81517" b="55212"/>
          <a:stretch/>
        </p:blipFill>
        <p:spPr>
          <a:xfrm>
            <a:off x="2817093" y="3543639"/>
            <a:ext cx="542350" cy="7415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7EC641-879C-4FA7-A540-DCD2DF6569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1" r="79945" b="71028"/>
          <a:stretch/>
        </p:blipFill>
        <p:spPr>
          <a:xfrm>
            <a:off x="2741717" y="4145964"/>
            <a:ext cx="598631" cy="774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87A13-4D76-4148-9699-4690CC713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r="81094" b="65123"/>
          <a:stretch/>
        </p:blipFill>
        <p:spPr>
          <a:xfrm>
            <a:off x="2733884" y="5300208"/>
            <a:ext cx="562346" cy="741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8DAF28-27A0-43E0-B123-DE6BF6A372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4" b="60639"/>
          <a:stretch/>
        </p:blipFill>
        <p:spPr>
          <a:xfrm>
            <a:off x="2671481" y="6091563"/>
            <a:ext cx="668867" cy="722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BB2CE-7437-48EF-9697-4C53BCBAF1BC}"/>
              </a:ext>
            </a:extLst>
          </p:cNvPr>
          <p:cNvSpPr txBox="1"/>
          <p:nvPr/>
        </p:nvSpPr>
        <p:spPr>
          <a:xfrm>
            <a:off x="3454995" y="3545781"/>
            <a:ext cx="479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семейные ценности.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3DDE9-1780-4BA8-B9F5-C6827F4398C6}"/>
              </a:ext>
            </a:extLst>
          </p:cNvPr>
          <p:cNvSpPr txBox="1"/>
          <p:nvPr/>
        </p:nvSpPr>
        <p:spPr>
          <a:xfrm>
            <a:off x="3474089" y="4072364"/>
            <a:ext cx="4792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памяти об истории Великой Отечественной войны, героизме и самоотверженности белорусского народа.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B876-E2A1-464E-9A32-348FB3DFD2C8}"/>
              </a:ext>
            </a:extLst>
          </p:cNvPr>
          <p:cNvSpPr txBox="1"/>
          <p:nvPr/>
        </p:nvSpPr>
        <p:spPr>
          <a:xfrm>
            <a:off x="3449722" y="5361371"/>
            <a:ext cx="479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защиты персональных данных.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E86FD-176F-4492-9B2D-F3174770446B}"/>
              </a:ext>
            </a:extLst>
          </p:cNvPr>
          <p:cNvSpPr txBox="1"/>
          <p:nvPr/>
        </p:nvSpPr>
        <p:spPr>
          <a:xfrm>
            <a:off x="3454995" y="6047370"/>
            <a:ext cx="479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Взаимная ответственность гражданина и государства.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"/>
            <a:ext cx="12192000" cy="690045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15" y="721910"/>
            <a:ext cx="6884318" cy="971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Каковы права и обязанности Президента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39794-6EF1-4B10-8685-5F5FA51ED0C8}"/>
              </a:ext>
            </a:extLst>
          </p:cNvPr>
          <p:cNvSpPr txBox="1"/>
          <p:nvPr/>
        </p:nvSpPr>
        <p:spPr>
          <a:xfrm>
            <a:off x="2949828" y="460300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2.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EB035-18DC-43F4-966A-E92C09AD0437}"/>
              </a:ext>
            </a:extLst>
          </p:cNvPr>
          <p:cNvPicPr/>
          <p:nvPr/>
        </p:nvPicPr>
        <p:blipFill rotWithShape="1">
          <a:blip r:embed="rId3"/>
          <a:srcRect l="27419" t="34414" r="26884" b="19327"/>
          <a:stretch/>
        </p:blipFill>
        <p:spPr bwMode="auto">
          <a:xfrm>
            <a:off x="2142414" y="3133214"/>
            <a:ext cx="4420945" cy="284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EA9E68-5029-4C76-9517-BA450AFD7524}"/>
              </a:ext>
            </a:extLst>
          </p:cNvPr>
          <p:cNvSpPr txBox="1"/>
          <p:nvPr/>
        </p:nvSpPr>
        <p:spPr>
          <a:xfrm>
            <a:off x="2368755" y="1830965"/>
            <a:ext cx="381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Республики Беларусь: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73FFC-534A-49FB-A7D7-2A3BA523046D}"/>
              </a:ext>
            </a:extLst>
          </p:cNvPr>
          <p:cNvSpPr txBox="1"/>
          <p:nvPr/>
        </p:nvSpPr>
        <p:spPr>
          <a:xfrm>
            <a:off x="6563359" y="1810007"/>
            <a:ext cx="54450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республиканские референдумы, очередные и внеочередные выборы в Палату представителей, Совет Республики Национального собрания Республики Беларусь и местные представительные органы;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 за соблюдением законодательства местными органами управления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самоуправления;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 возглавляет Совет Безопасности Республики Беларусь;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Главнокомандующим Вооруженными Силами;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иные установленные Конституцией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законами полномочия, необходимые для реализации возложенных на него конституционных функций.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8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"/>
            <a:ext cx="12192000" cy="690045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15" y="721910"/>
            <a:ext cx="6884318" cy="971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Каковы права и обязанности Президента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39794-6EF1-4B10-8685-5F5FA51ED0C8}"/>
              </a:ext>
            </a:extLst>
          </p:cNvPr>
          <p:cNvSpPr txBox="1"/>
          <p:nvPr/>
        </p:nvSpPr>
        <p:spPr>
          <a:xfrm>
            <a:off x="3010788" y="471446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2.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EB035-18DC-43F4-966A-E92C09AD0437}"/>
              </a:ext>
            </a:extLst>
          </p:cNvPr>
          <p:cNvPicPr/>
          <p:nvPr/>
        </p:nvPicPr>
        <p:blipFill rotWithShape="1">
          <a:blip r:embed="rId3"/>
          <a:srcRect l="27419" t="34414" r="26884" b="19327"/>
          <a:stretch/>
        </p:blipFill>
        <p:spPr bwMode="auto">
          <a:xfrm>
            <a:off x="2174223" y="3014926"/>
            <a:ext cx="4308160" cy="276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EA9E68-5029-4C76-9517-BA450AFD7524}"/>
              </a:ext>
            </a:extLst>
          </p:cNvPr>
          <p:cNvSpPr txBox="1"/>
          <p:nvPr/>
        </p:nvSpPr>
        <p:spPr>
          <a:xfrm>
            <a:off x="2566568" y="2250679"/>
            <a:ext cx="381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имеет право: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73FFC-534A-49FB-A7D7-2A3BA523046D}"/>
              </a:ext>
            </a:extLst>
          </p:cNvPr>
          <p:cNvSpPr txBox="1"/>
          <p:nvPr/>
        </p:nvSpPr>
        <p:spPr>
          <a:xfrm>
            <a:off x="6583679" y="2253054"/>
            <a:ext cx="550044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участвовать в работе Парламента и его органов, выступать перед ними в любое время с речью или сообщением;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председательствовать на заседаниях Правительства Республики Беларусь;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возвратить закон или отдельные его положения со своими возражениями в Палату представителей;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приостановить решения местных Советов депутатов и отменять решения местных исполнительных и распорядительных органов в случае несоответствия их законодательству.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0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915588"/>
            <a:ext cx="9021339" cy="971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  <a:latin typeface="+mn-lt"/>
              </a:rPr>
              <a:t>Блок 3. </a:t>
            </a:r>
            <a:r>
              <a:rPr lang="ru-RU" sz="3100" dirty="0">
                <a:solidFill>
                  <a:srgbClr val="01883E"/>
                </a:solidFill>
                <a:latin typeface="+mn-lt"/>
              </a:rPr>
              <a:t>Какими полномочиями обладает Всебелорусское народное собрание?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0FBBEE-C393-45F6-9027-D7D3ABF5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1"/>
          <a:stretch/>
        </p:blipFill>
        <p:spPr>
          <a:xfrm>
            <a:off x="7172960" y="4186922"/>
            <a:ext cx="4906910" cy="255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0700E5-8DBA-447D-8F6E-5201EF6B7FDD}"/>
              </a:ext>
            </a:extLst>
          </p:cNvPr>
          <p:cNvSpPr txBox="1"/>
          <p:nvPr/>
        </p:nvSpPr>
        <p:spPr>
          <a:xfrm>
            <a:off x="3190240" y="1886793"/>
            <a:ext cx="8777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Утверждает основные направления внутренней и внешней политики, военную доктрину, концепцию национальной безопасности, программы социально-экономического развития Республики Беларусь;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заслушивает Премьер-министра и выполнении программ социально-экономического развития Республики Беларусь;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предлагает изменения и дополнения в Конституцию, проведение республиканских референдумов;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06734-7F03-43D7-BC28-05AEC9E0EB07}"/>
              </a:ext>
            </a:extLst>
          </p:cNvPr>
          <p:cNvSpPr txBox="1"/>
          <p:nvPr/>
        </p:nvSpPr>
        <p:spPr>
          <a:xfrm>
            <a:off x="3190240" y="4441338"/>
            <a:ext cx="3870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вправе рассматривать вопрос о легитимности выборов;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устанавливает государственные праздники и праздничные дни;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иные полномочия, установленные Конституцией и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193428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302" y="915588"/>
            <a:ext cx="7047397" cy="887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Как распределена государственная власть в Республике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786001" y="653978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4.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299E80-B95A-4D2F-A4B9-A9BB5E39D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21" y="1471558"/>
            <a:ext cx="9103360" cy="50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72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987308"/>
            <a:ext cx="7047397" cy="887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Как распределена государственная власть в Республике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664081" y="714134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4.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31B0EB-9DBD-4BAD-8AF4-A30E6DB07E06}"/>
              </a:ext>
            </a:extLst>
          </p:cNvPr>
          <p:cNvPicPr/>
          <p:nvPr/>
        </p:nvPicPr>
        <p:blipFill rotWithShape="1">
          <a:blip r:embed="rId3"/>
          <a:srcRect l="29022" t="40480" r="25280" b="21607"/>
          <a:stretch/>
        </p:blipFill>
        <p:spPr bwMode="auto">
          <a:xfrm>
            <a:off x="2496841" y="2613740"/>
            <a:ext cx="3672604" cy="1928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95E84-2917-46F3-9549-1019757E004B}"/>
              </a:ext>
            </a:extLst>
          </p:cNvPr>
          <p:cNvSpPr txBox="1"/>
          <p:nvPr/>
        </p:nvSpPr>
        <p:spPr>
          <a:xfrm>
            <a:off x="2496841" y="4553651"/>
            <a:ext cx="359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– Национальное собрание Республики Беларусь.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84DAD-A350-456F-83F1-3E18DFD7A8B7}"/>
              </a:ext>
            </a:extLst>
          </p:cNvPr>
          <p:cNvSpPr txBox="1"/>
          <p:nvPr/>
        </p:nvSpPr>
        <p:spPr>
          <a:xfrm>
            <a:off x="2649818" y="2128057"/>
            <a:ext cx="414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власть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A18F1-C7C6-4D23-8CB5-B6DCBA47C03B}"/>
              </a:ext>
            </a:extLst>
          </p:cNvPr>
          <p:cNvSpPr txBox="1"/>
          <p:nvPr/>
        </p:nvSpPr>
        <p:spPr>
          <a:xfrm>
            <a:off x="6300309" y="2128057"/>
            <a:ext cx="301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 власть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2F8ED-E455-40BF-B1A1-E55B4993A247}"/>
              </a:ext>
            </a:extLst>
          </p:cNvPr>
          <p:cNvSpPr txBox="1"/>
          <p:nvPr/>
        </p:nvSpPr>
        <p:spPr>
          <a:xfrm>
            <a:off x="9542182" y="2117042"/>
            <a:ext cx="278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власть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3B087C-EDDB-41C1-A6B5-C0787C6C6B05}"/>
              </a:ext>
            </a:extLst>
          </p:cNvPr>
          <p:cNvSpPr/>
          <p:nvPr/>
        </p:nvSpPr>
        <p:spPr>
          <a:xfrm>
            <a:off x="6341416" y="4671898"/>
            <a:ext cx="29194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– Совет Министров Республики Беларусь – центральный орган государственного управления. Местные органы исполнительной власти.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4744C5-41B1-464B-A10F-23A41CFAB049}"/>
              </a:ext>
            </a:extLst>
          </p:cNvPr>
          <p:cNvSpPr/>
          <p:nvPr/>
        </p:nvSpPr>
        <p:spPr>
          <a:xfrm>
            <a:off x="9352693" y="4542087"/>
            <a:ext cx="2655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Суд;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суды общей юрисдикции.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CEC016-F7B9-41C0-A7A9-A63AC5BC5F63}"/>
              </a:ext>
            </a:extLst>
          </p:cNvPr>
          <p:cNvPicPr/>
          <p:nvPr/>
        </p:nvPicPr>
        <p:blipFill rotWithShape="1">
          <a:blip r:embed="rId4"/>
          <a:srcRect l="22127" t="40194" r="48852" b="24459"/>
          <a:stretch/>
        </p:blipFill>
        <p:spPr bwMode="auto">
          <a:xfrm>
            <a:off x="9312610" y="2613740"/>
            <a:ext cx="2655695" cy="1970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C4421F-B0C4-44D7-8712-D80ED79A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77" y="2613740"/>
            <a:ext cx="2859837" cy="19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034" y="1317013"/>
            <a:ext cx="8626289" cy="619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1883E"/>
                </a:solidFill>
                <a:latin typeface="+mn-lt"/>
              </a:rPr>
              <a:t>За что награждают государственными наградами и государственными премиями Республики Беларусь?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>
            <a:spLocks/>
          </p:cNvSpPr>
          <p:nvPr/>
        </p:nvSpPr>
        <p:spPr>
          <a:xfrm>
            <a:off x="7952015" y="2924232"/>
            <a:ext cx="4098472" cy="36933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представляют собой высшую форму поощрения, признания вклада в защиту и укрепление государства и демократического общества, приумножение экономического, интеллектуального и духовного потенциала страны, а также заслуг и достижений в общественной, гуманитарной, благотворительной и иных видах деятельности перед государством и народом.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2197100" y="929670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Блок 5.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9B6513-82C4-44E4-B8D2-274E1FECE478}"/>
              </a:ext>
            </a:extLst>
          </p:cNvPr>
          <p:cNvPicPr/>
          <p:nvPr/>
        </p:nvPicPr>
        <p:blipFill rotWithShape="1">
          <a:blip r:embed="rId3"/>
          <a:srcRect l="21486" t="35633" r="19508" b="15621"/>
          <a:stretch/>
        </p:blipFill>
        <p:spPr bwMode="auto">
          <a:xfrm>
            <a:off x="2197100" y="3253190"/>
            <a:ext cx="5471162" cy="290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433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1012</TotalTime>
  <Words>699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Тема 2  Быть достойным гражданином Республики Беларусь  –  значит чтить законы своего государства и брать на себя ответственность за будущую судьбу своей страны </vt:lpstr>
      <vt:lpstr>Блоки для обсуждения:</vt:lpstr>
      <vt:lpstr>Блок 1. Какие изменения и дополнения, внесенные в Конституцию по результатам республиканского референдума  2022 года, закрепили ценностные ориентиры белорусского общества? </vt:lpstr>
      <vt:lpstr>Каковы права и обязанности Президента Республики Беларусь? </vt:lpstr>
      <vt:lpstr>Каковы права и обязанности Президента Республики Беларусь? </vt:lpstr>
      <vt:lpstr>Блок 3. Какими полномочиями обладает Всебелорусское народное собрание? </vt:lpstr>
      <vt:lpstr>Как распределена государственная власть в Республике Беларусь? </vt:lpstr>
      <vt:lpstr>Как распределена государственная власть в Республике Беларусь? </vt:lpstr>
      <vt:lpstr>За что награждают государственными наградами и государственными премиями Республики Беларусь? </vt:lpstr>
      <vt:lpstr>За что награждают государственными наградами и государственными премиями Республики Беларусь? </vt:lpstr>
      <vt:lpstr>За что награждают государственными наградами и государственными премиями Республики Беларусь? </vt:lpstr>
      <vt:lpstr>За что награждают государственными наградами и кому присуждаются государственные премии Республики Беларусь? </vt:lpstr>
      <vt:lpstr>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Пилипенко М.Н.</cp:lastModifiedBy>
  <cp:revision>13</cp:revision>
  <cp:lastPrinted>2025-10-08T13:23:23Z</cp:lastPrinted>
  <dcterms:created xsi:type="dcterms:W3CDTF">2025-09-09T13:15:08Z</dcterms:created>
  <dcterms:modified xsi:type="dcterms:W3CDTF">2025-10-10T12:23:28Z</dcterms:modified>
</cp:coreProperties>
</file>