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77" r:id="rId4"/>
    <p:sldId id="271" r:id="rId5"/>
    <p:sldId id="264" r:id="rId6"/>
    <p:sldId id="279" r:id="rId7"/>
    <p:sldId id="280" r:id="rId8"/>
    <p:sldId id="281" r:id="rId9"/>
    <p:sldId id="285" r:id="rId10"/>
    <p:sldId id="290" r:id="rId11"/>
    <p:sldId id="292" r:id="rId12"/>
    <p:sldId id="294" r:id="rId13"/>
    <p:sldId id="296" r:id="rId14"/>
    <p:sldId id="297" r:id="rId15"/>
    <p:sldId id="298" r:id="rId16"/>
    <p:sldId id="30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83E"/>
    <a:srgbClr val="01883E"/>
    <a:srgbClr val="0070A2"/>
    <a:srgbClr val="0094DA"/>
    <a:srgbClr val="008545"/>
    <a:srgbClr val="EBF5FE"/>
    <a:srgbClr val="F3F8F2"/>
    <a:srgbClr val="70AF00"/>
    <a:srgbClr val="68A500"/>
    <a:srgbClr val="5D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8CE31-1655-4DF1-AC2D-F249ADC9CC9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ru-RU"/>
        </a:p>
      </dgm:t>
    </dgm:pt>
    <dgm:pt modelId="{0B9E22F2-B3D4-4D1F-8345-0AF2031BA417}">
      <dgm:prSet/>
      <dgm:spPr/>
      <dgm:t>
        <a:bodyPr/>
        <a:lstStyle/>
        <a:p>
          <a:r>
            <a:rPr lang="ru-RU" b="1" dirty="0"/>
            <a:t>Блок 1. Паспорт – главный документ гражданина Республики Беларусь</a:t>
          </a:r>
          <a:endParaRPr lang="ru-RU" dirty="0"/>
        </a:p>
      </dgm:t>
    </dgm:pt>
    <dgm:pt modelId="{393D0439-7232-4BE0-83BF-9A1CFAE7528D}" type="parTrans" cxnId="{B09B4ACC-BD83-4FD6-AA86-0FEB79074229}">
      <dgm:prSet/>
      <dgm:spPr/>
      <dgm:t>
        <a:bodyPr/>
        <a:lstStyle/>
        <a:p>
          <a:endParaRPr lang="ru-RU"/>
        </a:p>
      </dgm:t>
    </dgm:pt>
    <dgm:pt modelId="{AF065212-064C-43C0-A280-7A38A664F753}" type="sibTrans" cxnId="{B09B4ACC-BD83-4FD6-AA86-0FEB79074229}">
      <dgm:prSet/>
      <dgm:spPr/>
      <dgm:t>
        <a:bodyPr/>
        <a:lstStyle/>
        <a:p>
          <a:endParaRPr lang="ru-RU"/>
        </a:p>
      </dgm:t>
    </dgm:pt>
    <dgm:pt modelId="{A133DF22-540E-49DB-AA2C-D8ED19D585F5}">
      <dgm:prSet/>
      <dgm:spPr/>
      <dgm:t>
        <a:bodyPr/>
        <a:lstStyle/>
        <a:p>
          <a:r>
            <a:rPr lang="ru-RU" b="1"/>
            <a:t>Блок 2. Паспорт гражданина Республики Беларусь нужно бережно хранить</a:t>
          </a:r>
          <a:endParaRPr lang="ru-RU"/>
        </a:p>
      </dgm:t>
    </dgm:pt>
    <dgm:pt modelId="{96C44395-75D4-45C9-9AE2-D07F4764DECD}" type="parTrans" cxnId="{97CBB9B3-DF07-48E3-A50C-185D8CB2EDE1}">
      <dgm:prSet/>
      <dgm:spPr/>
      <dgm:t>
        <a:bodyPr/>
        <a:lstStyle/>
        <a:p>
          <a:endParaRPr lang="ru-RU"/>
        </a:p>
      </dgm:t>
    </dgm:pt>
    <dgm:pt modelId="{6E0E4DAD-D9A9-4D3C-ADF4-2A6A5983E31C}" type="sibTrans" cxnId="{97CBB9B3-DF07-48E3-A50C-185D8CB2EDE1}">
      <dgm:prSet/>
      <dgm:spPr/>
      <dgm:t>
        <a:bodyPr/>
        <a:lstStyle/>
        <a:p>
          <a:endParaRPr lang="ru-RU"/>
        </a:p>
      </dgm:t>
    </dgm:pt>
    <dgm:pt modelId="{996F70AA-3DB4-4CFA-A1E3-2B92EC7B9CE4}">
      <dgm:prSet/>
      <dgm:spPr/>
      <dgm:t>
        <a:bodyPr/>
        <a:lstStyle/>
        <a:p>
          <a:r>
            <a:rPr lang="ru-RU" b="1"/>
            <a:t>Блок 3. Государственные символы Республики Беларусь – отражение истории и культуры Беларуси</a:t>
          </a:r>
          <a:endParaRPr lang="ru-RU"/>
        </a:p>
      </dgm:t>
    </dgm:pt>
    <dgm:pt modelId="{8D1D6DB7-082A-4F98-934E-86428DB1A327}" type="parTrans" cxnId="{1193E0CE-1220-41AF-8AD4-CE6451258256}">
      <dgm:prSet/>
      <dgm:spPr/>
      <dgm:t>
        <a:bodyPr/>
        <a:lstStyle/>
        <a:p>
          <a:endParaRPr lang="ru-RU"/>
        </a:p>
      </dgm:t>
    </dgm:pt>
    <dgm:pt modelId="{FDE2F936-92A5-4F43-82C3-8529969FA80F}" type="sibTrans" cxnId="{1193E0CE-1220-41AF-8AD4-CE6451258256}">
      <dgm:prSet/>
      <dgm:spPr/>
      <dgm:t>
        <a:bodyPr/>
        <a:lstStyle/>
        <a:p>
          <a:endParaRPr lang="ru-RU"/>
        </a:p>
      </dgm:t>
    </dgm:pt>
    <dgm:pt modelId="{5DE668FF-5353-40DD-A456-74A0D045AB58}">
      <dgm:prSet/>
      <dgm:spPr/>
      <dgm:t>
        <a:bodyPr/>
        <a:lstStyle/>
        <a:p>
          <a:r>
            <a:rPr lang="ru-RU" b="1"/>
            <a:t>Блок 4. Личные качества граждан Республики Беларусь</a:t>
          </a:r>
          <a:endParaRPr lang="ru-RU"/>
        </a:p>
      </dgm:t>
    </dgm:pt>
    <dgm:pt modelId="{B9802851-E1ED-4500-A645-CEE18B01660B}" type="parTrans" cxnId="{F2A0DD90-2692-4CB6-A90B-27AAA55C6592}">
      <dgm:prSet/>
      <dgm:spPr/>
      <dgm:t>
        <a:bodyPr/>
        <a:lstStyle/>
        <a:p>
          <a:endParaRPr lang="ru-RU"/>
        </a:p>
      </dgm:t>
    </dgm:pt>
    <dgm:pt modelId="{ED5EACAF-D87D-4312-BC8D-F7B237BAB6F9}" type="sibTrans" cxnId="{F2A0DD90-2692-4CB6-A90B-27AAA55C6592}">
      <dgm:prSet/>
      <dgm:spPr/>
      <dgm:t>
        <a:bodyPr/>
        <a:lstStyle/>
        <a:p>
          <a:endParaRPr lang="ru-RU"/>
        </a:p>
      </dgm:t>
    </dgm:pt>
    <dgm:pt modelId="{E057C053-8335-41F2-9B8F-27275A61FAF4}">
      <dgm:prSet/>
      <dgm:spPr/>
      <dgm:t>
        <a:bodyPr/>
        <a:lstStyle/>
        <a:p>
          <a:r>
            <a:rPr lang="ru-RU" b="1"/>
            <a:t>Блок 5. Черты национального характера белорусского народа, наследуемые из поколения в поколение</a:t>
          </a:r>
          <a:endParaRPr lang="ru-RU"/>
        </a:p>
      </dgm:t>
    </dgm:pt>
    <dgm:pt modelId="{98BECC33-83F2-4059-84D7-6B339835F2CD}" type="parTrans" cxnId="{7049C2B5-D6CC-4E64-9295-6719E5299F52}">
      <dgm:prSet/>
      <dgm:spPr/>
      <dgm:t>
        <a:bodyPr/>
        <a:lstStyle/>
        <a:p>
          <a:endParaRPr lang="ru-RU"/>
        </a:p>
      </dgm:t>
    </dgm:pt>
    <dgm:pt modelId="{DE82B275-0194-45AD-9CBE-3506D810707E}" type="sibTrans" cxnId="{7049C2B5-D6CC-4E64-9295-6719E5299F52}">
      <dgm:prSet/>
      <dgm:spPr/>
      <dgm:t>
        <a:bodyPr/>
        <a:lstStyle/>
        <a:p>
          <a:endParaRPr lang="ru-RU"/>
        </a:p>
      </dgm:t>
    </dgm:pt>
    <dgm:pt modelId="{28ECCA23-0AAB-4EC3-BA8C-CA18410701A4}" type="pres">
      <dgm:prSet presAssocID="{7B38CE31-1655-4DF1-AC2D-F249ADC9CC94}" presName="linear" presStyleCnt="0">
        <dgm:presLayoutVars>
          <dgm:animLvl val="lvl"/>
          <dgm:resizeHandles val="exact"/>
        </dgm:presLayoutVars>
      </dgm:prSet>
      <dgm:spPr/>
    </dgm:pt>
    <dgm:pt modelId="{8DABE471-1451-4918-9008-F67F230F49E2}" type="pres">
      <dgm:prSet presAssocID="{0B9E22F2-B3D4-4D1F-8345-0AF2031BA41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377FEDE-A9A5-4511-A04A-9EA10274F912}" type="pres">
      <dgm:prSet presAssocID="{AF065212-064C-43C0-A280-7A38A664F753}" presName="spacer" presStyleCnt="0"/>
      <dgm:spPr/>
    </dgm:pt>
    <dgm:pt modelId="{352D0771-1810-40D3-B824-0D3E31991325}" type="pres">
      <dgm:prSet presAssocID="{A133DF22-540E-49DB-AA2C-D8ED19D585F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C3EBBF-95A1-48B6-AC99-3119F93EFBA7}" type="pres">
      <dgm:prSet presAssocID="{6E0E4DAD-D9A9-4D3C-ADF4-2A6A5983E31C}" presName="spacer" presStyleCnt="0"/>
      <dgm:spPr/>
    </dgm:pt>
    <dgm:pt modelId="{0A06E2F5-1D6A-49C0-B701-55CE7D034FF9}" type="pres">
      <dgm:prSet presAssocID="{996F70AA-3DB4-4CFA-A1E3-2B92EC7B9C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39F4E9E-BDEB-4BEE-AD16-F32EE114B241}" type="pres">
      <dgm:prSet presAssocID="{FDE2F936-92A5-4F43-82C3-8529969FA80F}" presName="spacer" presStyleCnt="0"/>
      <dgm:spPr/>
    </dgm:pt>
    <dgm:pt modelId="{70C68FE8-59BA-45A2-B139-DF9A43862C88}" type="pres">
      <dgm:prSet presAssocID="{5DE668FF-5353-40DD-A456-74A0D045AB5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7595693-ADFC-4CE7-9B9F-7376B7A69E10}" type="pres">
      <dgm:prSet presAssocID="{ED5EACAF-D87D-4312-BC8D-F7B237BAB6F9}" presName="spacer" presStyleCnt="0"/>
      <dgm:spPr/>
    </dgm:pt>
    <dgm:pt modelId="{EC705086-9C34-4456-8749-6D9E4CF24F68}" type="pres">
      <dgm:prSet presAssocID="{E057C053-8335-41F2-9B8F-27275A61FAF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CF84415-57B8-4103-BA5A-445213048132}" type="presOf" srcId="{A133DF22-540E-49DB-AA2C-D8ED19D585F5}" destId="{352D0771-1810-40D3-B824-0D3E31991325}" srcOrd="0" destOrd="0" presId="urn:microsoft.com/office/officeart/2005/8/layout/vList2"/>
    <dgm:cxn modelId="{C1B88075-125B-469A-8358-FA1227DBD8DE}" type="presOf" srcId="{0B9E22F2-B3D4-4D1F-8345-0AF2031BA417}" destId="{8DABE471-1451-4918-9008-F67F230F49E2}" srcOrd="0" destOrd="0" presId="urn:microsoft.com/office/officeart/2005/8/layout/vList2"/>
    <dgm:cxn modelId="{D50D0784-724B-4A69-80EF-1DFAD6191560}" type="presOf" srcId="{996F70AA-3DB4-4CFA-A1E3-2B92EC7B9CE4}" destId="{0A06E2F5-1D6A-49C0-B701-55CE7D034FF9}" srcOrd="0" destOrd="0" presId="urn:microsoft.com/office/officeart/2005/8/layout/vList2"/>
    <dgm:cxn modelId="{F2A0DD90-2692-4CB6-A90B-27AAA55C6592}" srcId="{7B38CE31-1655-4DF1-AC2D-F249ADC9CC94}" destId="{5DE668FF-5353-40DD-A456-74A0D045AB58}" srcOrd="3" destOrd="0" parTransId="{B9802851-E1ED-4500-A645-CEE18B01660B}" sibTransId="{ED5EACAF-D87D-4312-BC8D-F7B237BAB6F9}"/>
    <dgm:cxn modelId="{97CBB9B3-DF07-48E3-A50C-185D8CB2EDE1}" srcId="{7B38CE31-1655-4DF1-AC2D-F249ADC9CC94}" destId="{A133DF22-540E-49DB-AA2C-D8ED19D585F5}" srcOrd="1" destOrd="0" parTransId="{96C44395-75D4-45C9-9AE2-D07F4764DECD}" sibTransId="{6E0E4DAD-D9A9-4D3C-ADF4-2A6A5983E31C}"/>
    <dgm:cxn modelId="{7049C2B5-D6CC-4E64-9295-6719E5299F52}" srcId="{7B38CE31-1655-4DF1-AC2D-F249ADC9CC94}" destId="{E057C053-8335-41F2-9B8F-27275A61FAF4}" srcOrd="4" destOrd="0" parTransId="{98BECC33-83F2-4059-84D7-6B339835F2CD}" sibTransId="{DE82B275-0194-45AD-9CBE-3506D810707E}"/>
    <dgm:cxn modelId="{788159B9-E8B6-44EE-8E82-AFEF2F7A4630}" type="presOf" srcId="{5DE668FF-5353-40DD-A456-74A0D045AB58}" destId="{70C68FE8-59BA-45A2-B139-DF9A43862C88}" srcOrd="0" destOrd="0" presId="urn:microsoft.com/office/officeart/2005/8/layout/vList2"/>
    <dgm:cxn modelId="{CD0FF4BE-07FB-4EC1-A434-5904AFC1196A}" type="presOf" srcId="{7B38CE31-1655-4DF1-AC2D-F249ADC9CC94}" destId="{28ECCA23-0AAB-4EC3-BA8C-CA18410701A4}" srcOrd="0" destOrd="0" presId="urn:microsoft.com/office/officeart/2005/8/layout/vList2"/>
    <dgm:cxn modelId="{B09B4ACC-BD83-4FD6-AA86-0FEB79074229}" srcId="{7B38CE31-1655-4DF1-AC2D-F249ADC9CC94}" destId="{0B9E22F2-B3D4-4D1F-8345-0AF2031BA417}" srcOrd="0" destOrd="0" parTransId="{393D0439-7232-4BE0-83BF-9A1CFAE7528D}" sibTransId="{AF065212-064C-43C0-A280-7A38A664F753}"/>
    <dgm:cxn modelId="{1193E0CE-1220-41AF-8AD4-CE6451258256}" srcId="{7B38CE31-1655-4DF1-AC2D-F249ADC9CC94}" destId="{996F70AA-3DB4-4CFA-A1E3-2B92EC7B9CE4}" srcOrd="2" destOrd="0" parTransId="{8D1D6DB7-082A-4F98-934E-86428DB1A327}" sibTransId="{FDE2F936-92A5-4F43-82C3-8529969FA80F}"/>
    <dgm:cxn modelId="{076758EF-DC1A-4128-820E-8E7CBBDA1C5C}" type="presOf" srcId="{E057C053-8335-41F2-9B8F-27275A61FAF4}" destId="{EC705086-9C34-4456-8749-6D9E4CF24F68}" srcOrd="0" destOrd="0" presId="urn:microsoft.com/office/officeart/2005/8/layout/vList2"/>
    <dgm:cxn modelId="{F2707098-5BB6-4D41-A46E-A68EBE8E73E1}" type="presParOf" srcId="{28ECCA23-0AAB-4EC3-BA8C-CA18410701A4}" destId="{8DABE471-1451-4918-9008-F67F230F49E2}" srcOrd="0" destOrd="0" presId="urn:microsoft.com/office/officeart/2005/8/layout/vList2"/>
    <dgm:cxn modelId="{292DBC76-E05E-4B1B-85CB-9F301681F5C1}" type="presParOf" srcId="{28ECCA23-0AAB-4EC3-BA8C-CA18410701A4}" destId="{7377FEDE-A9A5-4511-A04A-9EA10274F912}" srcOrd="1" destOrd="0" presId="urn:microsoft.com/office/officeart/2005/8/layout/vList2"/>
    <dgm:cxn modelId="{4EA0361E-A19D-4F6E-8F09-B50B400B4DB8}" type="presParOf" srcId="{28ECCA23-0AAB-4EC3-BA8C-CA18410701A4}" destId="{352D0771-1810-40D3-B824-0D3E31991325}" srcOrd="2" destOrd="0" presId="urn:microsoft.com/office/officeart/2005/8/layout/vList2"/>
    <dgm:cxn modelId="{70D4E529-502D-4F04-95CE-51344C6AE6A2}" type="presParOf" srcId="{28ECCA23-0AAB-4EC3-BA8C-CA18410701A4}" destId="{93C3EBBF-95A1-48B6-AC99-3119F93EFBA7}" srcOrd="3" destOrd="0" presId="urn:microsoft.com/office/officeart/2005/8/layout/vList2"/>
    <dgm:cxn modelId="{80E308D1-98C9-4AF3-9750-72351EA48E5E}" type="presParOf" srcId="{28ECCA23-0AAB-4EC3-BA8C-CA18410701A4}" destId="{0A06E2F5-1D6A-49C0-B701-55CE7D034FF9}" srcOrd="4" destOrd="0" presId="urn:microsoft.com/office/officeart/2005/8/layout/vList2"/>
    <dgm:cxn modelId="{FA907917-0467-445A-B42E-2D5ECB0CD28B}" type="presParOf" srcId="{28ECCA23-0AAB-4EC3-BA8C-CA18410701A4}" destId="{339F4E9E-BDEB-4BEE-AD16-F32EE114B241}" srcOrd="5" destOrd="0" presId="urn:microsoft.com/office/officeart/2005/8/layout/vList2"/>
    <dgm:cxn modelId="{FE288050-0F0C-401C-8BE7-6B8B37FCF0B1}" type="presParOf" srcId="{28ECCA23-0AAB-4EC3-BA8C-CA18410701A4}" destId="{70C68FE8-59BA-45A2-B139-DF9A43862C88}" srcOrd="6" destOrd="0" presId="urn:microsoft.com/office/officeart/2005/8/layout/vList2"/>
    <dgm:cxn modelId="{EB4716EF-EEAC-4943-BE94-AD821CFBDA61}" type="presParOf" srcId="{28ECCA23-0AAB-4EC3-BA8C-CA18410701A4}" destId="{57595693-ADFC-4CE7-9B9F-7376B7A69E10}" srcOrd="7" destOrd="0" presId="urn:microsoft.com/office/officeart/2005/8/layout/vList2"/>
    <dgm:cxn modelId="{B737D3F8-D222-427B-8DAB-D929A53AD33A}" type="presParOf" srcId="{28ECCA23-0AAB-4EC3-BA8C-CA18410701A4}" destId="{EC705086-9C34-4456-8749-6D9E4CF24F6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E471-1451-4918-9008-F67F230F49E2}">
      <dsp:nvSpPr>
        <dsp:cNvPr id="0" name=""/>
        <dsp:cNvSpPr/>
      </dsp:nvSpPr>
      <dsp:spPr>
        <a:xfrm>
          <a:off x="0" y="52303"/>
          <a:ext cx="8944507" cy="794503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Блок 1. Паспорт – главный документ гражданина Республики Беларусь</a:t>
          </a:r>
          <a:endParaRPr lang="ru-RU" sz="2000" kern="1200" dirty="0"/>
        </a:p>
      </dsp:txBody>
      <dsp:txXfrm>
        <a:off x="38784" y="91087"/>
        <a:ext cx="8866939" cy="716935"/>
      </dsp:txXfrm>
    </dsp:sp>
    <dsp:sp modelId="{352D0771-1810-40D3-B824-0D3E31991325}">
      <dsp:nvSpPr>
        <dsp:cNvPr id="0" name=""/>
        <dsp:cNvSpPr/>
      </dsp:nvSpPr>
      <dsp:spPr>
        <a:xfrm>
          <a:off x="0" y="904406"/>
          <a:ext cx="8944507" cy="794503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Блок 2. Паспорт гражданина Республики Беларусь нужно бережно хранить</a:t>
          </a:r>
          <a:endParaRPr lang="ru-RU" sz="2000" kern="1200"/>
        </a:p>
      </dsp:txBody>
      <dsp:txXfrm>
        <a:off x="38784" y="943190"/>
        <a:ext cx="8866939" cy="716935"/>
      </dsp:txXfrm>
    </dsp:sp>
    <dsp:sp modelId="{0A06E2F5-1D6A-49C0-B701-55CE7D034FF9}">
      <dsp:nvSpPr>
        <dsp:cNvPr id="0" name=""/>
        <dsp:cNvSpPr/>
      </dsp:nvSpPr>
      <dsp:spPr>
        <a:xfrm>
          <a:off x="0" y="1756509"/>
          <a:ext cx="8944507" cy="794503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Блок 3. Государственные символы Республики Беларусь – отражение истории и культуры Беларуси</a:t>
          </a:r>
          <a:endParaRPr lang="ru-RU" sz="2000" kern="1200"/>
        </a:p>
      </dsp:txBody>
      <dsp:txXfrm>
        <a:off x="38784" y="1795293"/>
        <a:ext cx="8866939" cy="716935"/>
      </dsp:txXfrm>
    </dsp:sp>
    <dsp:sp modelId="{70C68FE8-59BA-45A2-B139-DF9A43862C88}">
      <dsp:nvSpPr>
        <dsp:cNvPr id="0" name=""/>
        <dsp:cNvSpPr/>
      </dsp:nvSpPr>
      <dsp:spPr>
        <a:xfrm>
          <a:off x="0" y="2608613"/>
          <a:ext cx="8944507" cy="794503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Блок 4. Личные качества граждан Республики Беларусь</a:t>
          </a:r>
          <a:endParaRPr lang="ru-RU" sz="2000" kern="1200"/>
        </a:p>
      </dsp:txBody>
      <dsp:txXfrm>
        <a:off x="38784" y="2647397"/>
        <a:ext cx="8866939" cy="716935"/>
      </dsp:txXfrm>
    </dsp:sp>
    <dsp:sp modelId="{EC705086-9C34-4456-8749-6D9E4CF24F68}">
      <dsp:nvSpPr>
        <dsp:cNvPr id="0" name=""/>
        <dsp:cNvSpPr/>
      </dsp:nvSpPr>
      <dsp:spPr>
        <a:xfrm>
          <a:off x="0" y="3460716"/>
          <a:ext cx="8944507" cy="794503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Блок 5. Черты национального характера белорусского народа, наследуемые из поколения в поколение</a:t>
          </a:r>
          <a:endParaRPr lang="ru-RU" sz="2000" kern="1200"/>
        </a:p>
      </dsp:txBody>
      <dsp:txXfrm>
        <a:off x="38784" y="3499500"/>
        <a:ext cx="8866939" cy="71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Сентябрь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1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значит демонстрировать преданность своей Родине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30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854034"/>
            <a:ext cx="10202544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02229" y="1860601"/>
            <a:ext cx="80928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Терпимость и миролюбие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70ABA5B5-FFAF-4231-8CE9-807CCDECE587}"/>
              </a:ext>
            </a:extLst>
          </p:cNvPr>
          <p:cNvSpPr txBox="1">
            <a:spLocks/>
          </p:cNvSpPr>
          <p:nvPr/>
        </p:nvSpPr>
        <p:spPr>
          <a:xfrm>
            <a:off x="7610683" y="2243766"/>
            <a:ext cx="4499801" cy="275152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Республика Беларусь является полноправным членом мирового сообщества, входит в состав Содружества Независимых Государств, Союзного государства, является членом Шанхайской организации сотрудничества.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555FCB-051C-41F1-BDD5-DF3766A5B45E}"/>
              </a:ext>
            </a:extLst>
          </p:cNvPr>
          <p:cNvPicPr/>
          <p:nvPr/>
        </p:nvPicPr>
        <p:blipFill rotWithShape="1">
          <a:blip r:embed="rId3"/>
          <a:srcRect l="10689" t="13600" r="50292" b="44743"/>
          <a:stretch/>
        </p:blipFill>
        <p:spPr bwMode="auto">
          <a:xfrm>
            <a:off x="3370926" y="2556490"/>
            <a:ext cx="3993537" cy="2204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FCB5BDBF-964E-4409-8678-0AF541B0DDCA}"/>
              </a:ext>
            </a:extLst>
          </p:cNvPr>
          <p:cNvSpPr txBox="1">
            <a:spLocks/>
          </p:cNvSpPr>
          <p:nvPr/>
        </p:nvSpPr>
        <p:spPr>
          <a:xfrm>
            <a:off x="3398468" y="5049481"/>
            <a:ext cx="3938452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Республика Беларусь получила статус страны-партнера БРИКС – блока стран с развивающейся экономикой.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85C98-BB27-4FF9-8CB3-9BFE4387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938" y="5117655"/>
            <a:ext cx="3050228" cy="16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Уважение к людям других национальностей и разных конфессий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70ABA5B5-FFAF-4231-8CE9-807CCDECE587}"/>
              </a:ext>
            </a:extLst>
          </p:cNvPr>
          <p:cNvSpPr txBox="1">
            <a:spLocks/>
          </p:cNvSpPr>
          <p:nvPr/>
        </p:nvSpPr>
        <p:spPr>
          <a:xfrm>
            <a:off x="7609114" y="2964360"/>
            <a:ext cx="4582886" cy="30839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В Законе «О свободе совести и религиозных организациях» закреплены права граждан Республики Беларусь на свободу совести и вероисповедания, равенство перед законом независимо от отношения к религии, равенство религий перед законом.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2790DC-9E11-4864-845F-5F518806F052}"/>
              </a:ext>
            </a:extLst>
          </p:cNvPr>
          <p:cNvPicPr/>
          <p:nvPr/>
        </p:nvPicPr>
        <p:blipFill rotWithShape="1">
          <a:blip r:embed="rId3"/>
          <a:srcRect l="28041" t="32793" r="56076" b="42091"/>
          <a:stretch/>
        </p:blipFill>
        <p:spPr bwMode="auto">
          <a:xfrm>
            <a:off x="2628401" y="3010217"/>
            <a:ext cx="4754289" cy="3276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79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Уважение к людям других национальностей и разных конфессий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70ABA5B5-FFAF-4231-8CE9-807CCDECE587}"/>
              </a:ext>
            </a:extLst>
          </p:cNvPr>
          <p:cNvSpPr txBox="1">
            <a:spLocks/>
          </p:cNvSpPr>
          <p:nvPr/>
        </p:nvSpPr>
        <p:spPr>
          <a:xfrm>
            <a:off x="7597797" y="3012948"/>
            <a:ext cx="4256314" cy="30080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В Законе «О свободе совести и одна из наших гордостей – это межрелигиозный, межконфессиональный мир. Мы его должны сохранить.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400" dirty="0">
              <a:solidFill>
                <a:srgbClr val="0094DA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i="1" dirty="0">
                <a:solidFill>
                  <a:srgbClr val="0094DA"/>
                </a:solidFill>
              </a:rPr>
              <a:t>Президент Республики Беларусь А.Г. Лукашенко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E05217-39D1-41B9-AE48-36112CA36D00}"/>
              </a:ext>
            </a:extLst>
          </p:cNvPr>
          <p:cNvPicPr/>
          <p:nvPr/>
        </p:nvPicPr>
        <p:blipFill rotWithShape="1">
          <a:blip r:embed="rId3"/>
          <a:srcRect l="5493" t="25984" r="70979" b="38798"/>
          <a:stretch/>
        </p:blipFill>
        <p:spPr bwMode="auto">
          <a:xfrm>
            <a:off x="2818536" y="3051130"/>
            <a:ext cx="4441372" cy="3207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550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Стремление к порядку и созидательному труду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A3B822-89DC-45BB-BCD8-381A36AEBF64}"/>
              </a:ext>
            </a:extLst>
          </p:cNvPr>
          <p:cNvPicPr/>
          <p:nvPr/>
        </p:nvPicPr>
        <p:blipFill rotWithShape="1">
          <a:blip r:embed="rId3"/>
          <a:srcRect l="5591" t="60338" r="74999" b="15422"/>
          <a:stretch/>
        </p:blipFill>
        <p:spPr bwMode="auto">
          <a:xfrm>
            <a:off x="2214380" y="3072054"/>
            <a:ext cx="5045528" cy="3213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Объект 10">
            <a:extLst>
              <a:ext uri="{FF2B5EF4-FFF2-40B4-BE49-F238E27FC236}">
                <a16:creationId xmlns:a16="http://schemas.microsoft.com/office/drawing/2014/main" id="{01127B97-9436-4658-BD22-B54E0162A7A6}"/>
              </a:ext>
            </a:extLst>
          </p:cNvPr>
          <p:cNvSpPr txBox="1">
            <a:spLocks/>
          </p:cNvSpPr>
          <p:nvPr/>
        </p:nvSpPr>
        <p:spPr>
          <a:xfrm>
            <a:off x="7462157" y="2637999"/>
            <a:ext cx="4391954" cy="37487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Одним из самых значимых культурных событий суверенной Беларуси стал праздник «</a:t>
            </a:r>
            <a:r>
              <a:rPr lang="ru-RU" sz="2400" dirty="0" err="1">
                <a:solidFill>
                  <a:srgbClr val="0094DA"/>
                </a:solidFill>
              </a:rPr>
              <a:t>Дажынк</a:t>
            </a:r>
            <a:r>
              <a:rPr lang="en-US" sz="2400" dirty="0" err="1">
                <a:solidFill>
                  <a:srgbClr val="0094DA"/>
                </a:solidFill>
              </a:rPr>
              <a:t>i</a:t>
            </a:r>
            <a:r>
              <a:rPr lang="ru-RU" sz="2400" dirty="0">
                <a:solidFill>
                  <a:srgbClr val="0094DA"/>
                </a:solidFill>
              </a:rPr>
              <a:t>», который ежегодно проходит осенью во всех регионах Беларуси. Он объединяет современную традицию чествования лучших тружеников села с народными обрядами окончания жатвы, сбора урожая.</a:t>
            </a:r>
            <a:endParaRPr lang="ru-RU" sz="2400" i="1" dirty="0">
              <a:solidFill>
                <a:srgbClr val="0094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7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Стремление к порядку и созидательному труду</a:t>
            </a:r>
          </a:p>
        </p:txBody>
      </p:sp>
      <p:sp>
        <p:nvSpPr>
          <p:cNvPr id="17" name="Объект 10">
            <a:extLst>
              <a:ext uri="{FF2B5EF4-FFF2-40B4-BE49-F238E27FC236}">
                <a16:creationId xmlns:a16="http://schemas.microsoft.com/office/drawing/2014/main" id="{01127B97-9436-4658-BD22-B54E0162A7A6}"/>
              </a:ext>
            </a:extLst>
          </p:cNvPr>
          <p:cNvSpPr txBox="1">
            <a:spLocks/>
          </p:cNvSpPr>
          <p:nvPr/>
        </p:nvSpPr>
        <p:spPr>
          <a:xfrm>
            <a:off x="7460084" y="3315973"/>
            <a:ext cx="4391954" cy="20867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1 Мая в Беларуси отмечается праздник труда, долгое время он назывался Днем Международной солидарности трудящихся. Сегодня его отмечают в 142 странах мира.</a:t>
            </a:r>
            <a:endParaRPr lang="ru-RU" sz="2400" i="1" dirty="0">
              <a:solidFill>
                <a:srgbClr val="0094DA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C3DECE-5FC7-4E9C-8EA8-5FACA5BCCBA8}"/>
              </a:ext>
            </a:extLst>
          </p:cNvPr>
          <p:cNvPicPr/>
          <p:nvPr/>
        </p:nvPicPr>
        <p:blipFill rotWithShape="1">
          <a:blip r:embed="rId3"/>
          <a:srcRect l="10982" t="38185" r="51272" b="13710"/>
          <a:stretch/>
        </p:blipFill>
        <p:spPr bwMode="auto">
          <a:xfrm>
            <a:off x="2535939" y="3301215"/>
            <a:ext cx="4588329" cy="3123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885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Стремление к порядку и созидательному труду</a:t>
            </a:r>
          </a:p>
        </p:txBody>
      </p:sp>
      <p:sp>
        <p:nvSpPr>
          <p:cNvPr id="17" name="Объект 10">
            <a:extLst>
              <a:ext uri="{FF2B5EF4-FFF2-40B4-BE49-F238E27FC236}">
                <a16:creationId xmlns:a16="http://schemas.microsoft.com/office/drawing/2014/main" id="{01127B97-9436-4658-BD22-B54E0162A7A6}"/>
              </a:ext>
            </a:extLst>
          </p:cNvPr>
          <p:cNvSpPr txBox="1">
            <a:spLocks/>
          </p:cNvSpPr>
          <p:nvPr/>
        </p:nvSpPr>
        <p:spPr>
          <a:xfrm>
            <a:off x="2679770" y="5963942"/>
            <a:ext cx="8092887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Доброй традицией стало участие граждан Беларуси в республиканских субботниках.</a:t>
            </a:r>
            <a:endParaRPr lang="ru-RU" sz="2400" i="1" dirty="0">
              <a:solidFill>
                <a:srgbClr val="0094DA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2686E7-800B-4D17-91B8-DD0D7C7B17AF}"/>
              </a:ext>
            </a:extLst>
          </p:cNvPr>
          <p:cNvPicPr/>
          <p:nvPr/>
        </p:nvPicPr>
        <p:blipFill rotWithShape="1">
          <a:blip r:embed="rId3"/>
          <a:srcRect l="8923" t="19877" r="73626" b="47686"/>
          <a:stretch/>
        </p:blipFill>
        <p:spPr bwMode="auto">
          <a:xfrm>
            <a:off x="2679770" y="3073430"/>
            <a:ext cx="2492674" cy="2122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97E312-7FC4-45F1-A279-C15B41E8A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593415"/>
            <a:ext cx="4637306" cy="31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Октябрь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62983E"/>
                </a:solidFill>
              </a:rPr>
              <a:t>Быть достойным гражданином Республики Беларусь – чтить законы своего государства и брать на себя ответственность за будущую судьбу своей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EFEE894-79A9-446D-8A4C-612561154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459646"/>
              </p:ext>
            </p:extLst>
          </p:nvPr>
        </p:nvGraphicFramePr>
        <p:xfrm>
          <a:off x="2893925" y="1869439"/>
          <a:ext cx="8944507" cy="4307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93" y="276915"/>
            <a:ext cx="9021339" cy="971205"/>
          </a:xfrm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  <a:latin typeface="+mn-lt"/>
              </a:rPr>
              <a:t>Блоки для обсуждения:</a:t>
            </a:r>
          </a:p>
        </p:txBody>
      </p:sp>
    </p:spTree>
    <p:extLst>
      <p:ext uri="{BB962C8B-B14F-4D97-AF65-F5344CB8AC3E}">
        <p14:creationId xmlns:p14="http://schemas.microsoft.com/office/powerpoint/2010/main" val="42514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9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93" y="553830"/>
            <a:ext cx="9021339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+mn-lt"/>
              </a:rPr>
              <a:t>Блок 1. </a:t>
            </a:r>
            <a:r>
              <a:rPr lang="ru-RU" dirty="0">
                <a:solidFill>
                  <a:srgbClr val="01883E"/>
                </a:solidFill>
                <a:latin typeface="+mn-lt"/>
              </a:rPr>
              <a:t>Паспорт – главный документ гражданина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FDA866F5-8638-4889-BCF6-AFC5CDB278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15142" y="1678585"/>
            <a:ext cx="902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94DA"/>
                </a:solidFill>
              </a:rPr>
              <a:t>Документ, удостоверяющий личность и подтверждающий гражданство, обязан иметь каждый гражданин Республики Беларусь, которому исполнилось 14 лет. Это паспорт или идентификационная карта. Получив свой главный документ, гражданин должен его бережно хранить.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448CA7-E432-418D-AA57-8EC74A060AD7}"/>
              </a:ext>
            </a:extLst>
          </p:cNvPr>
          <p:cNvPicPr/>
          <p:nvPr/>
        </p:nvPicPr>
        <p:blipFill rotWithShape="1">
          <a:blip r:embed="rId3"/>
          <a:srcRect l="31869" t="22240" r="31860" b="20876"/>
          <a:stretch/>
        </p:blipFill>
        <p:spPr bwMode="auto">
          <a:xfrm>
            <a:off x="3899368" y="3203620"/>
            <a:ext cx="4387245" cy="3289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F0CAEB-9987-4589-AC24-E301F68A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924" y="3154066"/>
            <a:ext cx="1715884" cy="32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730020"/>
            <a:ext cx="7802139" cy="971205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01883E"/>
                </a:solidFill>
                <a:latin typeface="+mn-lt"/>
              </a:rPr>
              <a:t>Паспорт гражданина Республики Беларусь нужно бережно хранить</a:t>
            </a:r>
            <a:r>
              <a:rPr lang="ru-RU" dirty="0">
                <a:solidFill>
                  <a:srgbClr val="01883E"/>
                </a:solidFill>
              </a:rPr>
              <a:t> </a:t>
            </a:r>
            <a:r>
              <a:rPr lang="ru-RU" dirty="0">
                <a:solidFill>
                  <a:srgbClr val="01883E"/>
                </a:solidFill>
                <a:latin typeface="+mn-lt"/>
              </a:rPr>
              <a:t> 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39794-6EF1-4B10-8685-5F5FA51ED0C8}"/>
              </a:ext>
            </a:extLst>
          </p:cNvPr>
          <p:cNvSpPr txBox="1"/>
          <p:nvPr/>
        </p:nvSpPr>
        <p:spPr>
          <a:xfrm>
            <a:off x="2519681" y="252232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Блок 2.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ED7C97-94CB-442D-8A6D-A763034C2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480" y="1793874"/>
            <a:ext cx="8676639" cy="420592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rgbClr val="0070A2"/>
                </a:solidFill>
              </a:rPr>
              <a:t>В соответствии с Указом Президента Республики Беларусь от 3 июня 2008 года № 294 «О документировании населения Республики Беларусь</a:t>
            </a:r>
            <a:r>
              <a:rPr lang="ru-RU" b="1" dirty="0">
                <a:solidFill>
                  <a:srgbClr val="0070A2"/>
                </a:solidFill>
              </a:rPr>
              <a:t>» каждый гражданин Республики Беларусь обязан иметь паспорт.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solidFill>
                  <a:srgbClr val="0070A2"/>
                </a:solidFill>
              </a:rPr>
              <a:t>Согласно Указу Президента Республики Беларусь от 26 июля 2012 г. № 303 «О внесении дополнений и изменений в Указ Президента Республики Беларусь от 3 июня 2008 года № 294 «О документировании населения Республики Беларусь» </a:t>
            </a:r>
            <a:r>
              <a:rPr lang="ru-RU" b="1" dirty="0">
                <a:solidFill>
                  <a:srgbClr val="0070A2"/>
                </a:solidFill>
              </a:rPr>
              <a:t>паспорт выдается в 14 лет.</a:t>
            </a:r>
          </a:p>
          <a:p>
            <a:pPr marL="0" indent="0">
              <a:buNone/>
            </a:pPr>
            <a:endParaRPr lang="ru-RU" sz="4200" i="1" dirty="0">
              <a:solidFill>
                <a:srgbClr val="0070A2"/>
              </a:solidFill>
            </a:endParaRPr>
          </a:p>
          <a:p>
            <a:pPr marL="0" indent="0">
              <a:buNone/>
            </a:pPr>
            <a:endParaRPr lang="ru-RU" sz="4200" i="1" dirty="0">
              <a:solidFill>
                <a:srgbClr val="0070A2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0070A2"/>
                </a:solidFill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E59A77-F92F-4B0D-84ED-1888F8614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42" y="4377729"/>
            <a:ext cx="3670813" cy="2281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15BBF6-6765-4D5E-814D-A766166CD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522" y="4381869"/>
            <a:ext cx="3951038" cy="22773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2538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915588"/>
            <a:ext cx="9021339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+mn-lt"/>
              </a:rPr>
              <a:t>Блок 3. </a:t>
            </a:r>
            <a:r>
              <a:rPr lang="ru-RU" dirty="0">
                <a:solidFill>
                  <a:srgbClr val="01883E"/>
                </a:solidFill>
                <a:latin typeface="+mn-lt"/>
              </a:rPr>
              <a:t>Государственные символы Республики Беларусь – отражение истории и культуры Беларуси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F9673-F2AB-4A5A-9EF8-167415FCA7A4}"/>
              </a:ext>
            </a:extLst>
          </p:cNvPr>
          <p:cNvPicPr/>
          <p:nvPr/>
        </p:nvPicPr>
        <p:blipFill rotWithShape="1">
          <a:blip r:embed="rId3"/>
          <a:srcRect l="50421" t="21973" r="29385" b="59735"/>
          <a:stretch/>
        </p:blipFill>
        <p:spPr bwMode="auto">
          <a:xfrm>
            <a:off x="6933180" y="3979669"/>
            <a:ext cx="4316911" cy="2008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5DAA57-9913-4EED-943F-0CAC39EB8419}"/>
              </a:ext>
            </a:extLst>
          </p:cNvPr>
          <p:cNvPicPr/>
          <p:nvPr/>
        </p:nvPicPr>
        <p:blipFill rotWithShape="1">
          <a:blip r:embed="rId4"/>
          <a:srcRect l="50696" t="41848" r="32056" b="17377"/>
          <a:stretch/>
        </p:blipFill>
        <p:spPr bwMode="auto">
          <a:xfrm>
            <a:off x="3130956" y="2155372"/>
            <a:ext cx="3168243" cy="4216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61478" y="2155372"/>
            <a:ext cx="31682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94DA"/>
                </a:solidFill>
              </a:rPr>
              <a:t>Государственный флаг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1934280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915588"/>
            <a:ext cx="9021339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Государственные символы Республики Беларусь – отражение истории и культуры Беларуси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61478" y="2155372"/>
            <a:ext cx="31682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94DA"/>
                </a:solidFill>
              </a:rPr>
              <a:t>Государственный герб Республики Беларусь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D4A639-8C30-42BE-A9D6-7FF03375B816}"/>
              </a:ext>
            </a:extLst>
          </p:cNvPr>
          <p:cNvPicPr/>
          <p:nvPr/>
        </p:nvPicPr>
        <p:blipFill rotWithShape="1">
          <a:blip r:embed="rId3"/>
          <a:srcRect l="33158" t="11330" r="50064" b="61992"/>
          <a:stretch/>
        </p:blipFill>
        <p:spPr bwMode="auto">
          <a:xfrm>
            <a:off x="7569982" y="3237388"/>
            <a:ext cx="3351235" cy="2705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88AEF7-DBC0-4988-A2FE-33720DBB68CB}"/>
              </a:ext>
            </a:extLst>
          </p:cNvPr>
          <p:cNvPicPr/>
          <p:nvPr/>
        </p:nvPicPr>
        <p:blipFill rotWithShape="1">
          <a:blip r:embed="rId4"/>
          <a:srcRect l="32680" t="54212" r="50039" b="8817"/>
          <a:stretch/>
        </p:blipFill>
        <p:spPr bwMode="auto">
          <a:xfrm>
            <a:off x="3287110" y="2155372"/>
            <a:ext cx="2808890" cy="3953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588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0" y="915588"/>
            <a:ext cx="9021339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Государственные символы Республики Беларусь – отражение истории и культуры Беларуси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FE24C1-F6EA-492A-AE71-0AB75D1EEA37}"/>
              </a:ext>
            </a:extLst>
          </p:cNvPr>
          <p:cNvPicPr/>
          <p:nvPr/>
        </p:nvPicPr>
        <p:blipFill rotWithShape="1">
          <a:blip r:embed="rId3"/>
          <a:srcRect l="51088" t="31375" r="32233" b="18770"/>
          <a:stretch/>
        </p:blipFill>
        <p:spPr bwMode="auto">
          <a:xfrm>
            <a:off x="2946400" y="2095101"/>
            <a:ext cx="2821933" cy="4094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Объект 10">
            <a:extLst>
              <a:ext uri="{FF2B5EF4-FFF2-40B4-BE49-F238E27FC236}">
                <a16:creationId xmlns:a16="http://schemas.microsoft.com/office/drawing/2014/main" id="{81E103FE-4612-4BDE-B0F9-BC041C8AB6A6}"/>
              </a:ext>
            </a:extLst>
          </p:cNvPr>
          <p:cNvSpPr txBox="1">
            <a:spLocks/>
          </p:cNvSpPr>
          <p:nvPr/>
        </p:nvSpPr>
        <p:spPr>
          <a:xfrm>
            <a:off x="6167604" y="1925218"/>
            <a:ext cx="5625124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094DA"/>
                </a:solidFill>
              </a:rPr>
              <a:t>Второе воскресенье  мая – </a:t>
            </a:r>
            <a:r>
              <a:rPr lang="ru-RU" sz="2400" dirty="0">
                <a:solidFill>
                  <a:srgbClr val="0094DA"/>
                </a:solidFill>
              </a:rPr>
              <a:t>День Государственного флага, Государственного герба и Государственного гимна Республики Беларусь.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FAEC5A-C4CE-480A-A582-1E1778F4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562" y="3679544"/>
            <a:ext cx="6107208" cy="29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4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342" y="915588"/>
            <a:ext cx="7047397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Личные качества граждан Республики Беларусь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40834" y="1750996"/>
            <a:ext cx="683907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94DA"/>
                </a:solidFill>
              </a:rPr>
              <a:t>Трудолюбие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4ACDD-98A6-45CE-82AE-86555BDBCFED}"/>
              </a:ext>
            </a:extLst>
          </p:cNvPr>
          <p:cNvSpPr txBox="1"/>
          <p:nvPr/>
        </p:nvSpPr>
        <p:spPr>
          <a:xfrm>
            <a:off x="3172824" y="487363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Блок 4.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ADC55F-736D-4D38-814A-C284D9DB4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70" y="1902598"/>
            <a:ext cx="2864723" cy="1907950"/>
          </a:xfrm>
          <a:prstGeom prst="rect">
            <a:avLst/>
          </a:prstGeom>
        </p:spPr>
      </p:pic>
      <p:sp>
        <p:nvSpPr>
          <p:cNvPr id="8" name="Объект 10">
            <a:extLst>
              <a:ext uri="{FF2B5EF4-FFF2-40B4-BE49-F238E27FC236}">
                <a16:creationId xmlns:a16="http://schemas.microsoft.com/office/drawing/2014/main" id="{F084FA92-BFEB-4D4B-A658-E1FABC48D5E9}"/>
              </a:ext>
            </a:extLst>
          </p:cNvPr>
          <p:cNvSpPr txBox="1">
            <a:spLocks/>
          </p:cNvSpPr>
          <p:nvPr/>
        </p:nvSpPr>
        <p:spPr>
          <a:xfrm>
            <a:off x="4127864" y="2769802"/>
            <a:ext cx="6839074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>
                <a:solidFill>
                  <a:srgbClr val="0094DA"/>
                </a:solidFill>
              </a:rPr>
              <a:t>Честность</a:t>
            </a:r>
          </a:p>
        </p:txBody>
      </p:sp>
      <p:sp>
        <p:nvSpPr>
          <p:cNvPr id="10" name="Объект 10">
            <a:extLst>
              <a:ext uri="{FF2B5EF4-FFF2-40B4-BE49-F238E27FC236}">
                <a16:creationId xmlns:a16="http://schemas.microsoft.com/office/drawing/2014/main" id="{D21E8428-5140-4AAB-A0B2-D25C9426985E}"/>
              </a:ext>
            </a:extLst>
          </p:cNvPr>
          <p:cNvSpPr txBox="1">
            <a:spLocks/>
          </p:cNvSpPr>
          <p:nvPr/>
        </p:nvSpPr>
        <p:spPr>
          <a:xfrm>
            <a:off x="7801317" y="4774041"/>
            <a:ext cx="335654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>
                <a:solidFill>
                  <a:srgbClr val="0094DA"/>
                </a:solidFill>
              </a:rPr>
              <a:t>Ответственность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EFD5DD-D8E9-4B45-8E33-BD21E45BF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892" y="4110343"/>
            <a:ext cx="3099040" cy="1960077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C98CE9C3-1E3D-4C79-A2C3-02BC52E1FEFA}"/>
              </a:ext>
            </a:extLst>
          </p:cNvPr>
          <p:cNvSpPr txBox="1">
            <a:spLocks/>
          </p:cNvSpPr>
          <p:nvPr/>
        </p:nvSpPr>
        <p:spPr>
          <a:xfrm>
            <a:off x="5654518" y="3810548"/>
            <a:ext cx="6839074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>
                <a:solidFill>
                  <a:srgbClr val="0094DA"/>
                </a:solidFill>
              </a:rPr>
              <a:t>Любовь к Родине</a:t>
            </a:r>
          </a:p>
        </p:txBody>
      </p: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19B661D8-2755-4474-B725-C2011F509911}"/>
              </a:ext>
            </a:extLst>
          </p:cNvPr>
          <p:cNvSpPr txBox="1">
            <a:spLocks/>
          </p:cNvSpPr>
          <p:nvPr/>
        </p:nvSpPr>
        <p:spPr>
          <a:xfrm>
            <a:off x="5799524" y="5814787"/>
            <a:ext cx="6001943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b="1" i="1" dirty="0">
                <a:solidFill>
                  <a:srgbClr val="0094DA"/>
                </a:solidFill>
              </a:rPr>
              <a:t>Уважение к истории и культуре страны, ее процветанию и защите.</a:t>
            </a:r>
          </a:p>
        </p:txBody>
      </p:sp>
    </p:spTree>
    <p:extLst>
      <p:ext uri="{BB962C8B-B14F-4D97-AF65-F5344CB8AC3E}">
        <p14:creationId xmlns:p14="http://schemas.microsoft.com/office/powerpoint/2010/main" val="295748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711" y="854034"/>
            <a:ext cx="9380033" cy="97120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1883E"/>
                </a:solidFill>
                <a:latin typeface="+mn-lt"/>
              </a:rPr>
              <a:t>Черты национального характера белорусского народа, наследуемые </a:t>
            </a:r>
            <a:br>
              <a:rPr lang="ru-RU" dirty="0">
                <a:solidFill>
                  <a:srgbClr val="01883E"/>
                </a:solidFill>
                <a:latin typeface="+mn-lt"/>
              </a:rPr>
            </a:br>
            <a:r>
              <a:rPr lang="ru-RU" dirty="0">
                <a:solidFill>
                  <a:srgbClr val="01883E"/>
                </a:solidFill>
                <a:latin typeface="+mn-lt"/>
              </a:rPr>
              <a:t>из поколения в поколение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51DD1B13-2B14-43D9-BD73-B93871F3DC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13465" y="2018986"/>
            <a:ext cx="80928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94DA"/>
                </a:solidFill>
              </a:rPr>
              <a:t>Патриотизм, любовь к родной земле, ее природе</a:t>
            </a:r>
          </a:p>
        </p:txBody>
      </p:sp>
      <p:sp>
        <p:nvSpPr>
          <p:cNvPr id="13" name="Объект 10">
            <a:extLst>
              <a:ext uri="{FF2B5EF4-FFF2-40B4-BE49-F238E27FC236}">
                <a16:creationId xmlns:a16="http://schemas.microsoft.com/office/drawing/2014/main" id="{81E103FE-4612-4BDE-B0F9-BC041C8AB6A6}"/>
              </a:ext>
            </a:extLst>
          </p:cNvPr>
          <p:cNvSpPr txBox="1">
            <a:spLocks/>
          </p:cNvSpPr>
          <p:nvPr/>
        </p:nvSpPr>
        <p:spPr>
          <a:xfrm>
            <a:off x="7952015" y="2924232"/>
            <a:ext cx="4098472" cy="35445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94DA"/>
                </a:solidFill>
              </a:rPr>
              <a:t>Патриотизм – это не просто разговоры о том, как мы любим Родину. Это ежедневная работа на ее благо, сохранение исторических и культурных традиций, защита интересов государства и жизни людей.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i="1" dirty="0">
                <a:solidFill>
                  <a:srgbClr val="0094DA"/>
                </a:solidFill>
              </a:rPr>
              <a:t>Президент Республики Беларусь А.Г. Лукашенко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4ACDD-98A6-45CE-82AE-86555BDBCFED}"/>
              </a:ext>
            </a:extLst>
          </p:cNvPr>
          <p:cNvSpPr txBox="1"/>
          <p:nvPr/>
        </p:nvSpPr>
        <p:spPr>
          <a:xfrm>
            <a:off x="1833882" y="73074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>
                <a:solidFill>
                  <a:srgbClr val="FF0000"/>
                </a:solidFill>
              </a:rPr>
              <a:t>Блок 5.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B94E80-EE9E-4E59-ADA0-2EAE72E9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2" y="3063265"/>
            <a:ext cx="55626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3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340</TotalTime>
  <Words>622</Words>
  <Application>Microsoft Office PowerPoint</Application>
  <PresentationFormat>Широкоэкранный</PresentationFormat>
  <Paragraphs>60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Тема 1  Быть достойным гражданином Республики Беларусь  –  значит демонстрировать преданность своей Родине </vt:lpstr>
      <vt:lpstr>Блоки для обсуждения:</vt:lpstr>
      <vt:lpstr>Блок 1. Паспорт – главный документ гражданина Республики Беларусь </vt:lpstr>
      <vt:lpstr>Паспорт гражданина Республики Беларусь нужно бережно хранить   </vt:lpstr>
      <vt:lpstr>Блок 3. Государственные символы Республики Беларусь – отражение истории и культуры Беларуси </vt:lpstr>
      <vt:lpstr>Государственные символы Республики Беларусь – отражение истории и культуры Беларуси </vt:lpstr>
      <vt:lpstr>Государственные символы Республики Беларусь – отражение истории и культуры Беларуси </vt:lpstr>
      <vt:lpstr>Личные качества граждан Республики Беларусь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Черты национального характера белорусского народа, наследуемые  из поколения в поколение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Людмила Филиппович</cp:lastModifiedBy>
  <cp:revision>8</cp:revision>
  <dcterms:created xsi:type="dcterms:W3CDTF">2025-09-09T13:15:08Z</dcterms:created>
  <dcterms:modified xsi:type="dcterms:W3CDTF">2025-09-12T06:11:43Z</dcterms:modified>
</cp:coreProperties>
</file>