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66" r:id="rId2"/>
    <p:sldId id="299" r:id="rId3"/>
    <p:sldId id="300" r:id="rId4"/>
    <p:sldId id="301" r:id="rId5"/>
    <p:sldId id="302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1" r:id="rId14"/>
  </p:sldIdLst>
  <p:sldSz cx="12192000" cy="6858000"/>
  <p:notesSz cx="6858000" cy="9144000"/>
  <p:embeddedFontLs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71" autoAdjust="0"/>
  </p:normalViewPr>
  <p:slideViewPr>
    <p:cSldViewPr snapToGrid="0">
      <p:cViewPr varScale="1">
        <p:scale>
          <a:sx n="108" d="100"/>
          <a:sy n="108" d="100"/>
        </p:scale>
        <p:origin x="714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59999" cy="5999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AE13A-6E33-4962-AAE1-ADE47AEC6945}" type="datetimeFigureOut">
              <a:rPr lang="ru-RU" smtClean="0"/>
              <a:t>25.08.2025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4DEABF-8D5F-48C3-B93E-557B4E36451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0441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DEABF-8D5F-48C3-B93E-557B4E364511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9010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0DCE7E-AF86-48C0-A4A4-E863EF87F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27CF6BA-E29F-4D5E-9104-4A85AF3F69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B4A588-B730-44FF-8489-D57ADA99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17AB-1CA2-4B06-8D88-B38D42174C1B}" type="datetimeFigureOut">
              <a:rPr lang="ru-RU" smtClean="0"/>
              <a:t>25.08.2025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9A196E-1629-492E-AC76-CC68A25B9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1D4FC0-98E4-48F0-899A-571140EB8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150E2-B43A-486A-A847-E0A054EECDA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2081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474B9F-73CC-4E9E-A053-8270396D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F1FE668-6CDA-40D3-BF4A-2FCEA99D4B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B76862-6C03-4673-9FE7-1123C89FE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17AB-1CA2-4B06-8D88-B38D42174C1B}" type="datetimeFigureOut">
              <a:rPr lang="ru-RU" smtClean="0"/>
              <a:t>25.08.2025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85B354-37B9-4F0E-9C47-E82864F2A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2A3A4B-7844-4E18-A170-3C5F3138F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150E2-B43A-486A-A847-E0A054EECDA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8901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564AD3D-8F92-4E14-A26D-44809CA1E4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1FDF48D-8277-4284-8895-CF1147C9C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2066C7-B310-41C4-94B4-B18F5A09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17AB-1CA2-4B06-8D88-B38D42174C1B}" type="datetimeFigureOut">
              <a:rPr lang="ru-RU" smtClean="0"/>
              <a:t>25.08.2025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EBAA92-8C32-4275-B8FE-8BB996197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52E754-7CDA-4E8A-AAF1-1F07BF1EF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150E2-B43A-486A-A847-E0A054EECDA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8529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2D9645-94C7-4A7D-A16B-AA9F9B756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F0195D-C0DA-40BD-A412-09DDBBD54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EB19F7-9D56-404B-880B-27201E5D4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17AB-1CA2-4B06-8D88-B38D42174C1B}" type="datetimeFigureOut">
              <a:rPr lang="ru-RU" smtClean="0"/>
              <a:t>25.08.2025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752E0F-2C6E-469C-B2AB-F9247F313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BE6809-ECAE-4492-98C4-8ABFBC9AD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150E2-B43A-486A-A847-E0A054EECDA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8181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A14E6F-20A5-4D00-857E-023E966A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193A42-82D2-4FD5-8624-27F054D34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2C27A4-4B17-4C40-A8FD-A9C5023D3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17AB-1CA2-4B06-8D88-B38D42174C1B}" type="datetimeFigureOut">
              <a:rPr lang="ru-RU" smtClean="0"/>
              <a:t>25.08.2025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8FEF05-A401-407E-9522-D63FC87F1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CEEFDF-2A17-4E4E-870F-10CD6F8DC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150E2-B43A-486A-A847-E0A054EECDA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4177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6F7AA6-3307-4631-B258-87F798A68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40B8E1-92B3-4838-8A37-A6469A95EE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C4E457-9B0A-4E76-B6EC-684100B6A4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83CFF6-EA75-4305-BF61-503B8E5E8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17AB-1CA2-4B06-8D88-B38D42174C1B}" type="datetimeFigureOut">
              <a:rPr lang="ru-RU" smtClean="0"/>
              <a:t>25.08.2025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C8BAC1-DCB6-47B3-A793-D5F6A5D03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1BBCD8-5716-4347-9F13-B1284559F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150E2-B43A-486A-A847-E0A054EECDA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6316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1D56B-95BB-4104-83DD-78370A31E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7733B3-8C49-46C6-9D7F-4F20A66FA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9F2CBA-507C-4CDE-9F9A-FD72AD65B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0F4554-9381-4EF3-95CC-FD9BE2E67D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B7C8E80-71F9-4BA5-AB57-7F65F93DD0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3CF3071-CA0C-4D05-98FA-1FA4DAF02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17AB-1CA2-4B06-8D88-B38D42174C1B}" type="datetimeFigureOut">
              <a:rPr lang="ru-RU" smtClean="0"/>
              <a:t>25.08.2025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1C8D7F2-9EEF-4BE1-A2D0-C304F3BED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E4380DC-FB2C-4B07-B05A-4B2B9E984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150E2-B43A-486A-A847-E0A054EECDA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309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0C567F-E250-4825-A573-A1555E6FC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7A5FC3-9A44-470B-B0DE-A0AC8486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17AB-1CA2-4B06-8D88-B38D42174C1B}" type="datetimeFigureOut">
              <a:rPr lang="ru-RU" smtClean="0"/>
              <a:t>25.08.2025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4EBD2C4-795E-464A-A8C3-936975DE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371F4B1-F7E8-4728-8808-EEBD21861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150E2-B43A-486A-A847-E0A054EECDA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1427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FAA2BD0-74B2-46E9-A4F3-EA040F302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17AB-1CA2-4B06-8D88-B38D42174C1B}" type="datetimeFigureOut">
              <a:rPr lang="ru-RU" smtClean="0"/>
              <a:t>25.08.2025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58EA754-7F48-4F05-AC00-A56E7F8D8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C4DAD6E-4567-4E2B-8B8D-0F94E08ED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150E2-B43A-486A-A847-E0A054EECDA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4073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08309-59A2-468D-9240-4BC198197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089A00-0911-4F60-96FD-923690C7E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0AAA02A-E25C-4270-B050-21CF52C2E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FC9E677-F2BA-44E4-B7B2-2FCCF3E64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17AB-1CA2-4B06-8D88-B38D42174C1B}" type="datetimeFigureOut">
              <a:rPr lang="ru-RU" smtClean="0"/>
              <a:t>25.08.2025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6537B0-817D-490B-A58C-D754F2CE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25B551-7691-4759-B24A-C15975633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150E2-B43A-486A-A847-E0A054EECDA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4308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006B45-2C03-4949-8ACC-537E905DA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FA495D5-6F4F-429D-9B1E-ACDC14E883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1D4F000-4990-4E28-B6E0-20DC14967E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07D746-6C17-48AC-B1F5-430EB84C2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517AB-1CA2-4B06-8D88-B38D42174C1B}" type="datetimeFigureOut">
              <a:rPr lang="ru-RU" smtClean="0"/>
              <a:t>25.08.2025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84E182-8C23-4D27-91C6-BCAC4935D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B62F25-513F-4020-AC04-1FF14581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150E2-B43A-486A-A847-E0A054EECDA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3099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E0430E-9A83-46AE-9611-E1280885F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3BEEEF-8775-4D73-A153-C25600133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0C27EB-EFDD-41E1-8677-A689F0FB7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517AB-1CA2-4B06-8D88-B38D42174C1B}" type="datetimeFigureOut">
              <a:rPr lang="ru-RU" smtClean="0"/>
              <a:t>25.08.2025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229190-9F5C-4176-92E2-96BBF9CE7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81D101-ED36-4B27-97CB-53AD05D0C2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150E2-B43A-486A-A847-E0A054EECDA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0688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F52AE-B140-4291-896C-7868E2E52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6680" y="1453209"/>
            <a:ext cx="7889966" cy="2896848"/>
          </a:xfrm>
          <a:ln w="19050"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be-BY" sz="3200" b="1" dirty="0">
                <a:solidFill>
                  <a:srgbClr val="002060"/>
                </a:solidFill>
                <a:latin typeface="Arial Narrow" panose="020B0606020202030204" pitchFamily="34" charset="0"/>
              </a:rPr>
              <a:t>Ключевые положения национальной концепции отечественной истории </a:t>
            </a:r>
            <a:r>
              <a:rPr lang="en-US" sz="3200" b="1" dirty="0">
                <a:solidFill>
                  <a:srgbClr val="002060"/>
                </a:solidFill>
                <a:latin typeface="Arial Narrow" panose="020B0606020202030204" pitchFamily="34" charset="0"/>
              </a:rPr>
              <a:t>XIX- </a:t>
            </a:r>
            <a:r>
              <a:rPr lang="ru-RU" sz="3200" b="1" dirty="0">
                <a:solidFill>
                  <a:srgbClr val="002060"/>
                </a:solidFill>
                <a:latin typeface="Arial Narrow" panose="020B0606020202030204" pitchFamily="34" charset="0"/>
              </a:rPr>
              <a:t>первой четверти </a:t>
            </a:r>
            <a:r>
              <a:rPr lang="en-US" sz="3200" b="1" dirty="0">
                <a:solidFill>
                  <a:srgbClr val="002060"/>
                </a:solidFill>
                <a:latin typeface="Arial Narrow" panose="020B0606020202030204" pitchFamily="34" charset="0"/>
              </a:rPr>
              <a:t>XXI</a:t>
            </a:r>
            <a:r>
              <a:rPr lang="ru-RU" sz="3200" b="1" dirty="0">
                <a:solidFill>
                  <a:srgbClr val="002060"/>
                </a:solidFill>
                <a:latin typeface="Arial Narrow" panose="020B0606020202030204" pitchFamily="34" charset="0"/>
              </a:rPr>
              <a:t> в. </a:t>
            </a:r>
            <a:br>
              <a:rPr lang="ru-RU" sz="3200" b="1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be-BY" sz="3200" b="1" dirty="0">
                <a:solidFill>
                  <a:srgbClr val="002060"/>
                </a:solidFill>
                <a:latin typeface="Arial Narrow" panose="020B0606020202030204" pitchFamily="34" charset="0"/>
              </a:rPr>
              <a:t>в контексте исторической политики </a:t>
            </a:r>
            <a:br>
              <a:rPr lang="be-BY" sz="3200" b="1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be-BY" sz="3200" b="1" dirty="0">
                <a:solidFill>
                  <a:srgbClr val="002060"/>
                </a:solidFill>
                <a:latin typeface="Arial Narrow" panose="020B0606020202030204" pitchFamily="34" charset="0"/>
              </a:rPr>
              <a:t>Республики Беларусь</a:t>
            </a:r>
            <a:endParaRPr lang="ru-RU" sz="32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D0CDFF-1040-49CC-9D78-72790EF29C02}"/>
              </a:ext>
            </a:extLst>
          </p:cNvPr>
          <p:cNvPicPr/>
          <p:nvPr/>
        </p:nvPicPr>
        <p:blipFill rotWithShape="1">
          <a:blip r:embed="rId2"/>
          <a:srcRect l="14272" t="14852" r="18225" b="21511"/>
          <a:stretch/>
        </p:blipFill>
        <p:spPr bwMode="auto">
          <a:xfrm>
            <a:off x="444782" y="1453209"/>
            <a:ext cx="1969943" cy="25950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39855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Дуга 42" hidden="1">
            <a:extLst>
              <a:ext uri="{FF2B5EF4-FFF2-40B4-BE49-F238E27FC236}">
                <a16:creationId xmlns:a16="http://schemas.microsoft.com/office/drawing/2014/main" id="{874E56DD-4709-4473-ABAF-E3C1B9FB10EF}"/>
              </a:ext>
            </a:extLst>
          </p:cNvPr>
          <p:cNvSpPr/>
          <p:nvPr/>
        </p:nvSpPr>
        <p:spPr>
          <a:xfrm>
            <a:off x="13015" y="0"/>
            <a:ext cx="6512312" cy="6858000"/>
          </a:xfrm>
          <a:prstGeom prst="arc">
            <a:avLst>
              <a:gd name="adj1" fmla="val 16200000"/>
              <a:gd name="adj2" fmla="val 522412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9E6A96-AE0C-4872-AE26-79EE5038EED1}"/>
              </a:ext>
            </a:extLst>
          </p:cNvPr>
          <p:cNvSpPr txBox="1"/>
          <p:nvPr/>
        </p:nvSpPr>
        <p:spPr>
          <a:xfrm>
            <a:off x="1642369" y="288125"/>
            <a:ext cx="9821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Послевоенный период в истории БССР</a:t>
            </a:r>
            <a:endParaRPr lang="ru-RU" sz="28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82" name="AutoShape 10" descr="https://cdn-icons-png.flaticon.com/128/712/71205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4" name="AutoShape 12" descr="https://cdn-icons-png.flaticon.com/128/712/712058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557276" y="777910"/>
            <a:ext cx="7323450" cy="56323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/>
              <a:t>После Великой Победы созидательный труд всех народов СССР, в том числе и белорусского, был направлен на восстановление страны, развитие экономики, национальной культуры и народного благосостояния.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be-BY" sz="2000" dirty="0"/>
              <a:t>Главный результат советского периода - белорусская государственность приобрела мощный социально-экономический базис, который обеспечивал дальнейший прогресс страны.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be-BY" sz="2000" dirty="0"/>
              <a:t>В середине 1980-х </a:t>
            </a:r>
            <a:r>
              <a:rPr lang="ru-RU" sz="2000" dirty="0"/>
              <a:t>партийно-государственное руководство СССР и БССР не сумело найти путей решения социально-экономических и политических проблем, которые существовали в стране. Не смогло предложить обществу теоретически обоснованную перспективу дальнейшего исторического прогресса существующей системы.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/>
              <a:t>Взятый курс на перестройку существовавшей системы не имел научно-концептуального обоснования. В результате перестройка приобрела не только неконтролируемый, но и разрушительный характер и привела к распаду СССР.</a:t>
            </a:r>
          </a:p>
        </p:txBody>
      </p:sp>
      <p:pic>
        <p:nvPicPr>
          <p:cNvPr id="5122" name="Picture 2" descr="ДОСЬЕ: 100 лет БССР: послевоенное восстановление">
            <a:extLst>
              <a:ext uri="{FF2B5EF4-FFF2-40B4-BE49-F238E27FC236}">
                <a16:creationId xmlns:a16="http://schemas.microsoft.com/office/drawing/2014/main" id="{CD0C0884-201E-417E-A1C9-926796963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" b="9223"/>
          <a:stretch/>
        </p:blipFill>
        <p:spPr bwMode="auto">
          <a:xfrm>
            <a:off x="155575" y="811345"/>
            <a:ext cx="3345999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БелАЗ-540 — Википедия">
            <a:extLst>
              <a:ext uri="{FF2B5EF4-FFF2-40B4-BE49-F238E27FC236}">
                <a16:creationId xmlns:a16="http://schemas.microsoft.com/office/drawing/2014/main" id="{E3C19A91-6311-4B84-8141-93BFC52AB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038" y="3609388"/>
            <a:ext cx="3143805" cy="280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В какой обстановке 70 лет назад создавался первый белорусский колесный  трактор МТЗ-2">
            <a:extLst>
              <a:ext uri="{FF2B5EF4-FFF2-40B4-BE49-F238E27FC236}">
                <a16:creationId xmlns:a16="http://schemas.microsoft.com/office/drawing/2014/main" id="{F7BE4736-B338-45A0-8F29-2DC1568DD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127057"/>
            <a:ext cx="2019454" cy="134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466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Дуга 42" hidden="1">
            <a:extLst>
              <a:ext uri="{FF2B5EF4-FFF2-40B4-BE49-F238E27FC236}">
                <a16:creationId xmlns:a16="http://schemas.microsoft.com/office/drawing/2014/main" id="{874E56DD-4709-4473-ABAF-E3C1B9FB10EF}"/>
              </a:ext>
            </a:extLst>
          </p:cNvPr>
          <p:cNvSpPr/>
          <p:nvPr/>
        </p:nvSpPr>
        <p:spPr>
          <a:xfrm>
            <a:off x="13015" y="0"/>
            <a:ext cx="6512312" cy="6858000"/>
          </a:xfrm>
          <a:prstGeom prst="arc">
            <a:avLst>
              <a:gd name="adj1" fmla="val 16200000"/>
              <a:gd name="adj2" fmla="val 522412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9E6A96-AE0C-4872-AE26-79EE5038EED1}"/>
              </a:ext>
            </a:extLst>
          </p:cNvPr>
          <p:cNvSpPr txBox="1"/>
          <p:nvPr/>
        </p:nvSpPr>
        <p:spPr>
          <a:xfrm>
            <a:off x="1642369" y="288125"/>
            <a:ext cx="9821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Провозглашение независимости БССР</a:t>
            </a:r>
            <a:endParaRPr lang="ru-RU" sz="28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82" name="AutoShape 10" descr="https://cdn-icons-png.flaticon.com/128/712/71205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4" name="AutoShape 12" descr="https://cdn-icons-png.flaticon.com/128/712/712058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163627" y="948690"/>
            <a:ext cx="7581530" cy="56323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/>
              <a:t>27 июля 1990 г. Верховный Совет БССР принял Декларацию о государственном суверенитете БССР. 25 августа 1991 г. Декларация получила статус конституционного закона. 19 сентября 1991 г. название БССР было изменено на Республика Беларусь.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/>
              <a:t>Для суверенного белорусского государства сложным был период с 1991</a:t>
            </a:r>
            <a:r>
              <a:rPr lang="be-BY" sz="2000" dirty="0"/>
              <a:t> </a:t>
            </a:r>
            <a:r>
              <a:rPr lang="ru-RU" sz="2000" dirty="0"/>
              <a:t>г. по 1994 г. В стране нарастал экономический и политический кризис. Это обусловило переход от парламентской к президентской республике.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/>
              <a:t>Принятие Конституции 15 марта 1994 г. - важное событие в новейшей истории нашей страны. Республика Беларусь провозглашалась унитарным демократическим социальным правовым государством, обладающим верховенством и полнотой власти на своей территории. Конституция ввела пост президента и закрепила принцип разделения власти.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/>
              <a:t>10 июля 1994 г. в результате всенародных выборов первым Президентом Республики Беларусь был избран Александр Григорьевич Лукашенко.</a:t>
            </a:r>
          </a:p>
        </p:txBody>
      </p:sp>
      <p:pic>
        <p:nvPicPr>
          <p:cNvPr id="6146" name="Picture 2" descr="Декларация «О государственном суверенитете Белорусской Советской  Социалистической Республики» 27 июля 1990 г. - © Национальный архив  Республики Беларусь, 2025">
            <a:extLst>
              <a:ext uri="{FF2B5EF4-FFF2-40B4-BE49-F238E27FC236}">
                <a16:creationId xmlns:a16="http://schemas.microsoft.com/office/drawing/2014/main" id="{DA49C621-B281-40A5-9F16-FFF2E5FB0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11345"/>
            <a:ext cx="1610280" cy="234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Белорусский государственный университет транспорта - 15 марта – День  Конституции Республики Беларусь">
            <a:extLst>
              <a:ext uri="{FF2B5EF4-FFF2-40B4-BE49-F238E27FC236}">
                <a16:creationId xmlns:a16="http://schemas.microsoft.com/office/drawing/2014/main" id="{2AA53A27-A7BB-4198-83E2-B104B6E4C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060488"/>
            <a:ext cx="3578811" cy="227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CBA76D-4FEC-41E6-9024-9DD7A1F9FC6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183" y="2380104"/>
            <a:ext cx="2315438" cy="15469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1630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Дуга 42" hidden="1">
            <a:extLst>
              <a:ext uri="{FF2B5EF4-FFF2-40B4-BE49-F238E27FC236}">
                <a16:creationId xmlns:a16="http://schemas.microsoft.com/office/drawing/2014/main" id="{874E56DD-4709-4473-ABAF-E3C1B9FB10EF}"/>
              </a:ext>
            </a:extLst>
          </p:cNvPr>
          <p:cNvSpPr/>
          <p:nvPr/>
        </p:nvSpPr>
        <p:spPr>
          <a:xfrm>
            <a:off x="13015" y="0"/>
            <a:ext cx="6512312" cy="6858000"/>
          </a:xfrm>
          <a:prstGeom prst="arc">
            <a:avLst>
              <a:gd name="adj1" fmla="val 16200000"/>
              <a:gd name="adj2" fmla="val 522412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9E6A96-AE0C-4872-AE26-79EE5038EED1}"/>
              </a:ext>
            </a:extLst>
          </p:cNvPr>
          <p:cNvSpPr txBox="1"/>
          <p:nvPr/>
        </p:nvSpPr>
        <p:spPr>
          <a:xfrm>
            <a:off x="1642369" y="288125"/>
            <a:ext cx="9821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Укрепление государственного суверенитета Республики Беларусь</a:t>
            </a:r>
            <a:endParaRPr lang="ru-RU" sz="24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82" name="AutoShape 10" descr="https://cdn-icons-png.flaticon.com/128/712/71205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4" name="AutoShape 12" descr="https://cdn-icons-png.flaticon.com/128/712/712058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350059" y="1180088"/>
            <a:ext cx="7359588" cy="53245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/>
              <a:t>Политические инициативы и усилия Президента Республики Беларусь были направлены на укрепление государственной власти и преодоление экономического кризиса.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/>
              <a:t>Усилия Главы государства по преодолению кризиса власти и выстраиванию действенной исполнительной вертикали власти встретили сопротивление со стороны депутатов Верховного Совета, что породило конституционный кризис.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/>
              <a:t>Широкое использование в политической жизни различных форм прямого народовластия позволило сохранить социально-политическую стабильность, способствовало выходу страны из экономического кризиса.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/>
              <a:t>Государственно-политические преобразования, которые были проведены на основе республиканского референдума 1996 г., положили начало новому этапу в развитии национальной политической системы. Народ утвердил новую модель государственного управления, в которой главенствует институт президентства. 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500FD6EE-6A9C-4B0D-94F5-003DF84C8B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B7EF92-9347-45E8-BFF8-4851431DA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5" y="1502660"/>
            <a:ext cx="1961772" cy="2543176"/>
          </a:xfrm>
          <a:prstGeom prst="rect">
            <a:avLst/>
          </a:prstGeom>
        </p:spPr>
      </p:pic>
      <p:pic>
        <p:nvPicPr>
          <p:cNvPr id="1028" name="Picture 4" descr="Конституция Республики Беларусь - купить книгу Конституция Республики  Беларусь в Минске — Издательство Национальный центр правовой информации на  OZ.by">
            <a:extLst>
              <a:ext uri="{FF2B5EF4-FFF2-40B4-BE49-F238E27FC236}">
                <a16:creationId xmlns:a16="http://schemas.microsoft.com/office/drawing/2014/main" id="{47402969-E2D4-4BA3-A868-3B8C59209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837" y="2157412"/>
            <a:ext cx="1800225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594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Дуга 42" hidden="1">
            <a:extLst>
              <a:ext uri="{FF2B5EF4-FFF2-40B4-BE49-F238E27FC236}">
                <a16:creationId xmlns:a16="http://schemas.microsoft.com/office/drawing/2014/main" id="{874E56DD-4709-4473-ABAF-E3C1B9FB10EF}"/>
              </a:ext>
            </a:extLst>
          </p:cNvPr>
          <p:cNvSpPr/>
          <p:nvPr/>
        </p:nvSpPr>
        <p:spPr>
          <a:xfrm>
            <a:off x="13015" y="0"/>
            <a:ext cx="6512312" cy="6858000"/>
          </a:xfrm>
          <a:prstGeom prst="arc">
            <a:avLst>
              <a:gd name="adj1" fmla="val 16200000"/>
              <a:gd name="adj2" fmla="val 522412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9E6A96-AE0C-4872-AE26-79EE5038EED1}"/>
              </a:ext>
            </a:extLst>
          </p:cNvPr>
          <p:cNvSpPr txBox="1"/>
          <p:nvPr/>
        </p:nvSpPr>
        <p:spPr>
          <a:xfrm>
            <a:off x="1642369" y="288125"/>
            <a:ext cx="9821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Современная Республика Беларусь</a:t>
            </a:r>
            <a:endParaRPr lang="ru-RU" sz="28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82" name="AutoShape 10" descr="https://cdn-icons-png.flaticon.com/128/712/71205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4" name="AutoShape 12" descr="https://cdn-icons-png.flaticon.com/128/712/712058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533314" y="989727"/>
            <a:ext cx="8276244" cy="50167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/>
              <a:t>Институты демократии в Республике Беларусь разнообразны: электоральные кампании по формированию представительных органов власти всех уровней; формы прямого народовластия – республиканские референдумы и Всебелорусское </a:t>
            </a:r>
            <a:r>
              <a:rPr lang="be-BY" sz="2000" dirty="0"/>
              <a:t>Н</a:t>
            </a:r>
            <a:r>
              <a:rPr lang="ru-RU" sz="2000" dirty="0"/>
              <a:t>ародное </a:t>
            </a:r>
            <a:r>
              <a:rPr lang="be-BY" sz="2000" dirty="0"/>
              <a:t>С</a:t>
            </a:r>
            <a:r>
              <a:rPr lang="ru-RU" sz="2000" dirty="0"/>
              <a:t>обрание; </a:t>
            </a:r>
            <a:r>
              <a:rPr lang="be-BY" sz="2000" dirty="0"/>
              <a:t>общественные организации и </a:t>
            </a:r>
            <a:r>
              <a:rPr lang="ru-RU" sz="2000" dirty="0"/>
              <a:t>политические партии.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/>
              <a:t>В феврале 2022 г. большинство белорусов поддержали обновленную Конституцию. Новый Основной Закон отвечает современным вызовам, стоящим перед белорусским государством, обеспечивает сохранение традиционных духовно-культурных ценностей и исторической памяти нашего народа, закладывает прочную основу для успешного развития Беларуси в будущем.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/>
              <a:t>Современная Республика Беларусь – независимое суверенное демократическое правовое социальное государство, историческая правопреемница Советской Беларуси.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be-BY" sz="2000" dirty="0"/>
              <a:t>Белорусская национальная идея в ХХІ в. неразрывно связана с народовластием, справедливостью, единством белорусского народа. </a:t>
            </a:r>
            <a:endParaRPr lang="ru-RU" sz="2000" dirty="0"/>
          </a:p>
        </p:txBody>
      </p:sp>
      <p:pic>
        <p:nvPicPr>
          <p:cNvPr id="2050" name="Picture 2" descr="Республиканский центр экологии и краеведения » 27 февраля ...">
            <a:extLst>
              <a:ext uri="{FF2B5EF4-FFF2-40B4-BE49-F238E27FC236}">
                <a16:creationId xmlns:a16="http://schemas.microsoft.com/office/drawing/2014/main" id="{23FE677D-E14F-4688-9C24-8B143DEB9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088769"/>
            <a:ext cx="1790700" cy="180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В Минске начинает работу VII Всебелорусское народное ...">
            <a:extLst>
              <a:ext uri="{FF2B5EF4-FFF2-40B4-BE49-F238E27FC236}">
                <a16:creationId xmlns:a16="http://schemas.microsoft.com/office/drawing/2014/main" id="{7078E2FF-E898-427A-A00B-88CC54A23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3429000"/>
            <a:ext cx="2982668" cy="180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915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Дуга 42" hidden="1">
            <a:extLst>
              <a:ext uri="{FF2B5EF4-FFF2-40B4-BE49-F238E27FC236}">
                <a16:creationId xmlns:a16="http://schemas.microsoft.com/office/drawing/2014/main" id="{874E56DD-4709-4473-ABAF-E3C1B9FB10EF}"/>
              </a:ext>
            </a:extLst>
          </p:cNvPr>
          <p:cNvSpPr/>
          <p:nvPr/>
        </p:nvSpPr>
        <p:spPr>
          <a:xfrm>
            <a:off x="13015" y="0"/>
            <a:ext cx="6512312" cy="6858000"/>
          </a:xfrm>
          <a:prstGeom prst="arc">
            <a:avLst>
              <a:gd name="adj1" fmla="val 16200000"/>
              <a:gd name="adj2" fmla="val 522412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9E6A96-AE0C-4872-AE26-79EE5038EED1}"/>
              </a:ext>
            </a:extLst>
          </p:cNvPr>
          <p:cNvSpPr txBox="1"/>
          <p:nvPr/>
        </p:nvSpPr>
        <p:spPr>
          <a:xfrm>
            <a:off x="1642369" y="288125"/>
            <a:ext cx="9821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Включение белорусских земель в состав Российской империи</a:t>
            </a:r>
            <a:endParaRPr lang="ru-RU" sz="28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82" name="AutoShape 10" descr="https://cdn-icons-png.flaticon.com/128/712/71205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4" name="AutoShape 12" descr="https://cdn-icons-png.flaticon.com/128/712/712058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534209" y="1088024"/>
            <a:ext cx="7141869" cy="43088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Российская империя - историческая форма белорусской государственности.</a:t>
            </a:r>
          </a:p>
          <a:p>
            <a:pPr algn="just"/>
            <a:r>
              <a:rPr lang="ru-RU" dirty="0"/>
              <a:t>При оценке данного события следует обращать внимание на следующее: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/>
              <a:t>в Российской империи белорусы рассматривались как часть триединого (великорусы, белорусы и малорусы) титульного народа империи;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/>
              <a:t>Российская империя, в отличие от колониальных империй Запада, стремилась не выкачивать средства из подвластных территорий, а развивать их социально-экономический и духовно-культурный потенциал;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/>
              <a:t>включение белорусских земель в состав Российской империи явилось решающим фактором, который остановил полонизацию и «окатоличивание» белорусов, содействовал возрождению православия и развитию национально-духовных традиций. </a:t>
            </a:r>
          </a:p>
        </p:txBody>
      </p:sp>
      <p:pic>
        <p:nvPicPr>
          <p:cNvPr id="2050" name="Picture 2" descr="Юридические документы, действовавшие на белорусских землях в ...">
            <a:extLst>
              <a:ext uri="{FF2B5EF4-FFF2-40B4-BE49-F238E27FC236}">
                <a16:creationId xmlns:a16="http://schemas.microsoft.com/office/drawing/2014/main" id="{B62620D2-5BE0-41A1-BF58-209F07B96E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" r="18332"/>
          <a:stretch/>
        </p:blipFill>
        <p:spPr bwMode="auto">
          <a:xfrm>
            <a:off x="229600" y="1438182"/>
            <a:ext cx="4079200" cy="381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38C0F5-CEFE-45D5-9E98-6EFAEFC2F87E}"/>
              </a:ext>
            </a:extLst>
          </p:cNvPr>
          <p:cNvPicPr/>
          <p:nvPr/>
        </p:nvPicPr>
        <p:blipFill rotWithShape="1">
          <a:blip r:embed="rId3"/>
          <a:srcRect l="14272" t="14852" r="18225" b="21511"/>
          <a:stretch/>
        </p:blipFill>
        <p:spPr bwMode="auto">
          <a:xfrm>
            <a:off x="182207" y="119425"/>
            <a:ext cx="1153648" cy="12956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43114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Дуга 42" hidden="1">
            <a:extLst>
              <a:ext uri="{FF2B5EF4-FFF2-40B4-BE49-F238E27FC236}">
                <a16:creationId xmlns:a16="http://schemas.microsoft.com/office/drawing/2014/main" id="{874E56DD-4709-4473-ABAF-E3C1B9FB10EF}"/>
              </a:ext>
            </a:extLst>
          </p:cNvPr>
          <p:cNvSpPr/>
          <p:nvPr/>
        </p:nvSpPr>
        <p:spPr>
          <a:xfrm>
            <a:off x="13015" y="0"/>
            <a:ext cx="6512312" cy="6858000"/>
          </a:xfrm>
          <a:prstGeom prst="arc">
            <a:avLst>
              <a:gd name="adj1" fmla="val 16200000"/>
              <a:gd name="adj2" fmla="val 522412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9E6A96-AE0C-4872-AE26-79EE5038EED1}"/>
              </a:ext>
            </a:extLst>
          </p:cNvPr>
          <p:cNvSpPr txBox="1"/>
          <p:nvPr/>
        </p:nvSpPr>
        <p:spPr>
          <a:xfrm>
            <a:off x="1642369" y="288125"/>
            <a:ext cx="9821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Польские восстания </a:t>
            </a:r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1830–1831, 1863–1864 гг.</a:t>
            </a:r>
            <a:r>
              <a:rPr lang="be-BY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endParaRPr lang="ru-RU" sz="28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82" name="AutoShape 10" descr="https://cdn-icons-png.flaticon.com/128/712/71205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4" name="AutoShape 12" descr="https://cdn-icons-png.flaticon.com/128/712/712058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255581" y="1390489"/>
            <a:ext cx="6208451" cy="35307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400" dirty="0"/>
              <a:t>Целью восстаний 1830-1831 гг., 1863-1864 гг. было восстановление Речи Посполитой как польского государства.</a:t>
            </a:r>
          </a:p>
          <a:p>
            <a:pPr algn="just"/>
            <a:endParaRPr lang="ru-RU" sz="24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400" dirty="0"/>
              <a:t>«Белорусский вопрос» участники восстаний не ставили.</a:t>
            </a:r>
          </a:p>
          <a:p>
            <a:pPr algn="just"/>
            <a:endParaRPr lang="ru-RU" sz="24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400" dirty="0"/>
              <a:t>Восстания не нашли поддержки большинства белорусского народа.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DB2B03E-B36C-444C-A460-F8650315E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786245"/>
            <a:ext cx="4290658" cy="128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ПОЛЬСКОЕ ВОССТАНИЕ 1830–31 • Большая российская энциклопедия - электронная  версия">
            <a:extLst>
              <a:ext uri="{FF2B5EF4-FFF2-40B4-BE49-F238E27FC236}">
                <a16:creationId xmlns:a16="http://schemas.microsoft.com/office/drawing/2014/main" id="{D691DCE6-DC16-45A6-ACD6-0F88F627B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32" y="1335565"/>
            <a:ext cx="2787588" cy="224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938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Дуга 42" hidden="1">
            <a:extLst>
              <a:ext uri="{FF2B5EF4-FFF2-40B4-BE49-F238E27FC236}">
                <a16:creationId xmlns:a16="http://schemas.microsoft.com/office/drawing/2014/main" id="{874E56DD-4709-4473-ABAF-E3C1B9FB10EF}"/>
              </a:ext>
            </a:extLst>
          </p:cNvPr>
          <p:cNvSpPr/>
          <p:nvPr/>
        </p:nvSpPr>
        <p:spPr>
          <a:xfrm>
            <a:off x="13015" y="0"/>
            <a:ext cx="6512312" cy="6858000"/>
          </a:xfrm>
          <a:prstGeom prst="arc">
            <a:avLst>
              <a:gd name="adj1" fmla="val 16200000"/>
              <a:gd name="adj2" fmla="val 522412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9E6A96-AE0C-4872-AE26-79EE5038EED1}"/>
              </a:ext>
            </a:extLst>
          </p:cNvPr>
          <p:cNvSpPr txBox="1"/>
          <p:nvPr/>
        </p:nvSpPr>
        <p:spPr>
          <a:xfrm>
            <a:off x="1642369" y="288125"/>
            <a:ext cx="9821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Формирование белорусской нации</a:t>
            </a:r>
            <a:endParaRPr lang="ru-RU" sz="28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82" name="AutoShape 10" descr="https://cdn-icons-png.flaticon.com/128/712/71205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4" name="AutoShape 12" descr="https://cdn-icons-png.flaticon.com/128/712/712058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243527" y="1389864"/>
            <a:ext cx="7078246" cy="3785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be-BY" sz="2000" dirty="0"/>
              <a:t>В период пребывания Беларуси в составе Российской империи усилились нацио- и элитообразующие процессы.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be-BY" sz="2000" b="1" dirty="0"/>
              <a:t>Консолидация белорусов в отдельную нацию стала объективным и закономерным итогом геополитических, общественно-политических, социально-экономических и духовно-культурных процессов</a:t>
            </a:r>
            <a:r>
              <a:rPr lang="be-BY" sz="2000" dirty="0"/>
              <a:t>.</a:t>
            </a:r>
            <a:endParaRPr lang="ru-RU" sz="20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be-BY" sz="2000" dirty="0"/>
              <a:t>Важную роль в становлении белоруской нации и национальной государственности сыграла газета «Наша ніва», которая в 1906–1915 гг. фактически являлась центром белорусского национального движения, объединив вокруг себя в том числе классиков отечественной литературы – Янку Купалу, Якуба Коласа, Максима Богдановича. </a:t>
            </a:r>
            <a:endParaRPr lang="ru-RU" sz="2000" dirty="0"/>
          </a:p>
        </p:txBody>
      </p:sp>
      <p:pic>
        <p:nvPicPr>
          <p:cNvPr id="4098" name="Picture 2" descr="Наша нива (1906) — Википедия">
            <a:extLst>
              <a:ext uri="{FF2B5EF4-FFF2-40B4-BE49-F238E27FC236}">
                <a16:creationId xmlns:a16="http://schemas.microsoft.com/office/drawing/2014/main" id="{A609E190-4F2E-451C-92FA-B9C556015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98" y="1824795"/>
            <a:ext cx="3301592" cy="239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920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Дуга 42" hidden="1">
            <a:extLst>
              <a:ext uri="{FF2B5EF4-FFF2-40B4-BE49-F238E27FC236}">
                <a16:creationId xmlns:a16="http://schemas.microsoft.com/office/drawing/2014/main" id="{874E56DD-4709-4473-ABAF-E3C1B9FB10EF}"/>
              </a:ext>
            </a:extLst>
          </p:cNvPr>
          <p:cNvSpPr/>
          <p:nvPr/>
        </p:nvSpPr>
        <p:spPr>
          <a:xfrm>
            <a:off x="13015" y="0"/>
            <a:ext cx="6512312" cy="6858000"/>
          </a:xfrm>
          <a:prstGeom prst="arc">
            <a:avLst>
              <a:gd name="adj1" fmla="val 16200000"/>
              <a:gd name="adj2" fmla="val 522412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9E6A96-AE0C-4872-AE26-79EE5038EED1}"/>
              </a:ext>
            </a:extLst>
          </p:cNvPr>
          <p:cNvSpPr txBox="1"/>
          <p:nvPr/>
        </p:nvSpPr>
        <p:spPr>
          <a:xfrm>
            <a:off x="1642369" y="288125"/>
            <a:ext cx="9821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Образование белорусского национального государства</a:t>
            </a:r>
            <a:endParaRPr lang="ru-RU" sz="28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82" name="AutoShape 10" descr="https://cdn-icons-png.flaticon.com/128/712/71205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4" name="AutoShape 12" descr="https://cdn-icons-png.flaticon.com/128/712/712058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527613" y="1028343"/>
            <a:ext cx="7356412" cy="480131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be-BY" dirty="0"/>
              <a:t>Революционные события 1917 г. создали благоприятную историческую ситуацию для развития национального движения и создания белорусского государства. </a:t>
            </a:r>
            <a:endParaRPr lang="ru-RU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/>
              <a:t>В условиях германской оккупации в марте 1918 г. часть деятелей белорусского национального движения провозгласили Белорусскую Народную Республику, которая как государство не состоялась. Её руководство декларировало свою антисоветскую позицию и заигрывало с оккупантами, что закономерно привело к отсутствию поддержки со стороны большинства белорусского народа.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/>
              <a:t>Созданная в январе 1919 г. Социалистическая Советская Республика Беларуси стала первым реальным </a:t>
            </a:r>
            <a:r>
              <a:rPr lang="ru-RU" b="1" i="1" dirty="0"/>
              <a:t>белорусским</a:t>
            </a:r>
            <a:r>
              <a:rPr lang="ru-RU" dirty="0"/>
              <a:t> государством. Её территориально-политическое обустройство происходило в исключительно сложных военно-политических условиях, что привело к передаче восточнобелорусских территорий РСФСР, созданию Социалистической Советской Республики Литвы и Беларуси, а затем к повторному провозглашению Социалистической Советской Республики Беларуси в июле 1920 г. </a:t>
            </a:r>
          </a:p>
        </p:txBody>
      </p:sp>
      <p:pic>
        <p:nvPicPr>
          <p:cNvPr id="5122" name="Picture 2" descr="Образование Социалистической Советской Республики Литвы и ...">
            <a:extLst>
              <a:ext uri="{FF2B5EF4-FFF2-40B4-BE49-F238E27FC236}">
                <a16:creationId xmlns:a16="http://schemas.microsoft.com/office/drawing/2014/main" id="{9387F552-1413-44C3-9AA1-6B27EA2A3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6" b="28031"/>
          <a:stretch/>
        </p:blipFill>
        <p:spPr bwMode="auto">
          <a:xfrm>
            <a:off x="307975" y="1222159"/>
            <a:ext cx="3909324" cy="367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786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Дуга 42" hidden="1">
            <a:extLst>
              <a:ext uri="{FF2B5EF4-FFF2-40B4-BE49-F238E27FC236}">
                <a16:creationId xmlns:a16="http://schemas.microsoft.com/office/drawing/2014/main" id="{874E56DD-4709-4473-ABAF-E3C1B9FB10EF}"/>
              </a:ext>
            </a:extLst>
          </p:cNvPr>
          <p:cNvSpPr/>
          <p:nvPr/>
        </p:nvSpPr>
        <p:spPr>
          <a:xfrm>
            <a:off x="13015" y="0"/>
            <a:ext cx="6512312" cy="6858000"/>
          </a:xfrm>
          <a:prstGeom prst="arc">
            <a:avLst>
              <a:gd name="adj1" fmla="val 16200000"/>
              <a:gd name="adj2" fmla="val 522412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9E6A96-AE0C-4872-AE26-79EE5038EED1}"/>
              </a:ext>
            </a:extLst>
          </p:cNvPr>
          <p:cNvSpPr txBox="1"/>
          <p:nvPr/>
        </p:nvSpPr>
        <p:spPr>
          <a:xfrm>
            <a:off x="1708357" y="247180"/>
            <a:ext cx="9821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Вхождение БССР в состав СССР </a:t>
            </a:r>
            <a:endParaRPr lang="ru-RU" sz="28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82" name="AutoShape 10" descr="https://cdn-icons-png.flaticon.com/128/712/71205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4" name="AutoShape 12" descr="https://cdn-icons-png.flaticon.com/128/712/712058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379868" y="1382286"/>
            <a:ext cx="6445187" cy="37856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/>
              <a:t>По Рижскому мирному договору 1921 г. западнобелорусские земли были аннексированы Польшей.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/>
              <a:t>В составе ССРБ осталось шесть уездов бывшей Минской губернии.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/>
              <a:t>Создание в декабре 1922 г. Союза Советских Социалистических Республик, одним из основателей которого являлась ССРБ, стало важным этапом национально-государственного строительства.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/>
              <a:t>В 1924 и 1926 гг. произошло воссоединение с БССР восточно-белорусских территорий, временно находившихся в составе РСФСР. </a:t>
            </a:r>
          </a:p>
        </p:txBody>
      </p:sp>
      <p:pic>
        <p:nvPicPr>
          <p:cNvPr id="2050" name="Picture 2" descr="Укрупнение БССР» в 1923-1924 годы: фактор советского влияния ...">
            <a:extLst>
              <a:ext uri="{FF2B5EF4-FFF2-40B4-BE49-F238E27FC236}">
                <a16:creationId xmlns:a16="http://schemas.microsoft.com/office/drawing/2014/main" id="{D7EA2511-C352-4FA9-9AA6-61C9D7733C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7" b="25566"/>
          <a:stretch/>
        </p:blipFill>
        <p:spPr bwMode="auto">
          <a:xfrm>
            <a:off x="612775" y="1587795"/>
            <a:ext cx="4082513" cy="337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994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Дуга 42" hidden="1">
            <a:extLst>
              <a:ext uri="{FF2B5EF4-FFF2-40B4-BE49-F238E27FC236}">
                <a16:creationId xmlns:a16="http://schemas.microsoft.com/office/drawing/2014/main" id="{874E56DD-4709-4473-ABAF-E3C1B9FB10EF}"/>
              </a:ext>
            </a:extLst>
          </p:cNvPr>
          <p:cNvSpPr/>
          <p:nvPr/>
        </p:nvSpPr>
        <p:spPr>
          <a:xfrm>
            <a:off x="13015" y="0"/>
            <a:ext cx="6512312" cy="6858000"/>
          </a:xfrm>
          <a:prstGeom prst="arc">
            <a:avLst>
              <a:gd name="adj1" fmla="val 16200000"/>
              <a:gd name="adj2" fmla="val 522412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9E6A96-AE0C-4872-AE26-79EE5038EED1}"/>
              </a:ext>
            </a:extLst>
          </p:cNvPr>
          <p:cNvSpPr txBox="1"/>
          <p:nvPr/>
        </p:nvSpPr>
        <p:spPr>
          <a:xfrm>
            <a:off x="1642369" y="288125"/>
            <a:ext cx="9821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Развитие БССР в 1920-1930-ые гг.</a:t>
            </a:r>
            <a:endParaRPr lang="ru-RU" sz="28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82" name="AutoShape 10" descr="https://cdn-icons-png.flaticon.com/128/712/71205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4" name="AutoShape 12" descr="https://cdn-icons-png.flaticon.com/128/712/712058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693250" y="937564"/>
            <a:ext cx="7255311" cy="56323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/>
              <a:t>Политическая борьба в среде партийно-государственного руководства вылилась в репрессии 1920–1930-х гг. которые ослабляли развитие белорусской национальной государственности.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2000" dirty="0"/>
              <a:t>Народ, объединённый идеей строительства первого в истории человечества справедливого общества, демонстрировал многочисленные примеры трудового героизма и самоотверженности. При этом массовый творческий трудовой подъём был вызван не стремлением к личной выгоде и высоким наградам, а глубокими патриотическими убеждениями, желанием построить справедливое общество.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2000" dirty="0"/>
              <a:t>За короткий исторический период было подготовлено новое молодое поколение высококвалифицированных кадров для разных сфер народного хозяйства.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uk-UA" sz="2000" dirty="0"/>
              <a:t>Именно в 1920–1930-е годы был заложен фундамент, который помог выстоять в суровых испытаниях Великой Отечественной войны. </a:t>
            </a:r>
            <a:endParaRPr lang="ru-RU" sz="2000" dirty="0"/>
          </a:p>
        </p:txBody>
      </p:sp>
      <p:pic>
        <p:nvPicPr>
          <p:cNvPr id="7172" name="Picture 4" descr="ДОСЬЕ: 100 лет БССР: индустриализация и коллективизация">
            <a:extLst>
              <a:ext uri="{FF2B5EF4-FFF2-40B4-BE49-F238E27FC236}">
                <a16:creationId xmlns:a16="http://schemas.microsoft.com/office/drawing/2014/main" id="{7A15DCED-34CB-4872-8D27-EDD772218E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32" b="10348"/>
          <a:stretch/>
        </p:blipFill>
        <p:spPr bwMode="auto">
          <a:xfrm>
            <a:off x="1177834" y="4521194"/>
            <a:ext cx="3311481" cy="184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Посмотрите фотографии с минскими трамваями 1930-х - CityDog.io">
            <a:extLst>
              <a:ext uri="{FF2B5EF4-FFF2-40B4-BE49-F238E27FC236}">
                <a16:creationId xmlns:a16="http://schemas.microsoft.com/office/drawing/2014/main" id="{68B87B84-2AAB-465B-8D5F-94D55C951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061840"/>
            <a:ext cx="3563121" cy="233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100 лет БССР: индустриализация и коллективизация (досье ...">
            <a:extLst>
              <a:ext uri="{FF2B5EF4-FFF2-40B4-BE49-F238E27FC236}">
                <a16:creationId xmlns:a16="http://schemas.microsoft.com/office/drawing/2014/main" id="{08F704B1-6C22-426C-B86F-81EE7FF920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8" b="10420"/>
          <a:stretch/>
        </p:blipFill>
        <p:spPr bwMode="auto">
          <a:xfrm>
            <a:off x="1490139" y="811345"/>
            <a:ext cx="3126053" cy="181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502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Дуга 42" hidden="1">
            <a:extLst>
              <a:ext uri="{FF2B5EF4-FFF2-40B4-BE49-F238E27FC236}">
                <a16:creationId xmlns:a16="http://schemas.microsoft.com/office/drawing/2014/main" id="{874E56DD-4709-4473-ABAF-E3C1B9FB10EF}"/>
              </a:ext>
            </a:extLst>
          </p:cNvPr>
          <p:cNvSpPr/>
          <p:nvPr/>
        </p:nvSpPr>
        <p:spPr>
          <a:xfrm>
            <a:off x="13015" y="0"/>
            <a:ext cx="6512312" cy="6858000"/>
          </a:xfrm>
          <a:prstGeom prst="arc">
            <a:avLst>
              <a:gd name="adj1" fmla="val 16200000"/>
              <a:gd name="adj2" fmla="val 522412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9E6A96-AE0C-4872-AE26-79EE5038EED1}"/>
              </a:ext>
            </a:extLst>
          </p:cNvPr>
          <p:cNvSpPr txBox="1"/>
          <p:nvPr/>
        </p:nvSpPr>
        <p:spPr>
          <a:xfrm>
            <a:off x="1642369" y="288125"/>
            <a:ext cx="9821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Положение Западной Беларуси в составе Польши</a:t>
            </a:r>
            <a:endParaRPr lang="ru-RU" sz="28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82" name="AutoShape 10" descr="https://cdn-icons-png.flaticon.com/128/712/71205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4" name="AutoShape 12" descr="https://cdn-icons-png.flaticon.com/128/712/712058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580878" y="1105779"/>
            <a:ext cx="7173157" cy="50167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/>
              <a:t>Западная Беларусь в 1921-1939 гг. - отсталый аграрно-сырьевой регион польского государства.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/>
              <a:t>В сельском хозяйстве – малоземелье крестьян. В городах – безработица.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/>
              <a:t>Социальная напряжённость дополнялась национальным и конфессиональным гнётом.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/>
              <a:t>Суть внутренней политики польских властей в межвоенный период - «Польша для поляков». По отношению к национальным меньшинствам не выполнялись не только статьи Рижского мирного договора и Версальского договора, но и польская Конституция.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/>
              <a:t>В Польше с помощью репрессий и преследований проводилась последовательная, наступательная политика ассимиляции.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000" dirty="0"/>
              <a:t>В сентябре 1939 г. положен конец исторической несправедливости – разъединению белорусского народа.</a:t>
            </a:r>
          </a:p>
        </p:txBody>
      </p:sp>
      <p:pic>
        <p:nvPicPr>
          <p:cNvPr id="8194" name="Picture 2" descr="Положение Западной Беларуси в составе Польши (1921 – 1939 гг.) -  презентация онлайн">
            <a:extLst>
              <a:ext uri="{FF2B5EF4-FFF2-40B4-BE49-F238E27FC236}">
                <a16:creationId xmlns:a16="http://schemas.microsoft.com/office/drawing/2014/main" id="{F3E0B5B5-A967-416A-B8ED-B4A3583DFC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7" r="523" b="14119"/>
          <a:stretch/>
        </p:blipFill>
        <p:spPr bwMode="auto">
          <a:xfrm>
            <a:off x="258155" y="1500326"/>
            <a:ext cx="4154409" cy="263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095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Дуга 42" hidden="1">
            <a:extLst>
              <a:ext uri="{FF2B5EF4-FFF2-40B4-BE49-F238E27FC236}">
                <a16:creationId xmlns:a16="http://schemas.microsoft.com/office/drawing/2014/main" id="{874E56DD-4709-4473-ABAF-E3C1B9FB10EF}"/>
              </a:ext>
            </a:extLst>
          </p:cNvPr>
          <p:cNvSpPr/>
          <p:nvPr/>
        </p:nvSpPr>
        <p:spPr>
          <a:xfrm>
            <a:off x="13015" y="0"/>
            <a:ext cx="6512312" cy="6858000"/>
          </a:xfrm>
          <a:prstGeom prst="arc">
            <a:avLst>
              <a:gd name="adj1" fmla="val 16200000"/>
              <a:gd name="adj2" fmla="val 522412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9E6A96-AE0C-4872-AE26-79EE5038EED1}"/>
              </a:ext>
            </a:extLst>
          </p:cNvPr>
          <p:cNvSpPr txBox="1"/>
          <p:nvPr/>
        </p:nvSpPr>
        <p:spPr>
          <a:xfrm>
            <a:off x="3115990" y="288125"/>
            <a:ext cx="8348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e-BY" sz="2800" b="1" dirty="0">
                <a:solidFill>
                  <a:srgbClr val="002060"/>
                </a:solidFill>
                <a:latin typeface="Arial Narrow" panose="020B0606020202030204" pitchFamily="34" charset="0"/>
              </a:rPr>
              <a:t>Беларусь в годы Великой Отечественной войны</a:t>
            </a:r>
            <a:endParaRPr lang="ru-RU" sz="28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82" name="AutoShape 10" descr="https://cdn-icons-png.flaticon.com/128/712/71205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4" name="AutoShape 12" descr="https://cdn-icons-png.flaticon.com/128/712/712058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421479" y="999245"/>
            <a:ext cx="7235300" cy="50783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/>
              <a:t>Нападение в июне 1941 г. нацистской Германии и её союзников на СССР поставило под вопрос дальнейшее существование многих народов Советского Союза, в том числе и белорусского.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/>
              <a:t>Победа в Великой Отечественной войне 1941–1945 гг. была достигнута благодаря чрезвычайной стойкости, героизму, мужеству советских людей.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/>
              <a:t>Белорусский народ самоотверженно поднялся на борьбу против захватчиков. Это было </a:t>
            </a:r>
            <a:r>
              <a:rPr lang="ru-RU" b="1" i="1" u="sng" dirty="0"/>
              <a:t>всенародное</a:t>
            </a:r>
            <a:r>
              <a:rPr lang="ru-RU" u="sng" dirty="0"/>
              <a:t> </a:t>
            </a:r>
            <a:r>
              <a:rPr lang="ru-RU" b="1" i="1" u="sng" dirty="0"/>
              <a:t>движение сопротивления</a:t>
            </a:r>
            <a:r>
              <a:rPr lang="ru-RU" dirty="0"/>
              <a:t>. Оно имеет исключительное значение для белорусов, т. к. без Победы в Великой Отечественной войне не было бы ни белорусского народа, ни белорусской государственности.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/>
              <a:t>За годы войны белорусский народ понес огромные людские и материальные потери.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dirty="0"/>
              <a:t>В 1945 г. в знак признания международным сообществом самоотверженной борьбы и значимости вклада в победу над германским нацизмом БССР стала одним из государств-учредителей ООН. Это стало сильным геополитическим фактором, способствовавшим укреплению белорусской государственности.</a:t>
            </a:r>
          </a:p>
        </p:txBody>
      </p:sp>
      <p:pic>
        <p:nvPicPr>
          <p:cNvPr id="4098" name="Picture 2" descr="Были стерты нацистами с лица земли…»: «Кладбище деревень» в мемориальном  комплексе «Хатынь» – символ трагедии и место памяти белорусского народа —  Министерство юстиции Республики Беларусь">
            <a:extLst>
              <a:ext uri="{FF2B5EF4-FFF2-40B4-BE49-F238E27FC236}">
                <a16:creationId xmlns:a16="http://schemas.microsoft.com/office/drawing/2014/main" id="{9EF72B4A-421C-4EF3-A19E-734B5C33F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6" y="549735"/>
            <a:ext cx="2885654" cy="204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Назвать поименно — Партизаны Беларуси">
            <a:extLst>
              <a:ext uri="{FF2B5EF4-FFF2-40B4-BE49-F238E27FC236}">
                <a16:creationId xmlns:a16="http://schemas.microsoft.com/office/drawing/2014/main" id="{0136DAA7-87F8-4E5A-8414-8700FE208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58" y="2300688"/>
            <a:ext cx="2963294" cy="197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Операция Багратион">
            <a:extLst>
              <a:ext uri="{FF2B5EF4-FFF2-40B4-BE49-F238E27FC236}">
                <a16:creationId xmlns:a16="http://schemas.microsoft.com/office/drawing/2014/main" id="{3D43004F-7B7B-4F48-9FD4-748DBA6AC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423945"/>
            <a:ext cx="3145469" cy="209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7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3127</TotalTime>
  <Words>1166</Words>
  <Application>Microsoft Office PowerPoint</Application>
  <PresentationFormat>Широкоэкранный</PresentationFormat>
  <Paragraphs>65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 Narrow</vt:lpstr>
      <vt:lpstr>Arial</vt:lpstr>
      <vt:lpstr>Calibri</vt:lpstr>
      <vt:lpstr>Wingdings</vt:lpstr>
      <vt:lpstr>Calibri Light</vt:lpstr>
      <vt:lpstr>Тема Office</vt:lpstr>
      <vt:lpstr>Ключевые положения национальной концепции отечественной истории XIX- первой четверти XXI в.  в контексте исторической политики  Республики Беларусь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User</cp:lastModifiedBy>
  <cp:revision>359</cp:revision>
  <dcterms:created xsi:type="dcterms:W3CDTF">2022-04-15T07:33:41Z</dcterms:created>
  <dcterms:modified xsi:type="dcterms:W3CDTF">2025-08-25T15:34:21Z</dcterms:modified>
</cp:coreProperties>
</file>