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6" r:id="rId2"/>
    <p:sldId id="317" r:id="rId3"/>
    <p:sldId id="306" r:id="rId4"/>
    <p:sldId id="307" r:id="rId5"/>
    <p:sldId id="316" r:id="rId6"/>
    <p:sldId id="31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12192000" cy="6858000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515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E13A-6E33-4962-AAE1-ADE47AEC6945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DEABF-8D5F-48C3-B93E-557B4E3645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44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EABF-8D5F-48C3-B93E-557B4E36451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71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EABF-8D5F-48C3-B93E-557B4E36451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07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DEABF-8D5F-48C3-B93E-557B4E36451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36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DCE7E-AF86-48C0-A4A4-E863EF87F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7CF6BA-E29F-4D5E-9104-4A85AF3F6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4A588-B730-44FF-8489-D57ADA99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A196E-1629-492E-AC76-CC68A25B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D4FC0-98E4-48F0-899A-571140EB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08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74B9F-73CC-4E9E-A053-8270396D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1FE668-6CDA-40D3-BF4A-2FCEA99D4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76862-6C03-4673-9FE7-1123C89F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85B354-37B9-4F0E-9C47-E82864F2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A3A4B-7844-4E18-A170-3C5F3138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90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64AD3D-8F92-4E14-A26D-44809CA1E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FDF48D-8277-4284-8895-CF1147C9C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066C7-B310-41C4-94B4-B18F5A09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BAA92-8C32-4275-B8FE-8BB99619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2E754-7CDA-4E8A-AAF1-1F07BF1E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52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2D9645-94C7-4A7D-A16B-AA9F9B75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F0195D-C0DA-40BD-A412-09DDBBD5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EB19F7-9D56-404B-880B-27201E5D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52E0F-2C6E-469C-B2AB-F9247F31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BE6809-ECAE-4492-98C4-8ABFBC9A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18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14E6F-20A5-4D00-857E-023E966A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93A42-82D2-4FD5-8624-27F054D34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C27A4-4B17-4C40-A8FD-A9C5023D3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8FEF05-A401-407E-9522-D63FC87F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EEFDF-2A17-4E4E-870F-10CD6F8D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17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7AA6-3307-4631-B258-87F798A6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40B8E1-92B3-4838-8A37-A6469A95E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C4E457-9B0A-4E76-B6EC-684100B6A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83CFF6-EA75-4305-BF61-503B8E5E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C8BAC1-DCB6-47B3-A793-D5F6A5D0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1BBCD8-5716-4347-9F13-B1284559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1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1D56B-95BB-4104-83DD-78370A31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7733B3-8C49-46C6-9D7F-4F20A66FA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9F2CBA-507C-4CDE-9F9A-FD72AD65B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0F4554-9381-4EF3-95CC-FD9BE2E67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7C8E80-71F9-4BA5-AB57-7F65F93DD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CF3071-CA0C-4D05-98FA-1FA4DAF02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C8D7F2-9EEF-4BE1-A2D0-C304F3BED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4380DC-FB2C-4B07-B05A-4B2B9E98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0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C567F-E250-4825-A573-A1555E6F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7A5FC3-9A44-470B-B0DE-A0AC8486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EBD2C4-795E-464A-A8C3-936975DE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71F4B1-F7E8-4728-8808-EEBD2186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42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AA2BD0-74B2-46E9-A4F3-EA040F302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8EA754-7F48-4F05-AC00-A56E7F8D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4DAD6E-4567-4E2B-8B8D-0F94E08E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07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08309-59A2-468D-9240-4BC198197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89A00-0911-4F60-96FD-923690C7E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AAA02A-E25C-4270-B050-21CF52C2E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C9E677-F2BA-44E4-B7B2-2FCCF3E6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6537B0-817D-490B-A58C-D754F2CE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25B551-7691-4759-B24A-C1597563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0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06B45-2C03-4949-8ACC-537E905DA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A495D5-6F4F-429D-9B1E-ACDC14E88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4F000-4990-4E28-B6E0-20DC14967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7D746-6C17-48AC-B1F5-430EB84C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4E182-8C23-4D27-91C6-BCAC4935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B62F25-513F-4020-AC04-1FF14581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09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0430E-9A83-46AE-9611-E1280885F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3BEEEF-8775-4D73-A153-C25600133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0C27EB-EFDD-41E1-8677-A689F0FB7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17AB-1CA2-4B06-8D88-B38D42174C1B}" type="datetimeFigureOut">
              <a:rPr lang="ru-RU" smtClean="0"/>
              <a:t>25.08.2025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229190-9F5C-4176-92E2-96BBF9CE7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81D101-ED36-4B27-97CB-53AD05D0C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150E2-B43A-486A-A847-E0A054EECDA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68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F52AE-B140-4291-896C-7868E2E5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568" y="1591132"/>
            <a:ext cx="8102851" cy="3190075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Особенности проведения тематического контроля в процессе обучения учебному предмету «История Беларуси в контексте всемирной истории» </a:t>
            </a:r>
            <a:br>
              <a:rPr lang="ru-RU" sz="3600" b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600" b="1" dirty="0">
                <a:solidFill>
                  <a:srgbClr val="002060"/>
                </a:solidFill>
              </a:rPr>
              <a:t>(</a:t>
            </a:r>
            <a:r>
              <a:rPr lang="ru-RU" sz="3200" b="1" i="1" dirty="0">
                <a:solidFill>
                  <a:srgbClr val="002060"/>
                </a:solidFill>
              </a:rPr>
              <a:t>на примере 10 класса</a:t>
            </a:r>
            <a:r>
              <a:rPr lang="ru-RU" sz="3600" b="1" dirty="0">
                <a:solidFill>
                  <a:srgbClr val="002060"/>
                </a:solidFill>
              </a:rPr>
              <a:t>)</a:t>
            </a:r>
            <a:endParaRPr lang="ru-RU" sz="3600" b="1" dirty="0">
              <a:solidFill>
                <a:srgbClr val="00206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ao">
            <a:extLst>
              <a:ext uri="{FF2B5EF4-FFF2-40B4-BE49-F238E27FC236}">
                <a16:creationId xmlns:a16="http://schemas.microsoft.com/office/drawing/2014/main" id="{E0331CD3-DA1E-4688-8CBA-6DD255F5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2" y="487911"/>
            <a:ext cx="1103221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43C1A0-741A-4486-BC57-AF42D2E8D7DA}"/>
              </a:ext>
            </a:extLst>
          </p:cNvPr>
          <p:cNvPicPr/>
          <p:nvPr/>
        </p:nvPicPr>
        <p:blipFill rotWithShape="1">
          <a:blip r:embed="rId3"/>
          <a:srcRect l="4169" t="8212" r="6681" b="5329"/>
          <a:stretch/>
        </p:blipFill>
        <p:spPr bwMode="auto">
          <a:xfrm>
            <a:off x="390699" y="1990781"/>
            <a:ext cx="1856105" cy="2390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985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1530036" y="352521"/>
            <a:ext cx="1025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Примеры заданий для тематической самостоятельной работы (10 класс)</a:t>
            </a:r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2" descr="Logo ao">
            <a:extLst>
              <a:ext uri="{FF2B5EF4-FFF2-40B4-BE49-F238E27FC236}">
                <a16:creationId xmlns:a16="http://schemas.microsoft.com/office/drawing/2014/main" id="{B2CEE362-A67C-4601-9632-14F2C54D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" y="218790"/>
            <a:ext cx="1103221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A724BD-4691-4659-BFD2-432E8D087BDB}"/>
              </a:ext>
            </a:extLst>
          </p:cNvPr>
          <p:cNvSpPr/>
          <p:nvPr/>
        </p:nvSpPr>
        <p:spPr>
          <a:xfrm>
            <a:off x="1530035" y="934885"/>
            <a:ext cx="9723421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уровень. 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количество баллов за правильно выполненное задание -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E034CECD-ED50-4460-93E5-3AF6ABFE1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71955"/>
              </p:ext>
            </p:extLst>
          </p:nvPr>
        </p:nvGraphicFramePr>
        <p:xfrm>
          <a:off x="1530034" y="1981708"/>
          <a:ext cx="1018515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2575">
                  <a:extLst>
                    <a:ext uri="{9D8B030D-6E8A-4147-A177-3AD203B41FA5}">
                      <a16:colId xmlns:a16="http://schemas.microsoft.com/office/drawing/2014/main" val="2849567787"/>
                    </a:ext>
                  </a:extLst>
                </a:gridCol>
                <a:gridCol w="5092575">
                  <a:extLst>
                    <a:ext uri="{9D8B030D-6E8A-4147-A177-3AD203B41FA5}">
                      <a16:colId xmlns:a16="http://schemas.microsoft.com/office/drawing/2014/main" val="3658745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168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 Приведите факты, которые подтверждают суждение: “Кревская уния изменила религиозную политику ВКЛ”.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Приведите факты, подтверждающие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be-BY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суждение: “Процесс полонизации белорусской шляхты после Люблинской унии ускорился”?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667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25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1530036" y="352521"/>
            <a:ext cx="1025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Примеры заданий для тематической самостоятельной работы (10 класс)</a:t>
            </a:r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2" descr="Logo ao">
            <a:extLst>
              <a:ext uri="{FF2B5EF4-FFF2-40B4-BE49-F238E27FC236}">
                <a16:creationId xmlns:a16="http://schemas.microsoft.com/office/drawing/2014/main" id="{B2CEE362-A67C-4601-9632-14F2C54D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" y="218790"/>
            <a:ext cx="1103221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A724BD-4691-4659-BFD2-432E8D087BDB}"/>
              </a:ext>
            </a:extLst>
          </p:cNvPr>
          <p:cNvSpPr/>
          <p:nvPr/>
        </p:nvSpPr>
        <p:spPr>
          <a:xfrm>
            <a:off x="1765427" y="867881"/>
            <a:ext cx="9702510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уровень. 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количество баллов за правильно выполненное задание  -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36190C-E8FE-4920-B626-5608C55A7F98}"/>
              </a:ext>
            </a:extLst>
          </p:cNvPr>
          <p:cNvSpPr/>
          <p:nvPr/>
        </p:nvSpPr>
        <p:spPr>
          <a:xfrm>
            <a:off x="612775" y="2254161"/>
            <a:ext cx="495359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be-BY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чащиеся 6 класса после изучения темы «Образование ВКЛ» стали спорить, как правильно называлось государство? Одни утверждали – Великое княжество Литовское, другие – Великое княжество Литовское, Русское и Жемойтское.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Используя картосхему, рассудите спор.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Великое княжество Литовское (история и карта). История России.">
            <a:extLst>
              <a:ext uri="{FF2B5EF4-FFF2-40B4-BE49-F238E27FC236}">
                <a16:creationId xmlns:a16="http://schemas.microsoft.com/office/drawing/2014/main" id="{9065EF53-323E-4D81-9B4C-6424E2C41A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57" y="1368701"/>
            <a:ext cx="527558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95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1530036" y="352521"/>
            <a:ext cx="1025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Примеры заданий для тематической самостоятельной работы (10 класс)</a:t>
            </a:r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2" descr="Logo ao">
            <a:extLst>
              <a:ext uri="{FF2B5EF4-FFF2-40B4-BE49-F238E27FC236}">
                <a16:creationId xmlns:a16="http://schemas.microsoft.com/office/drawing/2014/main" id="{B2CEE362-A67C-4601-9632-14F2C54D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" y="218790"/>
            <a:ext cx="1103221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A724BD-4691-4659-BFD2-432E8D087BDB}"/>
              </a:ext>
            </a:extLst>
          </p:cNvPr>
          <p:cNvSpPr/>
          <p:nvPr/>
        </p:nvSpPr>
        <p:spPr>
          <a:xfrm>
            <a:off x="1702209" y="791675"/>
            <a:ext cx="9759478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уровень. 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количество баллов за правильно выполненное задание  -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F36190C-E8FE-4920-B626-5608C55A7F98}"/>
              </a:ext>
            </a:extLst>
          </p:cNvPr>
          <p:cNvSpPr/>
          <p:nvPr/>
        </p:nvSpPr>
        <p:spPr>
          <a:xfrm>
            <a:off x="952876" y="1761165"/>
            <a:ext cx="30600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Отвечая домашнее задание по теме «Хозяйственное развитие белорусских земель в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в.», ученик 7 класса сказал: «После реформы «волочная помера» у крестьян одной категории повинности были одинаковые и определялись только количеством волок, находившихся в их пользовании». Используя фрагмент документа, оцените полноту ответа.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048003-9B8E-46BB-8333-59E6C3B24C0F}"/>
              </a:ext>
            </a:extLst>
          </p:cNvPr>
          <p:cNvSpPr/>
          <p:nvPr/>
        </p:nvSpPr>
        <p:spPr>
          <a:xfrm>
            <a:off x="4345663" y="1543414"/>
            <a:ext cx="7512867" cy="3767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2905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«Уставы на волоки» 1557 г.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8290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Фольварки хотим имети, чтобы повсюду были как можно больше, при каждом замке и дворе нашем, кроме где бы грунты злые и нехорошие были … оброка с волоки грунта хорошего – 21 грош, со среднего – 12 грошей, с подлого [малоплодородной почвы] – 8 грошей, с очень подлого, песчаного или заболоченного – 6 грошей; овса с волок хорошего и среднего грунта – по две бочки, а с подлого – одна бочка… а за отвоз бочки каждой – 5 грошей; из тех же упомянутых грунтов с каждой волоки сена воз один или 3 гроша за сено, а за отвоз 2 гроша, а с очень подлого грунта имеют давать гусь или полтора гроша, кур двое или пенязями [мелкая литовская монета; 10 пенязей составляли 1 грош]16, яиц двадцать или пенязями 4… работа тяглым людям с каждой волоки по два в неделю, а толоки четыре летом, с чем прикажут, за что должны быть освобождены от работы на неделю на Божье рождество, на мясопуст [время, когда христианам запрещено употреблять мясную пищу] неделю, на пасху недель…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1530036" y="352521"/>
            <a:ext cx="1025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Примеры заданий для тематической самостоятельной работы (10 класс)</a:t>
            </a:r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2" descr="Logo ao">
            <a:extLst>
              <a:ext uri="{FF2B5EF4-FFF2-40B4-BE49-F238E27FC236}">
                <a16:creationId xmlns:a16="http://schemas.microsoft.com/office/drawing/2014/main" id="{B2CEE362-A67C-4601-9632-14F2C54D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" y="218790"/>
            <a:ext cx="1103221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A724BD-4691-4659-BFD2-432E8D087BDB}"/>
              </a:ext>
            </a:extLst>
          </p:cNvPr>
          <p:cNvSpPr/>
          <p:nvPr/>
        </p:nvSpPr>
        <p:spPr>
          <a:xfrm>
            <a:off x="1466661" y="770400"/>
            <a:ext cx="9995026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уровень. 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количество баллов за правильно выполненное задание  -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ru-RU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5669CC1-7F1E-4956-B40A-461230756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02464"/>
              </p:ext>
            </p:extLst>
          </p:nvPr>
        </p:nvGraphicFramePr>
        <p:xfrm>
          <a:off x="1004936" y="1629052"/>
          <a:ext cx="1078267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031">
                  <a:extLst>
                    <a:ext uri="{9D8B030D-6E8A-4147-A177-3AD203B41FA5}">
                      <a16:colId xmlns:a16="http://schemas.microsoft.com/office/drawing/2014/main" val="460162671"/>
                    </a:ext>
                  </a:extLst>
                </a:gridCol>
                <a:gridCol w="5228645">
                  <a:extLst>
                    <a:ext uri="{9D8B030D-6E8A-4147-A177-3AD203B41FA5}">
                      <a16:colId xmlns:a16="http://schemas.microsoft.com/office/drawing/2014/main" val="2519075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0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e-BY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be-B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научно-исследовательской конференции учащихся был представлен реферат “Экономическое развитие Европы в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XVI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XVIII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вв.». Его автор утверждал, что в экономическом развитии Западной и Восточной Европы (в частности, Беларуси) в указанный период происходили одни и те же процессы, которые были обусловлены абсолютно одинаковыми причинами.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Предложите не менее двух тезисов, подтверждающих или опровергающих это суждение.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e-BY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be-B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научно-исследовательской конференции учащихся был представлен реферат “Развитие государства в Европе в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XIV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XV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вв.». Его автор утверждал, что в политическом развитии Западной и Восточной Европы (в частности, Беларуси) в указанный период происходили одни и те же процессы, которые были обусловлены абсолютно одинаковыми причинами.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Предложите не менее двух тезисов, подтверждающих или опровергающих это суждение.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2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26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1362138" y="160337"/>
            <a:ext cx="982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положения контрольно-оценочной деятельности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13814" y="965254"/>
            <a:ext cx="10953703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Narrow" panose="020B0606020202030204" pitchFamily="34" charset="0"/>
              </a:rPr>
              <a:t>       Вопросы контрольно-оценочной деятельности по учебному предмету «История Беларуси в контексте всемирной истории» регулируются документами: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latin typeface="Arial Narrow" panose="020B0606020202030204" pitchFamily="34" charset="0"/>
              </a:rPr>
              <a:t>Правила проведения аттестации </a:t>
            </a:r>
            <a:r>
              <a:rPr lang="ru-RU" sz="2400" dirty="0">
                <a:latin typeface="Arial Narrow" panose="020B0606020202030204" pitchFamily="34" charset="0"/>
              </a:rPr>
              <a:t>учащихся при освоении содержания образовательных программ общего среднего образования  (постановление Министерства образования № 184 от 11.07.2022 ) (</a:t>
            </a:r>
            <a:r>
              <a:rPr lang="ru-RU" sz="2400" i="1" dirty="0">
                <a:latin typeface="Arial Narrow" panose="020B0606020202030204" pitchFamily="34" charset="0"/>
              </a:rPr>
              <a:t>далее – Правила аттестации</a:t>
            </a:r>
            <a:r>
              <a:rPr lang="ru-RU" sz="2400" dirty="0">
                <a:latin typeface="Arial Narrow" panose="020B060602020203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latin typeface="Arial Narrow" panose="020B0606020202030204" pitchFamily="34" charset="0"/>
              </a:rPr>
              <a:t>Методические указания </a:t>
            </a:r>
            <a:r>
              <a:rPr lang="ru-RU" sz="2400" dirty="0">
                <a:latin typeface="Arial Narrow" panose="020B0606020202030204" pitchFamily="34" charset="0"/>
              </a:rPr>
              <a:t>по организации контроля и оценки результатов учебной деятельности учащихся по учебным предметам при освоении содержания образовательных программ общего среднего образования, применению норм оценки результатов учебной деятельности учащихся по учебным предметам (</a:t>
            </a:r>
            <a:r>
              <a:rPr lang="ru-RU" sz="2400" i="1" dirty="0">
                <a:latin typeface="Arial Narrow" panose="020B0606020202030204" pitchFamily="34" charset="0"/>
              </a:rPr>
              <a:t>далее – Методические указания</a:t>
            </a:r>
            <a:r>
              <a:rPr lang="ru-RU" sz="2400" dirty="0">
                <a:latin typeface="Arial Narrow" panose="020B0606020202030204" pitchFamily="34" charset="0"/>
              </a:rPr>
              <a:t>)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402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1362138" y="160337"/>
            <a:ext cx="982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положения контрольно-оценочной деятельности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96119" y="811345"/>
            <a:ext cx="1095370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      Для оценки результатов учебной деятельности учащихся выделяются пять уровней учебной деятельности: </a:t>
            </a:r>
          </a:p>
          <a:p>
            <a:pPr algn="just"/>
            <a:r>
              <a:rPr lang="ru-RU" b="1" dirty="0"/>
              <a:t>       первый  уровень  (низкий) –  </a:t>
            </a:r>
            <a:r>
              <a:rPr lang="ru-RU" dirty="0"/>
              <a:t>действия  на узнавание,  распознавание  и различение понятий (объектов изучения), которые оцениваются отметками 1, 2 балла; </a:t>
            </a:r>
          </a:p>
          <a:p>
            <a:pPr algn="just"/>
            <a:r>
              <a:rPr lang="ru-RU" b="1" dirty="0"/>
              <a:t>       второй  уровень  (удовлетворительный) –  </a:t>
            </a:r>
            <a:r>
              <a:rPr lang="ru-RU" dirty="0"/>
              <a:t>действия  по воспроизведению  учебного материала  (объектов  изучения)  на уровне  памяти,  которые  оцениваются отметками 3, 4 балла; </a:t>
            </a:r>
          </a:p>
          <a:p>
            <a:pPr algn="just"/>
            <a:r>
              <a:rPr lang="ru-RU" b="1" dirty="0"/>
              <a:t>       третий  уровень  (средний) </a:t>
            </a:r>
            <a:r>
              <a:rPr lang="ru-RU" dirty="0"/>
              <a:t>–  действия  по воспроизведению  учебного  материала (объектов  изучения)  на уровне  понимания,  описания  и анализа  действий  с объектами изучения, которые оцениваются отметками 5, 6 баллов; </a:t>
            </a:r>
          </a:p>
          <a:p>
            <a:pPr algn="just"/>
            <a:r>
              <a:rPr lang="ru-RU" b="1" dirty="0"/>
              <a:t>       четвертый  уровень  (достаточный) –  </a:t>
            </a:r>
            <a:r>
              <a:rPr lang="ru-RU" dirty="0"/>
              <a:t>действия  по применению  знаний  в знакомой ситуации  по образцу,  объяснение  сущности  объектов  изучения,  выполнение  действий с четко обозначенными правилами, применение знаний на основе обобщенного алгоритма для решения новой учебной задачи, которые оцениваются отметками 7, 8 баллов; </a:t>
            </a:r>
          </a:p>
          <a:p>
            <a:pPr algn="just"/>
            <a:r>
              <a:rPr lang="ru-RU" b="1" dirty="0"/>
              <a:t>       пятый  уровень  (высокий) –  </a:t>
            </a:r>
            <a:r>
              <a:rPr lang="ru-RU" dirty="0"/>
              <a:t>действия  по применению  знаний  в незнакомых, нестандартных  ситуациях  для решения  качественно  новых  задач,  самостоятельные действия  по описанию,  объяснению  и преобразованию  объектов  изучения,  которые оцениваются отметками 9, 10 баллов.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2B2100-3081-4EB9-AC79-7FADBD2114B9}"/>
              </a:ext>
            </a:extLst>
          </p:cNvPr>
          <p:cNvSpPr/>
          <p:nvPr/>
        </p:nvSpPr>
        <p:spPr>
          <a:xfrm>
            <a:off x="796119" y="5463448"/>
            <a:ext cx="10953703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ВАЖНО! </a:t>
            </a: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Задания тематической самостоятельной работы (далее – ТСР) должны быть составлены в соответствии с уровнями учебной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94311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1513777" y="312738"/>
            <a:ext cx="9821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положения контрольно-оценочной деятельности</a:t>
            </a:r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7240" y="1380505"/>
            <a:ext cx="1075551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Narrow" panose="020B0606020202030204" pitchFamily="34" charset="0"/>
              </a:rPr>
              <a:t>       В  целях  определения  соответствия  результатов  учебной  деятельности  учащихся требованиям  образовательных  стандартов  общего  среднего  образования  и учебно-программной  документации  образовательных  программ  общего  среднего  образования проводится </a:t>
            </a:r>
            <a:r>
              <a:rPr lang="ru-RU" sz="2400" b="1" i="1" dirty="0">
                <a:latin typeface="Arial Narrow" panose="020B0606020202030204" pitchFamily="34" charset="0"/>
              </a:rPr>
              <a:t>текущая, промежуточная и итоговая аттестация учащихся </a:t>
            </a:r>
            <a:r>
              <a:rPr lang="ru-RU" sz="2400" i="1" dirty="0">
                <a:latin typeface="Arial Narrow" panose="020B0606020202030204" pitchFamily="34" charset="0"/>
              </a:rPr>
              <a:t>(пункт 8 Правил аттестации).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87239" y="3864044"/>
            <a:ext cx="1075551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Narrow" panose="020B0606020202030204" pitchFamily="34" charset="0"/>
              </a:rPr>
              <a:t>       Для  проведения  текущей  аттестации  учащихся  проводится  </a:t>
            </a:r>
            <a:r>
              <a:rPr lang="ru-RU" sz="2400" b="1" i="1" dirty="0">
                <a:latin typeface="Arial Narrow" panose="020B0606020202030204" pitchFamily="34" charset="0"/>
              </a:rPr>
              <a:t>поурочный и тематический контроль </a:t>
            </a:r>
            <a:r>
              <a:rPr lang="ru-RU" sz="2400" dirty="0">
                <a:latin typeface="Arial Narrow" panose="020B0606020202030204" pitchFamily="34" charset="0"/>
              </a:rPr>
              <a:t>(</a:t>
            </a:r>
            <a:r>
              <a:rPr lang="ru-RU" sz="2400" i="1" dirty="0">
                <a:latin typeface="Arial Narrow" panose="020B0606020202030204" pitchFamily="34" charset="0"/>
              </a:rPr>
              <a:t>пункт 9 Правил аттестации</a:t>
            </a:r>
            <a:r>
              <a:rPr lang="ru-RU" sz="2400" dirty="0">
                <a:latin typeface="Arial Narrow" panose="020B0606020202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1493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7158" y="1317764"/>
            <a:ext cx="10574677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       Тематический  контроль  проводится  с целью  проверки  и оценки  освоения учащимися  учебного  материала  определенной  темы  (тем).  При  осуществлении тематического  контроля  оцениваются  достижения  учащихся  в логической  системе, соответствующей структуре учебной темы (тем). </a:t>
            </a:r>
          </a:p>
          <a:p>
            <a:pPr algn="just"/>
            <a:r>
              <a:rPr lang="ru-RU" sz="2000" b="1" dirty="0">
                <a:latin typeface="Arial Narrow" panose="020B0606020202030204" pitchFamily="34" charset="0"/>
              </a:rPr>
              <a:t>       Тематический  контроль  осуществляется  посредством  контрольных  работ,  а также тематических самостоятельных работ (далее – ТСР) (</a:t>
            </a:r>
            <a:r>
              <a:rPr lang="ru-RU" sz="2000" i="1" dirty="0">
                <a:latin typeface="Arial Narrow" panose="020B0606020202030204" pitchFamily="34" charset="0"/>
              </a:rPr>
              <a:t>пункт 11 Правил аттестации</a:t>
            </a:r>
            <a:r>
              <a:rPr lang="ru-RU" sz="2000" b="1" dirty="0"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765175" y="184169"/>
            <a:ext cx="10793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положения контрольно-оценочной деятельности.</a:t>
            </a:r>
          </a:p>
          <a:p>
            <a:pPr algn="ctr"/>
            <a:r>
              <a:rPr lang="be-BY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Средства и форма тематического контроля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1542" y="4297699"/>
            <a:ext cx="10717141" cy="1927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</a:pP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Поурочный контроль, тематический контроль осуществляются в устной, письменной, практической формах и в их сочетании. </a:t>
            </a:r>
            <a:r>
              <a:rPr lang="ru-RU" sz="2000" b="1" i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Выбор учителем формы контроля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зависит от содержания и специфики учебного предмета, количества учебных часов, выделяемых на его изучение, этапа изучения темы, планируемых (ожидаемых) образовательных результатов, возрастных и индивидуальных особенностей учащихся (</a:t>
            </a:r>
            <a:r>
              <a:rPr lang="ru-RU" sz="20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пункт 9 Методических указаний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).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673C28-70D3-405A-B6BA-A12D73EB03A2}"/>
              </a:ext>
            </a:extLst>
          </p:cNvPr>
          <p:cNvSpPr/>
          <p:nvPr/>
        </p:nvSpPr>
        <p:spPr>
          <a:xfrm>
            <a:off x="541542" y="3307956"/>
            <a:ext cx="1064591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 Narrow" panose="020B0606020202030204" pitchFamily="34" charset="0"/>
              </a:rPr>
              <a:t>       Поурочный и </a:t>
            </a:r>
            <a:r>
              <a:rPr lang="ru-RU" sz="2000" b="1" i="1" dirty="0">
                <a:latin typeface="Arial Narrow" panose="020B0606020202030204" pitchFamily="34" charset="0"/>
              </a:rPr>
              <a:t>тематический контроль </a:t>
            </a:r>
            <a:r>
              <a:rPr lang="ru-RU" sz="2000" dirty="0">
                <a:latin typeface="Arial Narrow" panose="020B0606020202030204" pitchFamily="34" charset="0"/>
              </a:rPr>
              <a:t>осуществляется в </a:t>
            </a:r>
            <a:r>
              <a:rPr lang="ru-RU" sz="2000" i="1" dirty="0">
                <a:latin typeface="Arial Narrow" panose="020B0606020202030204" pitchFamily="34" charset="0"/>
              </a:rPr>
              <a:t>устной, письменной, практической формах и в их сочетании (пункт 9 Правил аттестации).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3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460376" y="214827"/>
            <a:ext cx="1142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положения контрольно-оценочной деятельности</a:t>
            </a:r>
          </a:p>
          <a:p>
            <a:pPr algn="ctr"/>
            <a:r>
              <a:rPr lang="be-BY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Продолжительность тематического контроля 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5574" y="1301002"/>
            <a:ext cx="10717141" cy="1598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Содержание, объем, количество и сроки проведения ТСР определяются учителем в соответствии с особенностями освоения учащимися содержания учебного предмета.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ТСР, </a:t>
            </a:r>
            <a:r>
              <a:rPr lang="ru-RU" sz="2000" b="1" i="1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правило, 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занимает не более 20–25 минут учебного занятия (пункт 8 Методических указаний)..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32F4D3-DBB1-4D42-9281-775F1D820B5A}"/>
              </a:ext>
            </a:extLst>
          </p:cNvPr>
          <p:cNvSpPr/>
          <p:nvPr/>
        </p:nvSpPr>
        <p:spPr>
          <a:xfrm>
            <a:off x="875574" y="2787433"/>
            <a:ext cx="10717141" cy="36286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ВАЖНО!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1.Тематические самостоятельные работы планируются учителем при составлении календарно-тематического планирования (далее – КТП), даты их проведения указываются в КТП.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Количество ТСР по учебному предмету «История Беларуси в контексте всемирной истории» целесообразно «привязать» к количеству разделов учебной программы (4).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Для проведения ТСР учитель может выделить как 20-25 минут, так и целый урок (45 минут), предварительно спланировав изучение учебного материала в течение учебного года. </a:t>
            </a:r>
            <a:endParaRPr lang="ru-RU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3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2088106" y="352521"/>
            <a:ext cx="9228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положения контрольно-оценочной деятельности</a:t>
            </a:r>
          </a:p>
          <a:p>
            <a:pPr algn="ctr"/>
            <a:r>
              <a:rPr lang="be-BY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Контроль результатов учебной деятельности учащихся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2" descr="Logo ao">
            <a:extLst>
              <a:ext uri="{FF2B5EF4-FFF2-40B4-BE49-F238E27FC236}">
                <a16:creationId xmlns:a16="http://schemas.microsoft.com/office/drawing/2014/main" id="{B2CEE362-A67C-4601-9632-14F2C54D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" y="218790"/>
            <a:ext cx="1103221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854429F-CAFC-4DA0-BF5A-9581A4A27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90706"/>
              </p:ext>
            </p:extLst>
          </p:nvPr>
        </p:nvGraphicFramePr>
        <p:xfrm>
          <a:off x="457791" y="4072650"/>
          <a:ext cx="4384756" cy="2065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3741">
                  <a:extLst>
                    <a:ext uri="{9D8B030D-6E8A-4147-A177-3AD203B41FA5}">
                      <a16:colId xmlns:a16="http://schemas.microsoft.com/office/drawing/2014/main" val="412310069"/>
                    </a:ext>
                  </a:extLst>
                </a:gridCol>
                <a:gridCol w="773741">
                  <a:extLst>
                    <a:ext uri="{9D8B030D-6E8A-4147-A177-3AD203B41FA5}">
                      <a16:colId xmlns:a16="http://schemas.microsoft.com/office/drawing/2014/main" val="1427680262"/>
                    </a:ext>
                  </a:extLst>
                </a:gridCol>
                <a:gridCol w="2837274">
                  <a:extLst>
                    <a:ext uri="{9D8B030D-6E8A-4147-A177-3AD203B41FA5}">
                      <a16:colId xmlns:a16="http://schemas.microsoft.com/office/drawing/2014/main" val="1473347472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Номер задания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Максимальное количество баллов за выполнение задания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1820544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459413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59097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750349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4186101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2693646"/>
                  </a:ext>
                </a:extLst>
              </a:tr>
              <a:tr h="204470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Суммарный максимальный балл за выполнение всех заданий – 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5547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D657736-96D3-4B52-9A09-DD18DDF54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52" y="3118543"/>
            <a:ext cx="39473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Шкала, определяющая максимальное количество баллов за выполнение заданий тематической самостоятельной работы, содержащей 5 заданий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AE7FE7D-C2E0-409A-88B5-F543B82B9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102694"/>
              </p:ext>
            </p:extLst>
          </p:nvPr>
        </p:nvGraphicFramePr>
        <p:xfrm>
          <a:off x="6339988" y="2480497"/>
          <a:ext cx="4525051" cy="4351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1435">
                  <a:extLst>
                    <a:ext uri="{9D8B030D-6E8A-4147-A177-3AD203B41FA5}">
                      <a16:colId xmlns:a16="http://schemas.microsoft.com/office/drawing/2014/main" val="1973304975"/>
                    </a:ext>
                  </a:extLst>
                </a:gridCol>
                <a:gridCol w="1579145">
                  <a:extLst>
                    <a:ext uri="{9D8B030D-6E8A-4147-A177-3AD203B41FA5}">
                      <a16:colId xmlns:a16="http://schemas.microsoft.com/office/drawing/2014/main" val="1245360534"/>
                    </a:ext>
                  </a:extLst>
                </a:gridCol>
                <a:gridCol w="2004471">
                  <a:extLst>
                    <a:ext uri="{9D8B030D-6E8A-4147-A177-3AD203B41FA5}">
                      <a16:colId xmlns:a16="http://schemas.microsoft.com/office/drawing/2014/main" val="1087993993"/>
                    </a:ext>
                  </a:extLst>
                </a:gridCol>
              </a:tblGrid>
              <a:tr h="702714">
                <a:tc>
                  <a:txBody>
                    <a:bodyPr/>
                    <a:lstStyle/>
                    <a:p>
                      <a:pPr indent="-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п/п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баллов, полученных учащимся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Отметка в баллах по десятибалльной шкале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extLst>
                  <a:ext uri="{0D108BD9-81ED-4DB2-BD59-A6C34878D82A}">
                    <a16:rowId xmlns:a16="http://schemas.microsoft.com/office/drawing/2014/main" val="2603248097"/>
                  </a:ext>
                </a:extLst>
              </a:tr>
              <a:tr h="364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(один)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 anchor="ctr"/>
                </a:tc>
                <a:extLst>
                  <a:ext uri="{0D108BD9-81ED-4DB2-BD59-A6C34878D82A}">
                    <a16:rowId xmlns:a16="http://schemas.microsoft.com/office/drawing/2014/main" val="666849763"/>
                  </a:ext>
                </a:extLst>
              </a:tr>
              <a:tr h="364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(два)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 anchor="ctr"/>
                </a:tc>
                <a:extLst>
                  <a:ext uri="{0D108BD9-81ED-4DB2-BD59-A6C34878D82A}">
                    <a16:rowId xmlns:a16="http://schemas.microsoft.com/office/drawing/2014/main" val="1066740909"/>
                  </a:ext>
                </a:extLst>
              </a:tr>
              <a:tr h="364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3–5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(три)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 anchor="ctr"/>
                </a:tc>
                <a:extLst>
                  <a:ext uri="{0D108BD9-81ED-4DB2-BD59-A6C34878D82A}">
                    <a16:rowId xmlns:a16="http://schemas.microsoft.com/office/drawing/2014/main" val="3464866572"/>
                  </a:ext>
                </a:extLst>
              </a:tr>
              <a:tr h="364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6–8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(четыре)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 anchor="ctr"/>
                </a:tc>
                <a:extLst>
                  <a:ext uri="{0D108BD9-81ED-4DB2-BD59-A6C34878D82A}">
                    <a16:rowId xmlns:a16="http://schemas.microsoft.com/office/drawing/2014/main" val="2121580687"/>
                  </a:ext>
                </a:extLst>
              </a:tr>
              <a:tr h="364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9–11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(пять)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 anchor="ctr"/>
                </a:tc>
                <a:extLst>
                  <a:ext uri="{0D108BD9-81ED-4DB2-BD59-A6C34878D82A}">
                    <a16:rowId xmlns:a16="http://schemas.microsoft.com/office/drawing/2014/main" val="1529120056"/>
                  </a:ext>
                </a:extLst>
              </a:tr>
              <a:tr h="364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12–14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(шесть)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 anchor="ctr"/>
                </a:tc>
                <a:extLst>
                  <a:ext uri="{0D108BD9-81ED-4DB2-BD59-A6C34878D82A}">
                    <a16:rowId xmlns:a16="http://schemas.microsoft.com/office/drawing/2014/main" val="176354102"/>
                  </a:ext>
                </a:extLst>
              </a:tr>
              <a:tr h="364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15–18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(семь)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 anchor="ctr"/>
                </a:tc>
                <a:extLst>
                  <a:ext uri="{0D108BD9-81ED-4DB2-BD59-A6C34878D82A}">
                    <a16:rowId xmlns:a16="http://schemas.microsoft.com/office/drawing/2014/main" val="2373612707"/>
                  </a:ext>
                </a:extLst>
              </a:tr>
              <a:tr h="364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19–23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(восемь)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 anchor="ctr"/>
                </a:tc>
                <a:extLst>
                  <a:ext uri="{0D108BD9-81ED-4DB2-BD59-A6C34878D82A}">
                    <a16:rowId xmlns:a16="http://schemas.microsoft.com/office/drawing/2014/main" val="2697410500"/>
                  </a:ext>
                </a:extLst>
              </a:tr>
              <a:tr h="364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24–28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(девять)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 anchor="ctr"/>
                </a:tc>
                <a:extLst>
                  <a:ext uri="{0D108BD9-81ED-4DB2-BD59-A6C34878D82A}">
                    <a16:rowId xmlns:a16="http://schemas.microsoft.com/office/drawing/2014/main" val="1629598600"/>
                  </a:ext>
                </a:extLst>
              </a:tr>
              <a:tr h="364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29–30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(десять)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21" marR="60521" marT="0" marB="0" anchor="ctr"/>
                </a:tc>
                <a:extLst>
                  <a:ext uri="{0D108BD9-81ED-4DB2-BD59-A6C34878D82A}">
                    <a16:rowId xmlns:a16="http://schemas.microsoft.com/office/drawing/2014/main" val="99153084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BBA035AA-3171-42F6-B2F1-BFDDB435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337" y="1741833"/>
            <a:ext cx="696917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Шкала перевода суммарного количества баллов, полученных учащимся за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тематической самостоятельной работы, содержащей 5</a:t>
            </a:r>
            <a:r>
              <a:rPr kumimoji="0" lang="en-US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заданий, в отметку в баллах по десятибалльной шкале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CAF4D85-9406-4CAB-B97F-FA7BA67AD7D5}"/>
              </a:ext>
            </a:extLst>
          </p:cNvPr>
          <p:cNvSpPr/>
          <p:nvPr/>
        </p:nvSpPr>
        <p:spPr>
          <a:xfrm>
            <a:off x="486008" y="1675953"/>
            <a:ext cx="438475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ТСР может включать </a:t>
            </a:r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одному или по два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задания, соответствующих каждому уровню учебной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89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1530036" y="352521"/>
            <a:ext cx="10257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Примеры заданий для тематической самостоятельной работы (10 класс)</a:t>
            </a:r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2" descr="Logo ao">
            <a:extLst>
              <a:ext uri="{FF2B5EF4-FFF2-40B4-BE49-F238E27FC236}">
                <a16:creationId xmlns:a16="http://schemas.microsoft.com/office/drawing/2014/main" id="{B2CEE362-A67C-4601-9632-14F2C54D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" y="218790"/>
            <a:ext cx="1103221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A724BD-4691-4659-BFD2-432E8D087BDB}"/>
              </a:ext>
            </a:extLst>
          </p:cNvPr>
          <p:cNvSpPr/>
          <p:nvPr/>
        </p:nvSpPr>
        <p:spPr>
          <a:xfrm>
            <a:off x="1688061" y="1033694"/>
            <a:ext cx="9478157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уровень. 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количество баллов за правильно выполненное задание  - 2</a:t>
            </a:r>
            <a:endParaRPr lang="ru-RU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11">
            <a:extLst>
              <a:ext uri="{FF2B5EF4-FFF2-40B4-BE49-F238E27FC236}">
                <a16:creationId xmlns:a16="http://schemas.microsoft.com/office/drawing/2014/main" id="{F2F9C7CF-396F-4881-B534-C31FBE449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78771"/>
              </p:ext>
            </p:extLst>
          </p:nvPr>
        </p:nvGraphicFramePr>
        <p:xfrm>
          <a:off x="1077362" y="1748139"/>
          <a:ext cx="10420540" cy="3643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270">
                  <a:extLst>
                    <a:ext uri="{9D8B030D-6E8A-4147-A177-3AD203B41FA5}">
                      <a16:colId xmlns:a16="http://schemas.microsoft.com/office/drawing/2014/main" val="1767869968"/>
                    </a:ext>
                  </a:extLst>
                </a:gridCol>
                <a:gridCol w="5210270">
                  <a:extLst>
                    <a:ext uri="{9D8B030D-6E8A-4147-A177-3AD203B41FA5}">
                      <a16:colId xmlns:a16="http://schemas.microsoft.com/office/drawing/2014/main" val="2386842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576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 Укажите явления и процессы, относящиеся к периоду Позднего Средневековья 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(выпишите буквы, под которыми указаны верные ответы)</a:t>
                      </a:r>
                      <a:endParaRPr lang="ru-RU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а) колониальная экспансия европейских государств </a:t>
                      </a:r>
                      <a:endParaRPr lang="ru-RU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б) Контрреформация</a:t>
                      </a:r>
                      <a:endParaRPr lang="ru-RU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в) начало оформления крепостного права в ВКЛ</a:t>
                      </a:r>
                      <a:endParaRPr lang="ru-RU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г) освобождение западноевропейских крестьян от личной зависимости</a:t>
                      </a:r>
                      <a:endParaRPr lang="ru-RU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д) расселение индоевропейцев на территории Беларуси</a:t>
                      </a:r>
                      <a:endParaRPr lang="ru-RU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е) развитие мануфактурного производства в Европе </a:t>
                      </a:r>
                      <a:endParaRPr lang="ru-RU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ж) славянизация балтов </a:t>
                      </a:r>
                      <a:endParaRPr lang="ru-RU" sz="14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з) создание централизованных государств в Западной Европе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 Укажите явления и процессы, относящиеся к периоду Раннего Нового времени </a:t>
                      </a:r>
                      <a:r>
                        <a:rPr lang="ru-RU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(выпишите буквы, под которыми указаны верные ответы) 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колониальная экспансия европейских государств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начало промышленного переворота в Западной Европе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начало освобождения западноевропейских крестьян от личной зависимости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г) появление мануфактурного производства на белорусских землях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д) расселение индоевропейцев на территории Беларуси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е) Реформация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ж) создание централизованных государств в Западной Европе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з) славянизация балтов.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242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70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Дуга 42" hidden="1">
            <a:extLst>
              <a:ext uri="{FF2B5EF4-FFF2-40B4-BE49-F238E27FC236}">
                <a16:creationId xmlns:a16="http://schemas.microsoft.com/office/drawing/2014/main" id="{874E56DD-4709-4473-ABAF-E3C1B9FB10EF}"/>
              </a:ext>
            </a:extLst>
          </p:cNvPr>
          <p:cNvSpPr/>
          <p:nvPr/>
        </p:nvSpPr>
        <p:spPr>
          <a:xfrm>
            <a:off x="13015" y="0"/>
            <a:ext cx="6512312" cy="6858000"/>
          </a:xfrm>
          <a:prstGeom prst="arc">
            <a:avLst>
              <a:gd name="adj1" fmla="val 16200000"/>
              <a:gd name="adj2" fmla="val 5224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E6A96-AE0C-4872-AE26-79EE5038EED1}"/>
              </a:ext>
            </a:extLst>
          </p:cNvPr>
          <p:cNvSpPr txBox="1"/>
          <p:nvPr/>
        </p:nvSpPr>
        <p:spPr>
          <a:xfrm>
            <a:off x="1530036" y="352521"/>
            <a:ext cx="10257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Примеры заданий для тематической самостоятельной работы (10 класс)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AutoShape 10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4" name="AutoShape 12" descr="https://cdn-icons-png.flaticon.com/128/712/71205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" name="Picture 2" descr="Logo ao">
            <a:extLst>
              <a:ext uri="{FF2B5EF4-FFF2-40B4-BE49-F238E27FC236}">
                <a16:creationId xmlns:a16="http://schemas.microsoft.com/office/drawing/2014/main" id="{B2CEE362-A67C-4601-9632-14F2C54D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6" y="218790"/>
            <a:ext cx="1103221" cy="11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A724BD-4691-4659-BFD2-432E8D087BDB}"/>
              </a:ext>
            </a:extLst>
          </p:cNvPr>
          <p:cNvSpPr/>
          <p:nvPr/>
        </p:nvSpPr>
        <p:spPr>
          <a:xfrm>
            <a:off x="1638677" y="851847"/>
            <a:ext cx="9650994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уровень. </a:t>
            </a:r>
            <a:r>
              <a:rPr lang="ru-RU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Максимальное количество баллов за правильно выполненное задание - 4</a:t>
            </a:r>
            <a:endParaRPr lang="ru-RU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B3AB8BF0-B8AD-4DFE-846C-91B0BFA63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83514"/>
              </p:ext>
            </p:extLst>
          </p:nvPr>
        </p:nvGraphicFramePr>
        <p:xfrm>
          <a:off x="1530036" y="1869440"/>
          <a:ext cx="9759636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9818">
                  <a:extLst>
                    <a:ext uri="{9D8B030D-6E8A-4147-A177-3AD203B41FA5}">
                      <a16:colId xmlns:a16="http://schemas.microsoft.com/office/drawing/2014/main" val="2895095059"/>
                    </a:ext>
                  </a:extLst>
                </a:gridCol>
                <a:gridCol w="4879818">
                  <a:extLst>
                    <a:ext uri="{9D8B030D-6E8A-4147-A177-3AD203B41FA5}">
                      <a16:colId xmlns:a16="http://schemas.microsoft.com/office/drawing/2014/main" val="885173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23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2. Дайте определения понятиям: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/>
                        <a:t>централизованное государство,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/>
                        <a:t>фольварочно-барщинное хозяйство.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Дайте определения понятиям: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сословно-представительная монархия,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мануфактура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89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291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2847</TotalTime>
  <Words>1446</Words>
  <Application>Microsoft Office PowerPoint</Application>
  <PresentationFormat>Широкоэкранный</PresentationFormat>
  <Paragraphs>152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 Narrow</vt:lpstr>
      <vt:lpstr>Arial</vt:lpstr>
      <vt:lpstr>Calibri</vt:lpstr>
      <vt:lpstr>Times New Roman</vt:lpstr>
      <vt:lpstr>Wingdings</vt:lpstr>
      <vt:lpstr>Calibri Light</vt:lpstr>
      <vt:lpstr>Тема Office</vt:lpstr>
      <vt:lpstr>Особенности проведения тематического контроля в процессе обучения учебному предмету «История Беларуси в контексте всемирной истории»  (на примере 10 класса)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User</cp:lastModifiedBy>
  <cp:revision>332</cp:revision>
  <dcterms:created xsi:type="dcterms:W3CDTF">2022-04-15T07:33:41Z</dcterms:created>
  <dcterms:modified xsi:type="dcterms:W3CDTF">2025-08-25T13:06:20Z</dcterms:modified>
</cp:coreProperties>
</file>