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7"/>
  </p:notesMasterIdLst>
  <p:handoutMasterIdLst>
    <p:handoutMasterId r:id="rId18"/>
  </p:handoutMasterIdLst>
  <p:sldIdLst>
    <p:sldId id="470" r:id="rId2"/>
    <p:sldId id="471" r:id="rId3"/>
    <p:sldId id="472" r:id="rId4"/>
    <p:sldId id="461" r:id="rId5"/>
    <p:sldId id="473" r:id="rId6"/>
    <p:sldId id="474" r:id="rId7"/>
    <p:sldId id="475" r:id="rId8"/>
    <p:sldId id="476" r:id="rId9"/>
    <p:sldId id="477" r:id="rId10"/>
    <p:sldId id="478" r:id="rId11"/>
    <p:sldId id="479" r:id="rId12"/>
    <p:sldId id="480" r:id="rId13"/>
    <p:sldId id="481" r:id="rId14"/>
    <p:sldId id="482" r:id="rId15"/>
    <p:sldId id="483" r:id="rId16"/>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595" autoAdjust="0"/>
  </p:normalViewPr>
  <p:slideViewPr>
    <p:cSldViewPr>
      <p:cViewPr varScale="1">
        <p:scale>
          <a:sx n="85" d="100"/>
          <a:sy n="85" d="100"/>
        </p:scale>
        <p:origin x="68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1B319EA-B6E5-4036-A873-B9725FDB92A2}" type="slidenum">
              <a:rPr lang="ru-RU" smtClean="0"/>
              <a:pPr>
                <a:defRPr/>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15</a:t>
            </a:fld>
            <a:endParaRPr lang="ru-RU"/>
          </a:p>
        </p:txBody>
      </p:sp>
    </p:spTree>
    <p:extLst>
      <p:ext uri="{BB962C8B-B14F-4D97-AF65-F5344CB8AC3E}">
        <p14:creationId xmlns:p14="http://schemas.microsoft.com/office/powerpoint/2010/main" val="77963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ln/>
        </p:spPr>
        <p:txBody>
          <a:bodyPr/>
          <a:lstStyle>
            <a:lvl1pPr>
              <a:defRPr/>
            </a:lvl1pPr>
          </a:lstStyle>
          <a:p>
            <a:pPr>
              <a:defRPr/>
            </a:pPr>
            <a:fld id="{CA01A123-C0D6-4567-AEB8-2C1DC85B92C9}" type="slidenum">
              <a:rPr lang="ru-RU"/>
              <a:pPr>
                <a:defRPr/>
              </a:pPr>
              <a:t>‹#›</a:t>
            </a:fld>
            <a:endParaRPr lang="ru-RU"/>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У школьников появился новый учебник по истории Великой Отечественной войны">
            <a:extLst>
              <a:ext uri="{FF2B5EF4-FFF2-40B4-BE49-F238E27FC236}">
                <a16:creationId xmlns:a16="http://schemas.microsoft.com/office/drawing/2014/main" id="{2DE1D67D-E4FE-48A3-93DA-F313528029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587344" y="41910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FC0787C6-E5BD-4896-B9EC-AE7958AC863A}"/>
              </a:ext>
            </a:extLst>
          </p:cNvPr>
          <p:cNvPicPr>
            <a:picLocks noChangeAspect="1"/>
          </p:cNvPicPr>
          <p:nvPr/>
        </p:nvPicPr>
        <p:blipFill>
          <a:blip r:embed="rId6" cstate="print"/>
          <a:stretch>
            <a:fillRect/>
          </a:stretch>
        </p:blipFill>
        <p:spPr>
          <a:xfrm>
            <a:off x="2615880" y="4191000"/>
            <a:ext cx="1756383" cy="2397470"/>
          </a:xfrm>
          <a:prstGeom prst="rect">
            <a:avLst/>
          </a:prstGeom>
        </p:spPr>
      </p:pic>
      <p:sp>
        <p:nvSpPr>
          <p:cNvPr id="12" name="TextBox 11">
            <a:extLst>
              <a:ext uri="{FF2B5EF4-FFF2-40B4-BE49-F238E27FC236}">
                <a16:creationId xmlns:a16="http://schemas.microsoft.com/office/drawing/2014/main" id="{8FB9B402-9C01-4874-B6BD-20C0292D2D27}"/>
              </a:ext>
            </a:extLst>
          </p:cNvPr>
          <p:cNvSpPr txBox="1"/>
          <p:nvPr/>
        </p:nvSpPr>
        <p:spPr>
          <a:xfrm>
            <a:off x="3185200" y="807184"/>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a:t>
            </a:r>
            <a:br>
              <a:rPr lang="ru-RU" sz="4000" b="1" dirty="0">
                <a:ea typeface="Times New Roman"/>
              </a:rPr>
            </a:br>
            <a:r>
              <a:rPr lang="ru-RU" sz="4000" b="1" dirty="0">
                <a:ea typeface="Times New Roman"/>
              </a:rPr>
              <a:t>белорусского народа в годы Великой Отечественной войны</a:t>
            </a:r>
          </a:p>
        </p:txBody>
      </p:sp>
      <p:sp>
        <p:nvSpPr>
          <p:cNvPr id="14" name="TextBox 13">
            <a:extLst>
              <a:ext uri="{FF2B5EF4-FFF2-40B4-BE49-F238E27FC236}">
                <a16:creationId xmlns:a16="http://schemas.microsoft.com/office/drawing/2014/main" id="{D111A73E-14A1-4FED-BA23-5B61A5CE5124}"/>
              </a:ext>
            </a:extLst>
          </p:cNvPr>
          <p:cNvSpPr txBox="1"/>
          <p:nvPr/>
        </p:nvSpPr>
        <p:spPr>
          <a:xfrm>
            <a:off x="5257800" y="4727377"/>
            <a:ext cx="6553200" cy="1323439"/>
          </a:xfrm>
          <a:prstGeom prst="rect">
            <a:avLst/>
          </a:prstGeom>
          <a:noFill/>
        </p:spPr>
        <p:txBody>
          <a:bodyPr wrap="square">
            <a:spAutoFit/>
          </a:bodyPr>
          <a:lstStyle/>
          <a:p>
            <a:pPr marL="1588" indent="-1588" algn="ctr" eaLnBrk="1" hangingPunct="1">
              <a:buFont typeface="Wingdings" pitchFamily="2" charset="2"/>
              <a:buNone/>
            </a:pPr>
            <a:r>
              <a:rPr lang="ru-RU" sz="2000" i="1" kern="0" dirty="0">
                <a:solidFill>
                  <a:srgbClr val="C00000"/>
                </a:solidFill>
                <a:ea typeface="Times New Roman"/>
              </a:rPr>
              <a:t>(На основе информационно-аналитических материалов и документов, представленных Генеральной прокуратурой Республики Беларусь)</a:t>
            </a:r>
          </a:p>
        </p:txBody>
      </p:sp>
      <p:sp>
        <p:nvSpPr>
          <p:cNvPr id="11" name="TextBox 10">
            <a:extLst>
              <a:ext uri="{FF2B5EF4-FFF2-40B4-BE49-F238E27FC236}">
                <a16:creationId xmlns:a16="http://schemas.microsoft.com/office/drawing/2014/main" id="{C604D28B-32DF-4BB2-8FD6-88CF4D9C0249}"/>
              </a:ext>
            </a:extLst>
          </p:cNvPr>
          <p:cNvSpPr txBox="1"/>
          <p:nvPr/>
        </p:nvSpPr>
        <p:spPr>
          <a:xfrm>
            <a:off x="5257800" y="223832"/>
            <a:ext cx="6179126"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dirty="0">
                <a:solidFill>
                  <a:srgbClr val="333333"/>
                </a:solidFill>
                <a:effectLst/>
                <a:latin typeface="YS Text"/>
              </a:rPr>
              <a:t> </a:t>
            </a:r>
            <a:r>
              <a:rPr lang="en-US" sz="2000" b="1" i="0" dirty="0">
                <a:solidFill>
                  <a:srgbClr val="333333"/>
                </a:solidFill>
                <a:effectLst/>
                <a:ea typeface="Verdana" panose="020B0604030504040204" pitchFamily="34" charset="0"/>
              </a:rPr>
              <a:t>II </a:t>
            </a:r>
            <a:r>
              <a:rPr lang="ru-RU" sz="2000" b="1" i="0" dirty="0">
                <a:solidFill>
                  <a:srgbClr val="333333"/>
                </a:solidFill>
                <a:effectLst/>
                <a:ea typeface="Verdana" panose="020B0604030504040204" pitchFamily="34" charset="0"/>
              </a:rPr>
              <a:t>ступень – базовое образование</a:t>
            </a:r>
            <a:endParaRPr kumimoji="0" lang="ru-RU" sz="2000" b="1" i="0" u="none" strike="noStrike" kern="1200" cap="none" spc="0" normalizeH="0" baseline="0" noProof="0" dirty="0">
              <a:ln>
                <a:noFill/>
              </a:ln>
              <a:solidFill>
                <a:srgbClr val="333333"/>
              </a:solidFill>
              <a:effectLst/>
              <a:uLnTx/>
              <a:uFillTx/>
              <a:ea typeface="Verdana" panose="020B0604030504040204" pitchFamily="34" charset="0"/>
            </a:endParaRPr>
          </a:p>
        </p:txBody>
      </p:sp>
      <p:pic>
        <p:nvPicPr>
          <p:cNvPr id="3" name="Рисунок 2">
            <a:extLst>
              <a:ext uri="{FF2B5EF4-FFF2-40B4-BE49-F238E27FC236}">
                <a16:creationId xmlns:a16="http://schemas.microsoft.com/office/drawing/2014/main" id="{39AF5CD0-6C42-4654-AC03-DD14EA5D3A1B}"/>
              </a:ext>
            </a:extLst>
          </p:cNvPr>
          <p:cNvPicPr>
            <a:picLocks noChangeAspect="1"/>
          </p:cNvPicPr>
          <p:nvPr/>
        </p:nvPicPr>
        <p:blipFill>
          <a:blip r:embed="rId7" cstate="print"/>
          <a:stretch>
            <a:fillRect/>
          </a:stretch>
        </p:blipFill>
        <p:spPr>
          <a:xfrm>
            <a:off x="289600" y="2168272"/>
            <a:ext cx="2621507" cy="1780186"/>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517190" y="5909564"/>
            <a:ext cx="4740610" cy="830997"/>
          </a:xfrm>
          <a:prstGeom prst="rect">
            <a:avLst/>
          </a:prstGeom>
          <a:solidFill>
            <a:srgbClr val="FFFFFF">
              <a:alpha val="78824"/>
            </a:srgbClr>
          </a:solidFill>
        </p:spPr>
        <p:txBody>
          <a:bodyPr wrap="square">
            <a:spAutoFit/>
          </a:bodyPr>
          <a:lstStyle/>
          <a:p>
            <a:pPr algn="ctr"/>
            <a:r>
              <a:rPr lang="ru-RU" sz="1600" i="1" dirty="0"/>
              <a:t>Жителей г. Минска грузят в железнодорожные вагоны для отправки на работу в Германию. 1941–1944 гг.</a:t>
            </a:r>
          </a:p>
        </p:txBody>
      </p:sp>
      <p:pic>
        <p:nvPicPr>
          <p:cNvPr id="9" name="Рисунок 8">
            <a:extLst>
              <a:ext uri="{FF2B5EF4-FFF2-40B4-BE49-F238E27FC236}">
                <a16:creationId xmlns:a16="http://schemas.microsoft.com/office/drawing/2014/main" id="{D809FA00-2104-47D7-82C8-5D055C8030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04"/>
          <a:stretch/>
        </p:blipFill>
        <p:spPr>
          <a:xfrm>
            <a:off x="762000" y="1748869"/>
            <a:ext cx="4495800" cy="4138252"/>
          </a:xfrm>
          <a:prstGeom prst="rect">
            <a:avLst/>
          </a:prstGeom>
        </p:spPr>
      </p:pic>
      <p:sp>
        <p:nvSpPr>
          <p:cNvPr id="10" name="Прямоугольник 9">
            <a:extLst>
              <a:ext uri="{FF2B5EF4-FFF2-40B4-BE49-F238E27FC236}">
                <a16:creationId xmlns:a16="http://schemas.microsoft.com/office/drawing/2014/main" id="{72154A52-0369-4A95-A38D-4067C5FDBAAC}"/>
              </a:ext>
            </a:extLst>
          </p:cNvPr>
          <p:cNvSpPr/>
          <p:nvPr/>
        </p:nvSpPr>
        <p:spPr>
          <a:xfrm>
            <a:off x="5562600" y="2432204"/>
            <a:ext cx="6144679" cy="2308324"/>
          </a:xfrm>
          <a:prstGeom prst="rect">
            <a:avLst/>
          </a:prstGeom>
        </p:spPr>
        <p:txBody>
          <a:bodyPr wrap="square">
            <a:spAutoFit/>
          </a:bodyPr>
          <a:lstStyle/>
          <a:p>
            <a:pPr indent="457200" algn="just"/>
            <a:r>
              <a:rPr lang="ru-RU" dirty="0"/>
              <a:t>Во время войны общее число принудительных трудовых лагерей в Третьем рейхе составляло</a:t>
            </a:r>
            <a:r>
              <a:rPr lang="ru-RU" dirty="0">
                <a:solidFill>
                  <a:srgbClr val="C00000"/>
                </a:solidFill>
              </a:rPr>
              <a:t> </a:t>
            </a:r>
            <a:r>
              <a:rPr lang="ru-RU" b="1" dirty="0">
                <a:solidFill>
                  <a:srgbClr val="C00000"/>
                </a:solidFill>
              </a:rPr>
              <a:t>20 000</a:t>
            </a:r>
            <a:r>
              <a:rPr lang="ru-RU" b="1" dirty="0"/>
              <a:t>.</a:t>
            </a:r>
            <a:r>
              <a:rPr lang="ru-RU" b="1" dirty="0">
                <a:solidFill>
                  <a:srgbClr val="FF0000"/>
                </a:solidFill>
              </a:rPr>
              <a:t> </a:t>
            </a:r>
          </a:p>
          <a:p>
            <a:pPr indent="457200" algn="just"/>
            <a:endParaRPr lang="ru-RU" b="1" dirty="0">
              <a:solidFill>
                <a:srgbClr val="FF0000"/>
              </a:solidFill>
            </a:endParaRPr>
          </a:p>
          <a:p>
            <a:pPr indent="457200" algn="just"/>
            <a:r>
              <a:rPr lang="ru-RU" dirty="0"/>
              <a:t>Согласно официальной статистике к середине 1944 г. в Германии насчитывалось</a:t>
            </a:r>
            <a:br>
              <a:rPr lang="ru-RU" dirty="0"/>
            </a:br>
            <a:r>
              <a:rPr lang="ru-RU" b="1" dirty="0">
                <a:solidFill>
                  <a:srgbClr val="C00000"/>
                </a:solidFill>
              </a:rPr>
              <a:t>5,7 миллиона </a:t>
            </a:r>
            <a:r>
              <a:rPr lang="ru-RU" dirty="0"/>
              <a:t>иностранных рабочих. Из них две трети были из Польши и Советского Союза. </a:t>
            </a:r>
            <a:endParaRPr lang="be-BY" dirty="0"/>
          </a:p>
        </p:txBody>
      </p:sp>
    </p:spTree>
    <p:extLst>
      <p:ext uri="{BB962C8B-B14F-4D97-AF65-F5344CB8AC3E}">
        <p14:creationId xmlns:p14="http://schemas.microsoft.com/office/powerpoint/2010/main" val="32880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87881" y="5722203"/>
            <a:ext cx="5589058" cy="584775"/>
          </a:xfrm>
          <a:prstGeom prst="rect">
            <a:avLst/>
          </a:prstGeom>
          <a:solidFill>
            <a:srgbClr val="FFFFFF">
              <a:alpha val="78824"/>
            </a:srgbClr>
          </a:solidFill>
        </p:spPr>
        <p:txBody>
          <a:bodyPr wrap="square">
            <a:spAutoFit/>
          </a:bodyPr>
          <a:lstStyle/>
          <a:p>
            <a:pPr algn="ctr"/>
            <a:r>
              <a:rPr lang="ru-RU" sz="1600" i="1" dirty="0"/>
              <a:t>Оккупационные власти отправляют на работу в Германию гражданское население. 1943–1944 гг.</a:t>
            </a:r>
            <a:endParaRPr lang="be-BY" sz="1600" i="1"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722203"/>
            <a:ext cx="5577838" cy="830997"/>
          </a:xfrm>
          <a:prstGeom prst="rect">
            <a:avLst/>
          </a:prstGeom>
          <a:solidFill>
            <a:srgbClr val="FFFFFF">
              <a:alpha val="78824"/>
            </a:srgbClr>
          </a:solidFill>
        </p:spPr>
        <p:txBody>
          <a:bodyPr wrap="square">
            <a:spAutoFit/>
          </a:bodyPr>
          <a:lstStyle/>
          <a:p>
            <a:pPr algn="ctr"/>
            <a:r>
              <a:rPr lang="ru-RU" sz="1600" i="1" dirty="0"/>
              <a:t>Солдаты войск СС сопровождают машины с жителями г. Могилева перед отправкой в Германию. 1943 г.</a:t>
            </a:r>
          </a:p>
        </p:txBody>
      </p:sp>
      <p:pic>
        <p:nvPicPr>
          <p:cNvPr id="9" name="Рисунок 8">
            <a:extLst>
              <a:ext uri="{FF2B5EF4-FFF2-40B4-BE49-F238E27FC236}">
                <a16:creationId xmlns:a16="http://schemas.microsoft.com/office/drawing/2014/main" id="{6056F880-EFB6-4084-B26C-23E1C6F490A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1426" y="1995479"/>
            <a:ext cx="5615513" cy="3492000"/>
          </a:xfrm>
          <a:prstGeom prst="rect">
            <a:avLst/>
          </a:prstGeom>
        </p:spPr>
      </p:pic>
      <p:pic>
        <p:nvPicPr>
          <p:cNvPr id="10" name="Рисунок 9">
            <a:extLst>
              <a:ext uri="{FF2B5EF4-FFF2-40B4-BE49-F238E27FC236}">
                <a16:creationId xmlns:a16="http://schemas.microsoft.com/office/drawing/2014/main" id="{D0EA5DF9-B131-41DD-A072-676275E02B0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1833" y="1995479"/>
            <a:ext cx="5198962" cy="3492000"/>
          </a:xfrm>
          <a:prstGeom prst="rect">
            <a:avLst/>
          </a:prstGeom>
        </p:spPr>
      </p:pic>
    </p:spTree>
    <p:extLst>
      <p:ext uri="{BB962C8B-B14F-4D97-AF65-F5344CB8AC3E}">
        <p14:creationId xmlns:p14="http://schemas.microsoft.com/office/powerpoint/2010/main" val="3104486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12</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8650" y="5854314"/>
            <a:ext cx="7227570" cy="830997"/>
          </a:xfrm>
          <a:prstGeom prst="rect">
            <a:avLst/>
          </a:prstGeom>
          <a:solidFill>
            <a:srgbClr val="FFFFFF">
              <a:alpha val="78824"/>
            </a:srgbClr>
          </a:solidFill>
        </p:spPr>
        <p:txBody>
          <a:bodyPr wrap="square">
            <a:spAutoFit/>
          </a:bodyPr>
          <a:lstStyle/>
          <a:p>
            <a:pPr algn="r"/>
            <a:r>
              <a:rPr lang="ru-RU" sz="1600" i="1" dirty="0"/>
              <a:t>Молодежь прощается </a:t>
            </a:r>
            <a:br>
              <a:rPr lang="ru-RU" sz="1600" i="1" dirty="0"/>
            </a:br>
            <a:r>
              <a:rPr lang="ru-RU" sz="1600" i="1" dirty="0"/>
              <a:t>с родными перед отправкой в Германию на железнодорожной станции в Бобруйске. Апрель 1944 г.</a:t>
            </a:r>
            <a:endParaRPr lang="be-BY" sz="1600" i="1" dirty="0"/>
          </a:p>
        </p:txBody>
      </p:sp>
      <p:sp>
        <p:nvSpPr>
          <p:cNvPr id="8" name="Прямоугольник 7">
            <a:extLst>
              <a:ext uri="{FF2B5EF4-FFF2-40B4-BE49-F238E27FC236}">
                <a16:creationId xmlns:a16="http://schemas.microsoft.com/office/drawing/2014/main" id="{627C21A5-9078-4604-9E21-6E90999FD17F}"/>
              </a:ext>
            </a:extLst>
          </p:cNvPr>
          <p:cNvSpPr/>
          <p:nvPr/>
        </p:nvSpPr>
        <p:spPr>
          <a:xfrm>
            <a:off x="533400" y="1981200"/>
            <a:ext cx="5943600" cy="3416320"/>
          </a:xfrm>
          <a:prstGeom prst="rect">
            <a:avLst/>
          </a:prstGeom>
        </p:spPr>
        <p:txBody>
          <a:bodyPr wrap="square">
            <a:spAutoFit/>
          </a:bodyPr>
          <a:lstStyle/>
          <a:p>
            <a:pPr indent="457200" algn="just"/>
            <a:r>
              <a:rPr lang="ru-RU" dirty="0"/>
              <a:t>За время оккупации на принудительные работы в Германию и захваченные ею страны из Беларуси вывезли более </a:t>
            </a:r>
            <a:r>
              <a:rPr lang="ru-RU" b="1" dirty="0"/>
              <a:t>380 тысяч человек</a:t>
            </a:r>
            <a:r>
              <a:rPr lang="ru-RU" dirty="0"/>
              <a:t>, в том числе более </a:t>
            </a:r>
            <a:br>
              <a:rPr lang="ru-RU" dirty="0"/>
            </a:br>
            <a:r>
              <a:rPr lang="ru-RU" b="1" dirty="0"/>
              <a:t>24 тысяч </a:t>
            </a:r>
            <a:r>
              <a:rPr lang="ru-RU" dirty="0"/>
              <a:t>детей. </a:t>
            </a:r>
          </a:p>
          <a:p>
            <a:pPr indent="457200" algn="just"/>
            <a:endParaRPr lang="ru-RU" dirty="0"/>
          </a:p>
          <a:p>
            <a:pPr indent="457200" algn="just"/>
            <a:r>
              <a:rPr lang="ru-RU" dirty="0"/>
              <a:t>В основном забирали трудоспособное население, преимущественно молодежь. </a:t>
            </a:r>
          </a:p>
          <a:p>
            <a:pPr indent="457200" algn="just"/>
            <a:endParaRPr lang="ru-RU" dirty="0"/>
          </a:p>
          <a:p>
            <a:pPr indent="457200" algn="just"/>
            <a:r>
              <a:rPr lang="ru-RU" dirty="0"/>
              <a:t>По неуточненным</a:t>
            </a:r>
            <a:r>
              <a:rPr lang="ru-RU" dirty="0">
                <a:solidFill>
                  <a:srgbClr val="C00000"/>
                </a:solidFill>
              </a:rPr>
              <a:t> </a:t>
            </a:r>
            <a:r>
              <a:rPr lang="ru-RU" dirty="0"/>
              <a:t>данным, после разгрома нацистской Германии в Беларусь вернулось только </a:t>
            </a:r>
            <a:r>
              <a:rPr lang="ru-RU" b="1" dirty="0"/>
              <a:t>160 тысяч человек</a:t>
            </a:r>
            <a:r>
              <a:rPr lang="ru-RU" dirty="0"/>
              <a:t>. </a:t>
            </a:r>
          </a:p>
        </p:txBody>
      </p:sp>
      <p:pic>
        <p:nvPicPr>
          <p:cNvPr id="12" name="Рисунок 11">
            <a:extLst>
              <a:ext uri="{FF2B5EF4-FFF2-40B4-BE49-F238E27FC236}">
                <a16:creationId xmlns:a16="http://schemas.microsoft.com/office/drawing/2014/main" id="{01743523-E1EB-43DC-A6AA-32B40F17DD5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24800" y="1549767"/>
            <a:ext cx="3478475" cy="5135544"/>
          </a:xfrm>
          <a:prstGeom prst="rect">
            <a:avLst/>
          </a:prstGeom>
        </p:spPr>
      </p:pic>
    </p:spTree>
    <p:extLst>
      <p:ext uri="{BB962C8B-B14F-4D97-AF65-F5344CB8AC3E}">
        <p14:creationId xmlns:p14="http://schemas.microsoft.com/office/powerpoint/2010/main" val="176057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latin typeface="Verdana" panose="020B0604030504040204" pitchFamily="34" charset="0"/>
                <a:ea typeface="Verdana" panose="020B0604030504040204" pitchFamily="34" charset="0"/>
                <a:cs typeface="Times New Roman" panose="02020603050405020304" pitchFamily="18" charset="0"/>
              </a:rPr>
              <a:t>Мемориальный комплекс «Детям – жертвам </a:t>
            </a:r>
            <a:r>
              <a:rPr lang="ru-RU" altLang="ru-RU" sz="3200" b="1" kern="0">
                <a:solidFill>
                  <a:srgbClr val="C00000"/>
                </a:solidFill>
                <a:latin typeface="Verdana" panose="020B0604030504040204" pitchFamily="34" charset="0"/>
                <a:ea typeface="Verdana" panose="020B0604030504040204" pitchFamily="34" charset="0"/>
                <a:cs typeface="Times New Roman" panose="02020603050405020304" pitchFamily="18" charset="0"/>
              </a:rPr>
              <a:t>войны»</a:t>
            </a:r>
            <a:endParaRPr lang="ru-RU" sz="3200" b="1" strike="sngStrike" kern="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13</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08528" y="62885"/>
            <a:ext cx="10873871"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lnSpc>
                <a:spcPct val="90000"/>
              </a:lnSpc>
            </a:pPr>
            <a:r>
              <a:rPr lang="ru-RU" altLang="ru-RU" sz="3200" b="1" kern="0" dirty="0">
                <a:solidFill>
                  <a:srgbClr val="C00000"/>
                </a:solidFill>
              </a:rPr>
              <a:t>Геноцид белорусского народа</a:t>
            </a:r>
            <a:br>
              <a:rPr lang="ru-RU" altLang="ru-RU" sz="3200" b="1" kern="0" dirty="0">
                <a:solidFill>
                  <a:srgbClr val="C00000"/>
                </a:solidFill>
              </a:rPr>
            </a:br>
            <a:r>
              <a:rPr lang="ru-RU" altLang="ru-RU" sz="3200" b="1" kern="0" dirty="0">
                <a:solidFill>
                  <a:srgbClr val="C00000"/>
                </a:solidFill>
              </a:rPr>
              <a:t>в годы Великой Отечественной войны:</a:t>
            </a:r>
            <a:br>
              <a:rPr lang="ru-RU" altLang="ru-RU" sz="3200" b="1" kern="0" dirty="0">
                <a:solidFill>
                  <a:srgbClr val="C00000"/>
                </a:solidFill>
              </a:rPr>
            </a:br>
            <a:r>
              <a:rPr lang="ru-RU" altLang="ru-RU" sz="3200" b="1" kern="0" dirty="0">
                <a:solidFill>
                  <a:srgbClr val="C00000"/>
                </a:solidFill>
              </a:rPr>
              <a:t>судьбы подростков</a:t>
            </a:r>
            <a:endParaRPr lang="ru-RU" sz="2000"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101346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14</a:t>
            </a:fld>
            <a:endParaRPr lang="ru-RU" altLang="ru-RU" sz="1200"/>
          </a:p>
        </p:txBody>
      </p:sp>
      <p:sp>
        <p:nvSpPr>
          <p:cNvPr id="10" name="Содержимое 2">
            <a:extLst>
              <a:ext uri="{FF2B5EF4-FFF2-40B4-BE49-F238E27FC236}">
                <a16:creationId xmlns:a16="http://schemas.microsoft.com/office/drawing/2014/main" id="{AFE9DEAE-95CB-4421-ABB3-AF148CFD8C5D}"/>
              </a:ext>
            </a:extLst>
          </p:cNvPr>
          <p:cNvSpPr txBox="1">
            <a:spLocks/>
          </p:cNvSpPr>
          <p:nvPr/>
        </p:nvSpPr>
        <p:spPr>
          <a:xfrm>
            <a:off x="381000" y="1752600"/>
            <a:ext cx="11353800" cy="4755148"/>
          </a:xfrm>
          <a:prstGeom prst="rect">
            <a:avLst/>
          </a:prstGeom>
          <a:solidFill>
            <a:srgbClr val="FFFFFF">
              <a:alpha val="78824"/>
            </a:srgbClr>
          </a:solidFill>
        </p:spPr>
        <p:txBody>
          <a:bodyPr wrap="square">
            <a:spAutoFit/>
          </a:bodyPr>
          <a:lstStyle>
            <a:defPPr>
              <a:defRPr lang="ru-RU"/>
            </a:defPPr>
            <a:lvl1pPr algn="ctr">
              <a:defRPr sz="1600" i="1"/>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l"/>
            <a:r>
              <a:rPr lang="ru-RU" sz="1400" b="1" dirty="0">
                <a:solidFill>
                  <a:srgbClr val="7030A0"/>
                </a:solidFill>
                <a:latin typeface="+mn-lt"/>
              </a:rPr>
              <a:t>Из открытого письма жительницы белорусского поселка Шумилино Зинаиды </a:t>
            </a:r>
            <a:r>
              <a:rPr lang="ru-RU" sz="1400" b="1" dirty="0" err="1">
                <a:solidFill>
                  <a:srgbClr val="7030A0"/>
                </a:solidFill>
                <a:latin typeface="+mn-lt"/>
              </a:rPr>
              <a:t>Лишаковой</a:t>
            </a:r>
            <a:r>
              <a:rPr lang="ru-RU" sz="1400" b="1" dirty="0">
                <a:solidFill>
                  <a:srgbClr val="7030A0"/>
                </a:solidFill>
                <a:latin typeface="+mn-lt"/>
              </a:rPr>
              <a:t> гражданину ФРГ  - сыну Йозефа Менгеле (1985 г.) </a:t>
            </a:r>
          </a:p>
          <a:p>
            <a:endParaRPr lang="ru-RU" dirty="0"/>
          </a:p>
          <a:p>
            <a:pPr algn="just"/>
            <a:r>
              <a:rPr lang="ru-RU" dirty="0"/>
              <a:t>Вы родились в 1944 г. За год до этого я … попала в концлагерь Освенцим … в барак N 25.</a:t>
            </a:r>
          </a:p>
          <a:p>
            <a:pPr algn="just"/>
            <a:endParaRPr lang="ru-RU" sz="1200" dirty="0"/>
          </a:p>
          <a:p>
            <a:pPr algn="just"/>
            <a:r>
              <a:rPr lang="ru-RU" dirty="0"/>
              <a:t>Нас положили на нары, облитые какой-то пахучей жидкостью. К утру на коже у нас открылись раны, мышечная ткань начала распадаться, боль была невыносимая. Потом тех, кто мог еще передвигаться, заставили перейти в правую часть барака, где стояла ванна с раствором молочного цвета. Ваш отец появился как привидение: в скафандре, глаза спрятаны за очками. Нас бросили в эту ванну и... многие начали умолять, чтобы их отправили в печь, другие от боли потеряли рассудок. После шестой "ванны" у меня затянулись раны. Я стала одной из любимых пациенток вашего отца, он очень гордился своим результатом и чаще других демонстрировал мое тело перед комиссиями. Кожа у меня стала безобразной, мертвой, серого цвета...</a:t>
            </a:r>
          </a:p>
          <a:p>
            <a:pPr algn="just"/>
            <a:endParaRPr lang="ru-RU" sz="1200" dirty="0"/>
          </a:p>
          <a:p>
            <a:pPr algn="just"/>
            <a:r>
              <a:rPr lang="ru-RU" dirty="0"/>
              <a:t>…Мне удалось выжить. Я вернулась домой и недосчиталась 28 человек из моей большой родни, которых унесла война. Мама, увидев мое тело, упала, как подкошенная. Ее парализовало, она </a:t>
            </a:r>
            <a:br>
              <a:rPr lang="ru-RU" dirty="0"/>
            </a:br>
            <a:r>
              <a:rPr lang="ru-RU" dirty="0"/>
              <a:t>21 год пролежала без движения, каждый день проклиная вашего отца.</a:t>
            </a:r>
          </a:p>
          <a:p>
            <a:pPr algn="just"/>
            <a:endParaRPr lang="ru-RU" sz="1100" dirty="0"/>
          </a:p>
          <a:p>
            <a:pPr algn="just"/>
            <a:r>
              <a:rPr lang="ru-RU" dirty="0"/>
              <a:t>А я вот живу. У меня нет семьи, нет детей, и кожа моя осталась той же, какой ее сделал ваш отец - палач Освенцима Йозеф Менгеле.</a:t>
            </a:r>
          </a:p>
        </p:txBody>
      </p:sp>
    </p:spTree>
    <p:extLst>
      <p:ext uri="{BB962C8B-B14F-4D97-AF65-F5344CB8AC3E}">
        <p14:creationId xmlns:p14="http://schemas.microsoft.com/office/powerpoint/2010/main" val="391210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197267"/>
            <a:ext cx="12191999" cy="1302921"/>
          </a:xfrm>
          <a:solidFill>
            <a:srgbClr val="FFFFFF">
              <a:alpha val="78824"/>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algn="ctr">
              <a:lnSpc>
                <a:spcPct val="107000"/>
              </a:lnSpc>
              <a:spcAft>
                <a:spcPts val="800"/>
              </a:spcAft>
            </a:pPr>
            <a:r>
              <a:rPr lang="ru-RU" sz="2400" b="1" dirty="0">
                <a:solidFill>
                  <a:schemeClr val="accent2"/>
                </a:solidFill>
                <a:effectLst/>
                <a:ea typeface="Calibri" panose="020F0502020204030204" pitchFamily="34" charset="0"/>
                <a:cs typeface="Times New Roman" panose="02020603050405020304" pitchFamily="18" charset="0"/>
              </a:rPr>
              <a:t>Мемориальный комплекс «</a:t>
            </a:r>
            <a:r>
              <a:rPr lang="ru-RU" sz="2400" b="1" dirty="0" err="1">
                <a:solidFill>
                  <a:schemeClr val="accent2"/>
                </a:solidFill>
                <a:effectLst/>
                <a:ea typeface="Calibri" panose="020F0502020204030204" pitchFamily="34" charset="0"/>
                <a:cs typeface="Times New Roman" panose="02020603050405020304" pitchFamily="18" charset="0"/>
              </a:rPr>
              <a:t>Тростенец</a:t>
            </a:r>
            <a:r>
              <a:rPr lang="ru-RU" sz="2400" b="1" dirty="0">
                <a:solidFill>
                  <a:schemeClr val="accent2"/>
                </a:solidFill>
                <a:effectLst/>
                <a:ea typeface="Calibri" panose="020F0502020204030204" pitchFamily="34" charset="0"/>
                <a:cs typeface="Times New Roman" panose="02020603050405020304" pitchFamily="18" charset="0"/>
              </a:rPr>
              <a:t>» – </a:t>
            </a:r>
            <a:r>
              <a:rPr lang="ru-RU" sz="2400" b="1" dirty="0">
                <a:solidFill>
                  <a:schemeClr val="tx1"/>
                </a:solidFill>
                <a:effectLst/>
                <a:ea typeface="Calibri" panose="020F0502020204030204" pitchFamily="34" charset="0"/>
                <a:cs typeface="Times New Roman" panose="02020603050405020304" pitchFamily="18" charset="0"/>
              </a:rPr>
              <a:t>напоминание всему миру о трагических событиях Великой Отечественной войны</a:t>
            </a:r>
            <a:br>
              <a:rPr lang="ru-RU" sz="2800" dirty="0">
                <a:effectLst/>
                <a:ea typeface="Calibri" panose="020F0502020204030204" pitchFamily="34" charset="0"/>
                <a:cs typeface="Times New Roman" panose="02020603050405020304" pitchFamily="18" charset="0"/>
              </a:rPr>
            </a:br>
            <a:endParaRPr lang="ru-RU" altLang="ru-RU" sz="2800" b="1" strike="sngStrike" dirty="0">
              <a:solidFill>
                <a:schemeClr val="tx1"/>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15</a:t>
            </a:fld>
            <a:endParaRPr lang="ru-RU" altLang="ru-RU" sz="1200" dirty="0"/>
          </a:p>
        </p:txBody>
      </p:sp>
      <p:pic>
        <p:nvPicPr>
          <p:cNvPr id="4" name="Рисунок 3">
            <a:extLst>
              <a:ext uri="{FF2B5EF4-FFF2-40B4-BE49-F238E27FC236}">
                <a16:creationId xmlns:a16="http://schemas.microsoft.com/office/drawing/2014/main" id="{68CEDE3B-72E2-47B9-8779-5D219172B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8" t="5174" r="11762"/>
          <a:stretch/>
        </p:blipFill>
        <p:spPr>
          <a:xfrm>
            <a:off x="304801" y="1752600"/>
            <a:ext cx="5257800" cy="4071708"/>
          </a:xfrm>
          <a:prstGeom prst="rect">
            <a:avLst/>
          </a:prstGeom>
        </p:spPr>
      </p:pic>
      <p:sp>
        <p:nvSpPr>
          <p:cNvPr id="9" name="TextBox 8">
            <a:extLst>
              <a:ext uri="{FF2B5EF4-FFF2-40B4-BE49-F238E27FC236}">
                <a16:creationId xmlns:a16="http://schemas.microsoft.com/office/drawing/2014/main" id="{CB239DF6-B955-4A3E-B04B-0FF9D29F3FDA}"/>
              </a:ext>
            </a:extLst>
          </p:cNvPr>
          <p:cNvSpPr txBox="1"/>
          <p:nvPr/>
        </p:nvSpPr>
        <p:spPr>
          <a:xfrm>
            <a:off x="325939" y="6011061"/>
            <a:ext cx="5577840" cy="584775"/>
          </a:xfrm>
          <a:prstGeom prst="rect">
            <a:avLst/>
          </a:prstGeom>
          <a:solidFill>
            <a:srgbClr val="FFFFFF">
              <a:alpha val="78824"/>
            </a:srgbClr>
          </a:solidFill>
        </p:spPr>
        <p:txBody>
          <a:bodyPr wrap="square">
            <a:spAutoFit/>
          </a:bodyPr>
          <a:lstStyle>
            <a:defPPr>
              <a:defRPr lang="ru-RU"/>
            </a:defPPr>
            <a:lvl1pPr algn="r">
              <a:defRPr sz="1600" i="1"/>
            </a:lvl1pPr>
          </a:lstStyle>
          <a:p>
            <a:pPr algn="ctr"/>
            <a:r>
              <a:rPr lang="be-BY" dirty="0"/>
              <a:t>«Ворота памяти». </a:t>
            </a:r>
          </a:p>
          <a:p>
            <a:pPr algn="ctr"/>
            <a:r>
              <a:rPr lang="be-BY" dirty="0"/>
              <a:t>Мемориальный комплекс «Тростенец»</a:t>
            </a:r>
          </a:p>
        </p:txBody>
      </p:sp>
      <p:pic>
        <p:nvPicPr>
          <p:cNvPr id="10" name="Picture 4" descr="Малый Тростенец – Österreichische Botschaft Minsk">
            <a:extLst>
              <a:ext uri="{FF2B5EF4-FFF2-40B4-BE49-F238E27FC236}">
                <a16:creationId xmlns:a16="http://schemas.microsoft.com/office/drawing/2014/main" id="{ED3D2AEA-3A01-496B-9C7E-361CBFE2AE0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2185" t="26457" b="26929"/>
          <a:stretch>
            <a:fillRect/>
          </a:stretch>
        </p:blipFill>
        <p:spPr bwMode="auto">
          <a:xfrm>
            <a:off x="6095999" y="1752600"/>
            <a:ext cx="5638801" cy="4062697"/>
          </a:xfrm>
          <a:prstGeom prst="rect">
            <a:avLst/>
          </a:prstGeom>
          <a:noFill/>
        </p:spPr>
      </p:pic>
      <p:sp>
        <p:nvSpPr>
          <p:cNvPr id="11" name="Прямоугольник 10">
            <a:extLst>
              <a:ext uri="{FF2B5EF4-FFF2-40B4-BE49-F238E27FC236}">
                <a16:creationId xmlns:a16="http://schemas.microsoft.com/office/drawing/2014/main" id="{1C585D2C-C64A-42D4-BA15-60B781B1397B}"/>
              </a:ext>
            </a:extLst>
          </p:cNvPr>
          <p:cNvSpPr/>
          <p:nvPr/>
        </p:nvSpPr>
        <p:spPr>
          <a:xfrm>
            <a:off x="5885597" y="5832368"/>
            <a:ext cx="6293893" cy="954107"/>
          </a:xfrm>
          <a:prstGeom prst="rect">
            <a:avLst/>
          </a:prstGeom>
          <a:solidFill>
            <a:srgbClr val="FFFFFF">
              <a:alpha val="78824"/>
            </a:srgbClr>
          </a:solidFill>
        </p:spPr>
        <p:txBody>
          <a:bodyPr wrap="square">
            <a:spAutoFit/>
          </a:bodyPr>
          <a:lstStyle/>
          <a:p>
            <a:pPr algn="just"/>
            <a:r>
              <a:rPr lang="ru-RU" sz="1400" i="1" dirty="0">
                <a:effectLst/>
                <a:latin typeface="+mn-lt"/>
              </a:rPr>
              <a:t>В церемонии открытия </a:t>
            </a:r>
            <a:r>
              <a:rPr lang="ru-RU" sz="1400" i="1" dirty="0">
                <a:latin typeface="+mn-lt"/>
              </a:rPr>
              <a:t>памятника «Массив имён», </a:t>
            </a:r>
            <a:r>
              <a:rPr lang="ru-RU" sz="1400" i="1" dirty="0">
                <a:effectLst/>
                <a:latin typeface="+mn-lt"/>
              </a:rPr>
              <a:t>посвящённого австрийским гражданам, погибшим в </a:t>
            </a:r>
            <a:r>
              <a:rPr lang="ru-RU" sz="1400" i="1" dirty="0" err="1">
                <a:effectLst/>
                <a:latin typeface="+mn-lt"/>
              </a:rPr>
              <a:t>Тростенце</a:t>
            </a:r>
            <a:r>
              <a:rPr lang="ru-RU" sz="1400" i="1" dirty="0">
                <a:effectLst/>
                <a:latin typeface="+mn-lt"/>
              </a:rPr>
              <a:t>, приняли участие Президент Беларуси А.Г. Лукашенко и </a:t>
            </a:r>
            <a:r>
              <a:rPr lang="ru-RU" sz="1400" i="1" dirty="0">
                <a:latin typeface="+mn-lt"/>
              </a:rPr>
              <a:t>федеральный канцлер Австрии Себастьян </a:t>
            </a:r>
            <a:r>
              <a:rPr lang="ru-RU" sz="1400" i="1" dirty="0" err="1">
                <a:latin typeface="+mn-lt"/>
              </a:rPr>
              <a:t>Курц</a:t>
            </a:r>
            <a:r>
              <a:rPr lang="ru-RU" sz="1400" i="1" dirty="0">
                <a:latin typeface="+mn-lt"/>
              </a:rPr>
              <a:t> (28 марта 2019 г.) </a:t>
            </a:r>
          </a:p>
        </p:txBody>
      </p:sp>
    </p:spTree>
    <p:extLst>
      <p:ext uri="{BB962C8B-B14F-4D97-AF65-F5344CB8AC3E}">
        <p14:creationId xmlns:p14="http://schemas.microsoft.com/office/powerpoint/2010/main" val="2178918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867400" y="2286000"/>
            <a:ext cx="5829300" cy="3139321"/>
          </a:xfrm>
          <a:prstGeom prst="rect">
            <a:avLst/>
          </a:prstGeom>
        </p:spPr>
        <p:txBody>
          <a:bodyPr wrap="square">
            <a:spAutoFit/>
          </a:bodyPr>
          <a:lstStyle/>
          <a:p>
            <a:pPr indent="457200" algn="just"/>
            <a:r>
              <a:rPr lang="ru-RU" dirty="0"/>
              <a:t>В целях социальной и исторической справедливости,</a:t>
            </a:r>
            <a:r>
              <a:rPr lang="ru-RU" dirty="0">
                <a:solidFill>
                  <a:srgbClr val="C00000"/>
                </a:solidFill>
              </a:rPr>
              <a:t> </a:t>
            </a:r>
            <a:r>
              <a:rPr lang="ru-RU" dirty="0"/>
              <a:t>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 </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15240"/>
            <a:ext cx="10668000" cy="247760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dirty="0"/>
              <a:t>Закон Республики Беларусь № 146-З от</a:t>
            </a:r>
            <a:r>
              <a:rPr lang="ru-RU" sz="2800" dirty="0">
                <a:solidFill>
                  <a:srgbClr val="C00000"/>
                </a:solidFill>
              </a:rPr>
              <a:t> </a:t>
            </a:r>
            <a:r>
              <a:rPr lang="ru-RU" sz="2800" dirty="0"/>
              <a:t>05.01.2022 г. </a:t>
            </a:r>
            <a:br>
              <a:rPr lang="ru-RU" sz="2800" dirty="0"/>
            </a:br>
            <a:r>
              <a:rPr lang="ru-RU" sz="2800" b="1" dirty="0"/>
              <a:t>«О геноциде белорусского народа» </a:t>
            </a:r>
          </a:p>
          <a:p>
            <a:pPr algn="ctr"/>
            <a:endParaRPr lang="ru-RU" sz="2800" b="1" dirty="0">
              <a:solidFill>
                <a:srgbClr val="C00000"/>
              </a:solidFill>
            </a:endParaRPr>
          </a:p>
          <a:p>
            <a:pPr algn="ctr"/>
            <a:r>
              <a:rPr lang="ru-RU" sz="2800" b="1" dirty="0">
                <a:solidFill>
                  <a:srgbClr val="C00000"/>
                </a:solidFill>
              </a:rPr>
              <a:t>Указ Президента Республики Беларусь № 117 </a:t>
            </a:r>
          </a:p>
          <a:p>
            <a:pPr algn="ct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990600" y="2492841"/>
            <a:ext cx="10668000" cy="2862322"/>
          </a:xfrm>
          <a:prstGeom prst="rect">
            <a:avLst/>
          </a:prstGeom>
          <a:noFill/>
        </p:spPr>
        <p:txBody>
          <a:bodyPr wrap="square">
            <a:spAutoFit/>
          </a:bodyPr>
          <a:lstStyle/>
          <a:p>
            <a:pPr marL="0" indent="457200" algn="just">
              <a:spcBef>
                <a:spcPts val="0"/>
              </a:spcBef>
              <a:buNone/>
            </a:pPr>
            <a:r>
              <a:rPr lang="ru-RU" sz="2000" dirty="0"/>
              <a:t>Ст. 127. </a:t>
            </a:r>
            <a:r>
              <a:rPr lang="ru-RU" sz="2000" b="1" dirty="0"/>
              <a:t>Геноцид</a:t>
            </a:r>
            <a:r>
              <a:rPr lang="ru-RU" sz="20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2438400" y="5791200"/>
            <a:ext cx="9067800" cy="707886"/>
          </a:xfrm>
          <a:prstGeom prst="rect">
            <a:avLst/>
          </a:prstGeom>
          <a:noFill/>
        </p:spPr>
        <p:txBody>
          <a:bodyPr wrap="square">
            <a:spAutoFit/>
          </a:bodyPr>
          <a:lstStyle/>
          <a:p>
            <a:pPr algn="just">
              <a:buNone/>
            </a:pPr>
            <a:r>
              <a:rPr lang="be-BY" sz="2000" b="1" dirty="0">
                <a:solidFill>
                  <a:srgbClr val="C00000"/>
                </a:solidFill>
                <a:latin typeface="Times New Roman" panose="02020603050405020304" pitchFamily="18" charset="0"/>
                <a:cs typeface="Times New Roman" panose="02020603050405020304" pitchFamily="18" charset="0"/>
              </a:rPr>
              <a:t>День всенародной памяти жертв Великой Отечественной войны и геноцида белорусского народа</a:t>
            </a:r>
            <a:endParaRPr lang="ru-RU" sz="2000" b="1" dirty="0">
              <a:solidFill>
                <a:srgbClr val="C00000"/>
              </a:solidFill>
              <a:latin typeface="Times New Roman" panose="02020603050405020304" pitchFamily="18" charset="0"/>
              <a:cs typeface="Times New Roman" panose="02020603050405020304" pitchFamily="18" charset="0"/>
            </a:endParaRPr>
          </a:p>
        </p:txBody>
      </p:sp>
      <p:grpSp>
        <p:nvGrpSpPr>
          <p:cNvPr id="16" name="Группа 15">
            <a:extLst>
              <a:ext uri="{FF2B5EF4-FFF2-40B4-BE49-F238E27FC236}">
                <a16:creationId xmlns:a16="http://schemas.microsoft.com/office/drawing/2014/main" id="{3E1EC436-6261-4DF0-935F-CCBAC480B5F5}"/>
              </a:ext>
            </a:extLst>
          </p:cNvPr>
          <p:cNvGrpSpPr/>
          <p:nvPr/>
        </p:nvGrpSpPr>
        <p:grpSpPr>
          <a:xfrm>
            <a:off x="1166541" y="5388048"/>
            <a:ext cx="1233529" cy="1233529"/>
            <a:chOff x="391238" y="5214218"/>
            <a:chExt cx="1233529" cy="1233529"/>
          </a:xfrm>
        </p:grpSpPr>
        <p:pic>
          <p:nvPicPr>
            <p:cNvPr id="17" name="Рисунок 16">
              <a:extLst>
                <a:ext uri="{FF2B5EF4-FFF2-40B4-BE49-F238E27FC236}">
                  <a16:creationId xmlns:a16="http://schemas.microsoft.com/office/drawing/2014/main" id="{FA7F2CC8-EF39-4725-8F78-B3D977149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8" y="5214218"/>
              <a:ext cx="1233529" cy="1233529"/>
            </a:xfrm>
            <a:prstGeom prst="rect">
              <a:avLst/>
            </a:prstGeom>
          </p:spPr>
        </p:pic>
        <p:sp>
          <p:nvSpPr>
            <p:cNvPr id="18" name="TextBox 17">
              <a:extLst>
                <a:ext uri="{FF2B5EF4-FFF2-40B4-BE49-F238E27FC236}">
                  <a16:creationId xmlns:a16="http://schemas.microsoft.com/office/drawing/2014/main" id="{16EC4478-E366-4DEF-B0DC-CC82E1481D12}"/>
                </a:ext>
              </a:extLst>
            </p:cNvPr>
            <p:cNvSpPr txBox="1"/>
            <p:nvPr/>
          </p:nvSpPr>
          <p:spPr>
            <a:xfrm>
              <a:off x="458611" y="5514468"/>
              <a:ext cx="1017045" cy="369332"/>
            </a:xfrm>
            <a:prstGeom prst="rect">
              <a:avLst/>
            </a:prstGeom>
            <a:noFill/>
          </p:spPr>
          <p:txBody>
            <a:bodyPr wrap="square" lIns="0" tIns="0" rIns="0" bIns="0" rtlCol="0">
              <a:spAutoFit/>
            </a:bodyPr>
            <a:lstStyle/>
            <a:p>
              <a:pPr algn="ctr"/>
              <a:r>
                <a:rPr lang="ru-RU" sz="2400" b="1" dirty="0">
                  <a:solidFill>
                    <a:schemeClr val="bg1"/>
                  </a:solidFill>
                </a:rPr>
                <a:t>июнь</a:t>
              </a:r>
            </a:p>
          </p:txBody>
        </p:sp>
        <p:sp>
          <p:nvSpPr>
            <p:cNvPr id="19" name="TextBox 18">
              <a:extLst>
                <a:ext uri="{FF2B5EF4-FFF2-40B4-BE49-F238E27FC236}">
                  <a16:creationId xmlns:a16="http://schemas.microsoft.com/office/drawing/2014/main" id="{FA093457-557C-450F-91FF-730825DB121F}"/>
                </a:ext>
              </a:extLst>
            </p:cNvPr>
            <p:cNvSpPr txBox="1"/>
            <p:nvPr/>
          </p:nvSpPr>
          <p:spPr>
            <a:xfrm>
              <a:off x="458611" y="5883800"/>
              <a:ext cx="1017045" cy="553998"/>
            </a:xfrm>
            <a:prstGeom prst="rect">
              <a:avLst/>
            </a:prstGeom>
            <a:noFill/>
          </p:spPr>
          <p:txBody>
            <a:bodyPr wrap="square" lIns="0" tIns="0" rIns="0" bIns="0" rtlCol="0">
              <a:spAutoFit/>
            </a:bodyPr>
            <a:lstStyle/>
            <a:p>
              <a:pPr algn="ctr"/>
              <a:r>
                <a:rPr lang="en-US" sz="3600" b="1" dirty="0">
                  <a:latin typeface="Arial Black" panose="020B0A04020102020204" pitchFamily="34" charset="0"/>
                </a:rPr>
                <a:t>22</a:t>
              </a:r>
              <a:endParaRPr lang="ru-RU" sz="3600" b="1" dirty="0">
                <a:latin typeface="Arial Black" panose="020B0A04020102020204" pitchFamily="34" charset="0"/>
              </a:endParaRPr>
            </a:p>
          </p:txBody>
        </p:sp>
      </p:gr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309883"/>
            <a:ext cx="12192000" cy="1216025"/>
          </a:xfrm>
        </p:spPr>
        <p:txBody>
          <a:bodyPr/>
          <a:lstStyle/>
          <a:p>
            <a:pPr algn="ctr" eaLnBrk="1" hangingPunct="1"/>
            <a:r>
              <a:rPr lang="ru-RU" altLang="ru-RU" sz="3200" b="1" dirty="0">
                <a:solidFill>
                  <a:srgbClr val="C00000"/>
                </a:solidFill>
              </a:rPr>
              <a:t>Мемориальный комплекс «Хатынь» – </a:t>
            </a:r>
            <a:br>
              <a:rPr lang="ru-RU" altLang="ru-RU" sz="2800" b="1" dirty="0"/>
            </a:br>
            <a:r>
              <a:rPr lang="ru-RU" altLang="ru-RU" sz="2800" b="1" dirty="0">
                <a:solidFill>
                  <a:schemeClr val="tx1"/>
                </a:solidFill>
              </a:rPr>
              <a:t>место национальной памяти белорусского народа </a:t>
            </a:r>
            <a:br>
              <a:rPr lang="ru-RU" altLang="ru-RU" sz="2800" b="1" dirty="0">
                <a:solidFill>
                  <a:schemeClr val="tx1"/>
                </a:solidFill>
              </a:rPr>
            </a:br>
            <a:r>
              <a:rPr lang="ru-RU" altLang="ru-RU" sz="2800" b="1" dirty="0">
                <a:solidFill>
                  <a:schemeClr val="tx1"/>
                </a:solidFill>
              </a:rPr>
              <a:t>о трагических событиях Великой Отечественной войны</a:t>
            </a:r>
            <a:endParaRPr lang="ru-RU" altLang="ru-RU" sz="28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pic>
        <p:nvPicPr>
          <p:cNvPr id="6" name="Рисунок 5">
            <a:extLst>
              <a:ext uri="{FF2B5EF4-FFF2-40B4-BE49-F238E27FC236}">
                <a16:creationId xmlns:a16="http://schemas.microsoft.com/office/drawing/2014/main" id="{AA8F76AE-46FF-4C92-A829-13355592B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4875">
            <a:off x="9082532" y="1889627"/>
            <a:ext cx="2793651" cy="4101080"/>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79C357-33E9-41C3-B072-21C28947265C}"/>
              </a:ext>
            </a:extLst>
          </p:cNvPr>
          <p:cNvPicPr>
            <a:picLocks noChangeAspect="1"/>
          </p:cNvPicPr>
          <p:nvPr/>
        </p:nvPicPr>
        <p:blipFill>
          <a:blip r:embed="rId4" cstate="print">
            <a:extLst>
              <a:ext uri="{28A0092B-C50C-407E-A947-70E740481C1C}">
                <a14:useLocalDpi xmlns:a14="http://schemas.microsoft.com/office/drawing/2010/main" val="0"/>
              </a:ext>
            </a:extLst>
          </a:blip>
          <a:srcRect r="34020"/>
          <a:stretch>
            <a:fillRect/>
          </a:stretch>
        </p:blipFill>
        <p:spPr>
          <a:xfrm>
            <a:off x="152400" y="1981200"/>
            <a:ext cx="4624884" cy="3741334"/>
          </a:xfrm>
          <a:prstGeom prst="rect">
            <a:avLst/>
          </a:prstGeom>
        </p:spPr>
      </p:pic>
      <p:sp>
        <p:nvSpPr>
          <p:cNvPr id="8" name="Прямоугольник 7"/>
          <p:cNvSpPr/>
          <p:nvPr/>
        </p:nvSpPr>
        <p:spPr>
          <a:xfrm>
            <a:off x="4876800" y="1905000"/>
            <a:ext cx="4191000" cy="4093428"/>
          </a:xfrm>
          <a:prstGeom prst="rect">
            <a:avLst/>
          </a:prstGeom>
        </p:spPr>
        <p:txBody>
          <a:bodyPr wrap="square">
            <a:spAutoFit/>
          </a:bodyPr>
          <a:lstStyle/>
          <a:p>
            <a:pPr algn="just"/>
            <a:r>
              <a:rPr lang="ru-RU" sz="2000" dirty="0"/>
              <a:t>Генеральной прокуратурой Республики Беларусь в ходе расследования уголовного дела о геноциде белорусского народа в годы Великой Отечественной войны и послевоенный период установлено, что количество уничтоженных вместе с жителями и не восстановленных после войны деревень – не менее </a:t>
            </a:r>
            <a:r>
              <a:rPr lang="ru-RU" sz="2000" b="1" dirty="0"/>
              <a:t>270</a:t>
            </a:r>
            <a:r>
              <a:rPr lang="ru-RU" sz="2000" dirty="0"/>
              <a:t>.</a:t>
            </a:r>
          </a:p>
        </p:txBody>
      </p:sp>
    </p:spTree>
    <p:extLst>
      <p:ext uri="{BB962C8B-B14F-4D97-AF65-F5344CB8AC3E}">
        <p14:creationId xmlns:p14="http://schemas.microsoft.com/office/powerpoint/2010/main" val="75604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5240" y="152400"/>
            <a:ext cx="12192000" cy="1216025"/>
          </a:xfrm>
        </p:spPr>
        <p:txBody>
          <a:bodyPr/>
          <a:lstStyle/>
          <a:p>
            <a:pPr algn="ctr" eaLnBrk="1" hangingPunct="1"/>
            <a:r>
              <a:rPr lang="ru-RU" altLang="ru-RU" sz="2400" b="1" dirty="0">
                <a:solidFill>
                  <a:schemeClr val="tx1"/>
                </a:solidFill>
              </a:rPr>
              <a:t>В 2022 году реконструкция мемориального комплекса «Хатынь» получила статус </a:t>
            </a:r>
            <a:r>
              <a:rPr lang="ru-RU" altLang="ru-RU" sz="2400" b="1" dirty="0">
                <a:solidFill>
                  <a:schemeClr val="accent2"/>
                </a:solidFill>
              </a:rPr>
              <a:t>Всебелорусской молодежной стройки</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pic>
        <p:nvPicPr>
          <p:cNvPr id="1026" name="Picture 2">
            <a:extLst>
              <a:ext uri="{FF2B5EF4-FFF2-40B4-BE49-F238E27FC236}">
                <a16:creationId xmlns:a16="http://schemas.microsoft.com/office/drawing/2014/main" id="{01F4D600-3795-42AD-BAFB-C3EC2A6046C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057" t="30247" r="15978"/>
          <a:stretch/>
        </p:blipFill>
        <p:spPr bwMode="auto">
          <a:xfrm>
            <a:off x="381000" y="1814512"/>
            <a:ext cx="5715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3516F27-14D1-434B-834E-119EDE48ED65}"/>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4800" y="3965924"/>
            <a:ext cx="4868038" cy="2719387"/>
          </a:xfrm>
          <a:prstGeom prst="rect">
            <a:avLst/>
          </a:prstGeom>
        </p:spPr>
      </p:pic>
      <p:sp>
        <p:nvSpPr>
          <p:cNvPr id="8" name="Прямоугольник 7">
            <a:extLst>
              <a:ext uri="{FF2B5EF4-FFF2-40B4-BE49-F238E27FC236}">
                <a16:creationId xmlns:a16="http://schemas.microsoft.com/office/drawing/2014/main" id="{FFDF5BDE-F113-4AAB-A735-443A4EF5CAD2}"/>
              </a:ext>
            </a:extLst>
          </p:cNvPr>
          <p:cNvSpPr/>
          <p:nvPr/>
        </p:nvSpPr>
        <p:spPr>
          <a:xfrm>
            <a:off x="6328410" y="2014913"/>
            <a:ext cx="5501640" cy="1754326"/>
          </a:xfrm>
          <a:prstGeom prst="rect">
            <a:avLst/>
          </a:prstGeom>
        </p:spPr>
        <p:txBody>
          <a:bodyPr wrap="square">
            <a:spAutoFit/>
          </a:bodyPr>
          <a:lstStyle/>
          <a:p>
            <a:pPr algn="just"/>
            <a:r>
              <a:rPr lang="ru-RU" dirty="0"/>
              <a:t>Объектам капитального ремонта и реконструкции мемориального комплекса «Хатынь» присвоен </a:t>
            </a:r>
            <a:r>
              <a:rPr lang="ru-RU" b="1" dirty="0"/>
              <a:t>статус Всебелорусской молодежной стройки</a:t>
            </a:r>
            <a:r>
              <a:rPr lang="ru-RU" dirty="0"/>
              <a:t>. </a:t>
            </a:r>
          </a:p>
          <a:p>
            <a:pPr algn="just"/>
            <a:r>
              <a:rPr lang="ru-RU" dirty="0"/>
              <a:t>Соответствующий указ № 176 подписал Президент Беларуси Александр Лукашенко. </a:t>
            </a:r>
            <a:endParaRPr lang="x-none" dirty="0"/>
          </a:p>
        </p:txBody>
      </p:sp>
    </p:spTree>
    <p:extLst>
      <p:ext uri="{BB962C8B-B14F-4D97-AF65-F5344CB8AC3E}">
        <p14:creationId xmlns:p14="http://schemas.microsoft.com/office/powerpoint/2010/main" val="140174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257800" y="1997839"/>
            <a:ext cx="6248400" cy="3139321"/>
          </a:xfrm>
          <a:prstGeom prst="rect">
            <a:avLst/>
          </a:prstGeom>
        </p:spPr>
        <p:txBody>
          <a:bodyPr wrap="square">
            <a:spAutoFit/>
          </a:bodyPr>
          <a:lstStyle/>
          <a:p>
            <a:pPr algn="just"/>
            <a:r>
              <a:rPr lang="ru-RU" b="1" dirty="0"/>
              <a:t>81 год </a:t>
            </a:r>
            <a:r>
              <a:rPr lang="ru-RU" dirty="0"/>
              <a:t>назад нацистская Германия напала на Советский Союз. Беларусь первой приняла удар врага. </a:t>
            </a:r>
          </a:p>
          <a:p>
            <a:pPr algn="just"/>
            <a:endParaRPr lang="ru-RU" dirty="0"/>
          </a:p>
          <a:p>
            <a:pPr algn="just"/>
            <a:r>
              <a:rPr lang="ru-RU" dirty="0"/>
              <a:t>В той страшной войне на уничтожение, по некоторым оценкам, погибло более </a:t>
            </a:r>
            <a:r>
              <a:rPr lang="ru-RU" b="1" dirty="0"/>
              <a:t>3 млн белорусов </a:t>
            </a:r>
            <a:r>
              <a:rPr lang="ru-RU" dirty="0"/>
              <a:t>- фактически </a:t>
            </a:r>
            <a:r>
              <a:rPr lang="ru-RU" b="1" dirty="0"/>
              <a:t>каждый третий житель </a:t>
            </a:r>
            <a:r>
              <a:rPr lang="ru-RU" dirty="0"/>
              <a:t>нашей страны.</a:t>
            </a:r>
            <a:r>
              <a:rPr lang="ru-RU" b="1" dirty="0"/>
              <a:t> </a:t>
            </a:r>
            <a:r>
              <a:rPr lang="ru-RU" dirty="0"/>
              <a:t>В пропорции к численности довоенного населения других государств и наций - это наивысший  ужасающий показатель. </a:t>
            </a:r>
            <a:endParaRPr lang="x-none" dirty="0"/>
          </a:p>
        </p:txBody>
      </p:sp>
      <p:pic>
        <p:nvPicPr>
          <p:cNvPr id="9" name="Рисунок 8">
            <a:extLst>
              <a:ext uri="{FF2B5EF4-FFF2-40B4-BE49-F238E27FC236}">
                <a16:creationId xmlns:a16="http://schemas.microsoft.com/office/drawing/2014/main" id="{D8D4BA8A-6736-42AE-BCEC-0501F040580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200" y="1822368"/>
            <a:ext cx="4162260" cy="3213264"/>
          </a:xfrm>
          <a:prstGeom prst="rect">
            <a:avLst/>
          </a:prstGeom>
        </p:spPr>
      </p:pic>
      <p:sp>
        <p:nvSpPr>
          <p:cNvPr id="10" name="TextBox 9">
            <a:extLst>
              <a:ext uri="{FF2B5EF4-FFF2-40B4-BE49-F238E27FC236}">
                <a16:creationId xmlns:a16="http://schemas.microsoft.com/office/drawing/2014/main" id="{59D38452-06C1-46FD-A5D5-9D83B827DC66}"/>
              </a:ext>
            </a:extLst>
          </p:cNvPr>
          <p:cNvSpPr txBox="1"/>
          <p:nvPr/>
        </p:nvSpPr>
        <p:spPr>
          <a:xfrm>
            <a:off x="712470" y="5050993"/>
            <a:ext cx="4495800" cy="615553"/>
          </a:xfrm>
          <a:prstGeom prst="rect">
            <a:avLst/>
          </a:prstGeom>
          <a:noFill/>
        </p:spPr>
        <p:txBody>
          <a:bodyPr wrap="square">
            <a:spAutoFit/>
          </a:bodyPr>
          <a:lstStyle/>
          <a:p>
            <a:pPr algn="ctr"/>
            <a:r>
              <a:rPr lang="ru-RU" sz="1700" i="1" dirty="0"/>
              <a:t>Нюрнбергский процесс над военными преступниками. 20 ноября 1945 г.</a:t>
            </a:r>
          </a:p>
        </p:txBody>
      </p:sp>
      <p:sp>
        <p:nvSpPr>
          <p:cNvPr id="11" name="Прямоугольник 10">
            <a:extLst>
              <a:ext uri="{FF2B5EF4-FFF2-40B4-BE49-F238E27FC236}">
                <a16:creationId xmlns:a16="http://schemas.microsoft.com/office/drawing/2014/main" id="{AA383E14-79C1-4DAB-893E-B3345E5E6CCF}"/>
              </a:ext>
            </a:extLst>
          </p:cNvPr>
          <p:cNvSpPr/>
          <p:nvPr/>
        </p:nvSpPr>
        <p:spPr>
          <a:xfrm>
            <a:off x="5257800" y="5227965"/>
            <a:ext cx="6248400" cy="523220"/>
          </a:xfrm>
          <a:prstGeom prst="rect">
            <a:avLst/>
          </a:prstGeom>
        </p:spPr>
        <p:txBody>
          <a:bodyPr wrap="square">
            <a:spAutoFit/>
          </a:bodyPr>
          <a:lstStyle/>
          <a:p>
            <a:pPr algn="just"/>
            <a:r>
              <a:rPr lang="ru-RU" sz="1400" i="1" dirty="0">
                <a:solidFill>
                  <a:srgbClr val="7030A0"/>
                </a:solidFill>
              </a:rPr>
              <a:t>Беларусь и историческая ответственность Германии</a:t>
            </a:r>
            <a:r>
              <a:rPr lang="be-BY" sz="1400" i="1" dirty="0">
                <a:solidFill>
                  <a:srgbClr val="7030A0"/>
                </a:solidFill>
              </a:rPr>
              <a:t>. Посольство Республики Беларусь в ФРГ, июнь 2022 г.</a:t>
            </a:r>
            <a:r>
              <a:rPr lang="ru-RU" sz="1400" i="1" dirty="0">
                <a:solidFill>
                  <a:srgbClr val="7030A0"/>
                </a:solidFill>
              </a:rPr>
              <a:t> </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7</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85800" y="1966912"/>
            <a:ext cx="4114800" cy="1754326"/>
          </a:xfrm>
          <a:prstGeom prst="rect">
            <a:avLst/>
          </a:prstGeom>
        </p:spPr>
        <p:txBody>
          <a:bodyPr wrap="square">
            <a:spAutoFit/>
          </a:bodyPr>
          <a:lstStyle/>
          <a:p>
            <a:pPr algn="just"/>
            <a:r>
              <a:rPr lang="ru-RU" b="1" dirty="0"/>
              <a:t>Беларусь в годы Второй мировой войны пережила фактически два геноцида: холокост белорусских евреев и геноцид белорусов как восточных славян. </a:t>
            </a:r>
          </a:p>
        </p:txBody>
      </p:sp>
      <p:pic>
        <p:nvPicPr>
          <p:cNvPr id="12" name="Рисунок 11">
            <a:extLst>
              <a:ext uri="{FF2B5EF4-FFF2-40B4-BE49-F238E27FC236}">
                <a16:creationId xmlns:a16="http://schemas.microsoft.com/office/drawing/2014/main" id="{8DCE369F-C966-4769-9610-120224B84F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4" t="24771"/>
          <a:stretch/>
        </p:blipFill>
        <p:spPr>
          <a:xfrm>
            <a:off x="5105400" y="1825722"/>
            <a:ext cx="6389419" cy="3378440"/>
          </a:xfrm>
          <a:prstGeom prst="rect">
            <a:avLst/>
          </a:prstGeom>
        </p:spPr>
      </p:pic>
      <p:sp>
        <p:nvSpPr>
          <p:cNvPr id="13" name="Прямоугольник 12">
            <a:extLst>
              <a:ext uri="{FF2B5EF4-FFF2-40B4-BE49-F238E27FC236}">
                <a16:creationId xmlns:a16="http://schemas.microsoft.com/office/drawing/2014/main" id="{B292DB25-9216-4C09-A831-F44FCC01724D}"/>
              </a:ext>
            </a:extLst>
          </p:cNvPr>
          <p:cNvSpPr/>
          <p:nvPr/>
        </p:nvSpPr>
        <p:spPr>
          <a:xfrm>
            <a:off x="5105401" y="5257562"/>
            <a:ext cx="6389418" cy="1323439"/>
          </a:xfrm>
          <a:prstGeom prst="rect">
            <a:avLst/>
          </a:prstGeom>
          <a:solidFill>
            <a:srgbClr val="FFFFFF">
              <a:alpha val="78824"/>
            </a:srgbClr>
          </a:solidFill>
        </p:spPr>
        <p:txBody>
          <a:bodyPr wrap="square">
            <a:spAutoFit/>
          </a:bodyPr>
          <a:lstStyle/>
          <a:p>
            <a:pPr algn="just"/>
            <a:r>
              <a:rPr lang="ru-RU" sz="1600" i="1" dirty="0"/>
              <a:t>Немецкие военные преступники, обвиняемые Военным трибуналом Минского военного округа по делу </a:t>
            </a:r>
            <a:br>
              <a:rPr lang="ru-RU" sz="1600" i="1" dirty="0"/>
            </a:br>
            <a:r>
              <a:rPr lang="ru-RU" sz="1600" i="1" dirty="0"/>
              <a:t>о злодеяниях, совершенных на территории БССР в годы Великой Отечественной войны, на судебном процессе </a:t>
            </a:r>
            <a:br>
              <a:rPr lang="ru-RU" sz="1600" i="1" dirty="0"/>
            </a:br>
            <a:r>
              <a:rPr lang="ru-RU" sz="1600" i="1" dirty="0"/>
              <a:t>в Минском окружном Доме офицеров. 15 января 1946 г.</a:t>
            </a:r>
            <a:endParaRPr lang="be-BY" sz="1600" i="1" dirty="0"/>
          </a:p>
        </p:txBody>
      </p:sp>
    </p:spTree>
    <p:extLst>
      <p:ext uri="{BB962C8B-B14F-4D97-AF65-F5344CB8AC3E}">
        <p14:creationId xmlns:p14="http://schemas.microsoft.com/office/powerpoint/2010/main" val="174827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8</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433863" y="5088302"/>
            <a:ext cx="5826491" cy="1323439"/>
          </a:xfrm>
          <a:prstGeom prst="rect">
            <a:avLst/>
          </a:prstGeom>
          <a:solidFill>
            <a:srgbClr val="FFFFFF">
              <a:alpha val="78824"/>
            </a:srgbClr>
          </a:solidFill>
        </p:spPr>
        <p:txBody>
          <a:bodyPr wrap="square">
            <a:spAutoFit/>
          </a:bodyPr>
          <a:lstStyle/>
          <a:p>
            <a:pPr algn="just"/>
            <a:r>
              <a:rPr lang="ru-RU" sz="1600" i="1" dirty="0"/>
              <a:t>Обвиняемый - бывший заместитель начальника лагеря военнопленных № 131 </a:t>
            </a:r>
            <a:r>
              <a:rPr lang="ru-RU" sz="1600" i="1" dirty="0" err="1"/>
              <a:t>Лангут</a:t>
            </a:r>
            <a:r>
              <a:rPr lang="ru-RU" sz="1600" i="1" dirty="0"/>
              <a:t> Карл Макс во время допроса на судебном заседании Военного трибунала Минского военного округа в Минском окружном Доме офицеров. 15-29 января 1946 г.</a:t>
            </a:r>
          </a:p>
        </p:txBody>
      </p:sp>
      <p:sp>
        <p:nvSpPr>
          <p:cNvPr id="9" name="TextBox 8">
            <a:extLst>
              <a:ext uri="{FF2B5EF4-FFF2-40B4-BE49-F238E27FC236}">
                <a16:creationId xmlns:a16="http://schemas.microsoft.com/office/drawing/2014/main" id="{8EC601D6-1678-41F1-A47C-C33D726531D3}"/>
              </a:ext>
            </a:extLst>
          </p:cNvPr>
          <p:cNvSpPr txBox="1"/>
          <p:nvPr/>
        </p:nvSpPr>
        <p:spPr>
          <a:xfrm>
            <a:off x="6400800" y="1784147"/>
            <a:ext cx="5476350" cy="3693319"/>
          </a:xfrm>
          <a:prstGeom prst="rect">
            <a:avLst/>
          </a:prstGeom>
          <a:noFill/>
        </p:spPr>
        <p:txBody>
          <a:bodyPr wrap="square">
            <a:spAutoFit/>
          </a:bodyPr>
          <a:lstStyle/>
          <a:p>
            <a:pPr indent="457200" algn="just"/>
            <a:r>
              <a:rPr lang="ru-RU" sz="1800" dirty="0"/>
              <a:t>Лагерь № 131 (г. Слоним, а после </a:t>
            </a:r>
            <a:br>
              <a:rPr lang="ru-RU" sz="1800" dirty="0"/>
            </a:br>
            <a:r>
              <a:rPr lang="ru-RU" sz="1800" dirty="0"/>
              <a:t>г. Бобруйск) не вмещал около </a:t>
            </a:r>
            <a:br>
              <a:rPr lang="ru-RU" sz="1800" dirty="0"/>
            </a:br>
            <a:r>
              <a:rPr lang="ru-RU" sz="1800" dirty="0"/>
              <a:t>60 тысяч </a:t>
            </a:r>
            <a:r>
              <a:rPr lang="ru-RU" dirty="0"/>
              <a:t>военнопленных</a:t>
            </a:r>
            <a:r>
              <a:rPr lang="ru-RU" sz="1800" dirty="0"/>
              <a:t>. До ноября 1941 года 20 тысяч человек находились под открытым небом. </a:t>
            </a:r>
          </a:p>
          <a:p>
            <a:pPr indent="457200"/>
            <a:r>
              <a:rPr lang="ru-RU" sz="1800" dirty="0"/>
              <a:t>Узников кормили от случая к случаю. В их меню входило</a:t>
            </a:r>
            <a:r>
              <a:rPr lang="en-US" sz="1800" dirty="0"/>
              <a:t> </a:t>
            </a:r>
            <a:r>
              <a:rPr lang="ru-RU" sz="1800" dirty="0"/>
              <a:t>100-150 граммов хлеба с опилками и литр баланды. Голод, холод и непосильные каторжные работы приводили к массовой гибели людей. </a:t>
            </a:r>
          </a:p>
          <a:p>
            <a:pPr indent="457200" algn="just"/>
            <a:r>
              <a:rPr lang="ru-RU" sz="1800" dirty="0"/>
              <a:t>По признанию замначальника лагеря, </a:t>
            </a:r>
            <a:r>
              <a:rPr lang="ru-RU" sz="1800" b="1" dirty="0"/>
              <a:t>за год </a:t>
            </a:r>
            <a:r>
              <a:rPr lang="ru-RU" sz="1800" dirty="0"/>
              <a:t>в результате бесчеловечного обращения умерло </a:t>
            </a:r>
            <a:r>
              <a:rPr lang="ru-RU" sz="1800" b="1" dirty="0">
                <a:solidFill>
                  <a:srgbClr val="C00000"/>
                </a:solidFill>
              </a:rPr>
              <a:t>25 тысяч человек</a:t>
            </a:r>
            <a:r>
              <a:rPr lang="ru-RU" sz="1800" dirty="0"/>
              <a:t>.</a:t>
            </a:r>
            <a:endParaRPr lang="be-BY" sz="1800" dirty="0"/>
          </a:p>
        </p:txBody>
      </p:sp>
      <p:pic>
        <p:nvPicPr>
          <p:cNvPr id="10" name="Рисунок 9">
            <a:extLst>
              <a:ext uri="{FF2B5EF4-FFF2-40B4-BE49-F238E27FC236}">
                <a16:creationId xmlns:a16="http://schemas.microsoft.com/office/drawing/2014/main" id="{83F778F9-3E94-4D32-8AD6-BC0FBEB049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2249"/>
          <a:stretch/>
        </p:blipFill>
        <p:spPr>
          <a:xfrm>
            <a:off x="433863" y="1832854"/>
            <a:ext cx="5826491" cy="3192291"/>
          </a:xfrm>
          <a:prstGeom prst="rect">
            <a:avLst/>
          </a:prstGeom>
        </p:spPr>
      </p:pic>
    </p:spTree>
    <p:extLst>
      <p:ext uri="{BB962C8B-B14F-4D97-AF65-F5344CB8AC3E}">
        <p14:creationId xmlns:p14="http://schemas.microsoft.com/office/powerpoint/2010/main" val="22313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46186" y="5486400"/>
            <a:ext cx="5562601" cy="584775"/>
          </a:xfrm>
          <a:prstGeom prst="rect">
            <a:avLst/>
          </a:prstGeom>
          <a:solidFill>
            <a:srgbClr val="FFFFFF">
              <a:alpha val="78824"/>
            </a:srgbClr>
          </a:solidFill>
        </p:spPr>
        <p:txBody>
          <a:bodyPr wrap="square">
            <a:spAutoFit/>
          </a:bodyPr>
          <a:lstStyle/>
          <a:p>
            <a:pPr algn="ctr"/>
            <a:r>
              <a:rPr lang="ru-RU" sz="1600" i="1" dirty="0"/>
              <a:t>Немецкие оккупанты угоняют скот у сельчан. 1943 г.</a:t>
            </a:r>
            <a:endParaRPr lang="be-BY" sz="1600" i="1" dirty="0"/>
          </a:p>
        </p:txBody>
      </p:sp>
      <p:pic>
        <p:nvPicPr>
          <p:cNvPr id="7" name="Рисунок 6">
            <a:extLst>
              <a:ext uri="{FF2B5EF4-FFF2-40B4-BE49-F238E27FC236}">
                <a16:creationId xmlns:a16="http://schemas.microsoft.com/office/drawing/2014/main" id="{564000AF-754C-48FC-B9B5-7616E40147E7}"/>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6187" y="1769698"/>
            <a:ext cx="5562600" cy="3492874"/>
          </a:xfrm>
          <a:prstGeom prst="rect">
            <a:avLst/>
          </a:prstGeom>
        </p:spPr>
      </p:pic>
      <p:pic>
        <p:nvPicPr>
          <p:cNvPr id="8" name="Рисунок 7">
            <a:extLst>
              <a:ext uri="{FF2B5EF4-FFF2-40B4-BE49-F238E27FC236}">
                <a16:creationId xmlns:a16="http://schemas.microsoft.com/office/drawing/2014/main" id="{C1753FD5-4087-4E00-AAD3-230884CD063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83215" y="1769698"/>
            <a:ext cx="5559478" cy="3492874"/>
          </a:xfrm>
          <a:prstGeom prst="rect">
            <a:avLst/>
          </a:prstGeom>
        </p:spPr>
      </p:pic>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471160"/>
            <a:ext cx="5577838" cy="584775"/>
          </a:xfrm>
          <a:prstGeom prst="rect">
            <a:avLst/>
          </a:prstGeom>
          <a:solidFill>
            <a:srgbClr val="FFFFFF">
              <a:alpha val="78824"/>
            </a:srgbClr>
          </a:solidFill>
        </p:spPr>
        <p:txBody>
          <a:bodyPr wrap="square">
            <a:spAutoFit/>
          </a:bodyPr>
          <a:lstStyle/>
          <a:p>
            <a:pPr algn="ctr"/>
            <a:r>
              <a:rPr lang="ru-RU" sz="1600" i="1" dirty="0"/>
              <a:t>Крестьяне молотят зерно</a:t>
            </a:r>
            <a:r>
              <a:rPr lang="ru-RU" sz="1600" i="1" dirty="0">
                <a:solidFill>
                  <a:srgbClr val="C00000"/>
                </a:solidFill>
              </a:rPr>
              <a:t> </a:t>
            </a:r>
            <a:r>
              <a:rPr lang="ru-RU" sz="1600" i="1" dirty="0"/>
              <a:t>под контролем немецких солдат. 1943 г.</a:t>
            </a:r>
            <a:endParaRPr lang="be-BY" sz="1600" i="1" dirty="0"/>
          </a:p>
        </p:txBody>
      </p:sp>
    </p:spTree>
    <p:extLst>
      <p:ext uri="{BB962C8B-B14F-4D97-AF65-F5344CB8AC3E}">
        <p14:creationId xmlns:p14="http://schemas.microsoft.com/office/powerpoint/2010/main" val="92638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4087</TotalTime>
  <Words>781</Words>
  <Application>Microsoft Office PowerPoint</Application>
  <PresentationFormat>Широкоэкранный</PresentationFormat>
  <Paragraphs>86</Paragraphs>
  <Slides>15</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Arial Black</vt:lpstr>
      <vt:lpstr>Calibri</vt:lpstr>
      <vt:lpstr>Times New Roman</vt:lpstr>
      <vt:lpstr>Verdana</vt:lpstr>
      <vt:lpstr>Wingdings</vt:lpstr>
      <vt:lpstr>YS Text</vt:lpstr>
      <vt:lpstr>Профиль</vt:lpstr>
      <vt:lpstr>Презентация PowerPoint</vt:lpstr>
      <vt:lpstr>Презентация PowerPoint</vt:lpstr>
      <vt:lpstr>Презентация PowerPoint</vt:lpstr>
      <vt:lpstr>Мемориальный комплекс «Хатынь» –  место национальной памяти белорусского народа  о трагических событиях Великой Отечественной войны</vt:lpstr>
      <vt:lpstr>В 2022 году реконструкция мемориального комплекса «Хатынь» получила статус Всебелорусской молодежной стройки</vt:lpstr>
      <vt:lpstr>Судебные процессы над военными преступниками </vt:lpstr>
      <vt:lpstr>Судебные процессы над военными преступниками </vt:lpstr>
      <vt:lpstr>Судебные процессы над военными преступниками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Презентация PowerPoint</vt:lpstr>
      <vt:lpstr>Презентация PowerPoint</vt:lpstr>
      <vt:lpstr>Мемориальный комплекс «Тростенец» – напоминание всему миру о трагических событиях Великой Отечественной войны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Галина Давидовская</cp:lastModifiedBy>
  <cp:revision>413</cp:revision>
  <cp:lastPrinted>1601-01-01T00:00:00Z</cp:lastPrinted>
  <dcterms:created xsi:type="dcterms:W3CDTF">1601-01-01T00:00:00Z</dcterms:created>
  <dcterms:modified xsi:type="dcterms:W3CDTF">2023-08-22T12:46:14Z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