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6"/>
  </p:notesMasterIdLst>
  <p:handoutMasterIdLst>
    <p:handoutMasterId r:id="rId17"/>
  </p:handoutMasterIdLst>
  <p:sldIdLst>
    <p:sldId id="470" r:id="rId2"/>
    <p:sldId id="471" r:id="rId3"/>
    <p:sldId id="472" r:id="rId4"/>
    <p:sldId id="484" r:id="rId5"/>
    <p:sldId id="485" r:id="rId6"/>
    <p:sldId id="474" r:id="rId7"/>
    <p:sldId id="481" r:id="rId8"/>
    <p:sldId id="489" r:id="rId9"/>
    <p:sldId id="490" r:id="rId10"/>
    <p:sldId id="491" r:id="rId11"/>
    <p:sldId id="492" r:id="rId12"/>
    <p:sldId id="432" r:id="rId13"/>
    <p:sldId id="495" r:id="rId14"/>
    <p:sldId id="496" r:id="rId15"/>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595" autoAdjust="0"/>
  </p:normalViewPr>
  <p:slideViewPr>
    <p:cSldViewPr>
      <p:cViewPr varScale="1">
        <p:scale>
          <a:sx n="104" d="100"/>
          <a:sy n="104" d="100"/>
        </p:scale>
        <p:origin x="678" y="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6</a:t>
            </a:fld>
            <a:endParaRPr lang="ru-RU"/>
          </a:p>
        </p:txBody>
      </p:sp>
    </p:spTree>
    <p:extLst>
      <p:ext uri="{BB962C8B-B14F-4D97-AF65-F5344CB8AC3E}">
        <p14:creationId xmlns:p14="http://schemas.microsoft.com/office/powerpoint/2010/main" val="1986783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8</a:t>
            </a:fld>
            <a:endParaRPr lang="ru-RU"/>
          </a:p>
        </p:txBody>
      </p:sp>
    </p:spTree>
    <p:extLst>
      <p:ext uri="{BB962C8B-B14F-4D97-AF65-F5344CB8AC3E}">
        <p14:creationId xmlns:p14="http://schemas.microsoft.com/office/powerpoint/2010/main" val="185305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11</a:t>
            </a:fld>
            <a:endParaRPr lang="ru-RU"/>
          </a:p>
        </p:txBody>
      </p:sp>
    </p:spTree>
    <p:extLst>
      <p:ext uri="{BB962C8B-B14F-4D97-AF65-F5344CB8AC3E}">
        <p14:creationId xmlns:p14="http://schemas.microsoft.com/office/powerpoint/2010/main" val="375458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xfrm>
            <a:off x="9372600" y="6330056"/>
            <a:ext cx="2641600" cy="476250"/>
          </a:xfrm>
          <a:ln/>
        </p:spPr>
        <p:txBody>
          <a:bodyPr/>
          <a:lstStyle>
            <a:lvl1pPr>
              <a:defRPr/>
            </a:lvl1pPr>
          </a:lstStyle>
          <a:p>
            <a:pPr>
              <a:defRPr/>
            </a:pPr>
            <a:fld id="{CA01A123-C0D6-4567-AEB8-2C1DC85B92C9}" type="slidenum">
              <a:rPr lang="ru-RU"/>
              <a:pPr>
                <a:defRPr/>
              </a:pPr>
              <a:t>‹#›</a:t>
            </a:fld>
            <a:endParaRPr lang="ru-RU"/>
          </a:p>
        </p:txBody>
      </p:sp>
      <p:sp>
        <p:nvSpPr>
          <p:cNvPr id="5" name="Прямоугольник 4">
            <a:extLst>
              <a:ext uri="{FF2B5EF4-FFF2-40B4-BE49-F238E27FC236}">
                <a16:creationId xmlns:a16="http://schemas.microsoft.com/office/drawing/2014/main" id="{5D88457F-E3F2-4C33-B285-FD37D935EC4A}"/>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
        <p:nvSpPr>
          <p:cNvPr id="8" name="Прямоугольник 7">
            <a:extLst>
              <a:ext uri="{FF2B5EF4-FFF2-40B4-BE49-F238E27FC236}">
                <a16:creationId xmlns:a16="http://schemas.microsoft.com/office/drawing/2014/main" id="{EA7DE9C8-EA19-4B61-8E4A-062C9D843B7D}"/>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8.xml"/><Relationship Id="rId5" Type="http://schemas.microsoft.com/office/2007/relationships/hdphoto" Target="../media/hdphoto13.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prokuratura.gov.by/ru/media/sobytiya-i-meropriyatiya/rassledovanie-ugolov1912/"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2.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10.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FB9B402-9C01-4874-B6BD-20C0292D2D27}"/>
              </a:ext>
            </a:extLst>
          </p:cNvPr>
          <p:cNvSpPr txBox="1"/>
          <p:nvPr/>
        </p:nvSpPr>
        <p:spPr>
          <a:xfrm>
            <a:off x="3228783" y="1752600"/>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белорусского народа</a:t>
            </a:r>
          </a:p>
          <a:p>
            <a:pPr marL="1588" indent="-1588" algn="ctr" eaLnBrk="1" hangingPunct="1">
              <a:buNone/>
            </a:pPr>
            <a:r>
              <a:rPr lang="ru-RU" sz="4000" b="1" dirty="0">
                <a:ea typeface="Times New Roman"/>
              </a:rPr>
              <a:t>в годы Великой Отечественной войны</a:t>
            </a:r>
          </a:p>
        </p:txBody>
      </p:sp>
      <p:pic>
        <p:nvPicPr>
          <p:cNvPr id="7" name="Рисунок 6">
            <a:extLst>
              <a:ext uri="{FF2B5EF4-FFF2-40B4-BE49-F238E27FC236}">
                <a16:creationId xmlns:a16="http://schemas.microsoft.com/office/drawing/2014/main" id="{2DE6CC1D-721D-4690-944D-D77CA906FC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64" y="2191043"/>
            <a:ext cx="1828800" cy="1237957"/>
          </a:xfrm>
          <a:prstGeom prst="rect">
            <a:avLst/>
          </a:prstGeom>
        </p:spPr>
      </p:pic>
      <p:sp>
        <p:nvSpPr>
          <p:cNvPr id="11" name="Прямоугольник 10">
            <a:extLst>
              <a:ext uri="{FF2B5EF4-FFF2-40B4-BE49-F238E27FC236}">
                <a16:creationId xmlns:a16="http://schemas.microsoft.com/office/drawing/2014/main" id="{0DE8EDF0-E2C4-4C11-94E6-C7B6B138E1B5}"/>
              </a:ext>
            </a:extLst>
          </p:cNvPr>
          <p:cNvSpPr/>
          <p:nvPr/>
        </p:nvSpPr>
        <p:spPr>
          <a:xfrm>
            <a:off x="0" y="6568181"/>
            <a:ext cx="121920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
        <p:nvSpPr>
          <p:cNvPr id="9" name="TextBox 8">
            <a:extLst>
              <a:ext uri="{FF2B5EF4-FFF2-40B4-BE49-F238E27FC236}">
                <a16:creationId xmlns:a16="http://schemas.microsoft.com/office/drawing/2014/main" id="{107E6F79-37F8-4FCF-9DD7-1ED3412AE5FF}"/>
              </a:ext>
            </a:extLst>
          </p:cNvPr>
          <p:cNvSpPr txBox="1"/>
          <p:nvPr/>
        </p:nvSpPr>
        <p:spPr>
          <a:xfrm>
            <a:off x="6172200" y="265635"/>
            <a:ext cx="5638800" cy="400110"/>
          </a:xfrm>
          <a:prstGeom prst="rect">
            <a:avLst/>
          </a:prstGeom>
          <a:noFill/>
        </p:spPr>
        <p:txBody>
          <a:bodyPr wrap="square">
            <a:spAutoFit/>
          </a:bodyPr>
          <a:lstStyle/>
          <a:p>
            <a:r>
              <a:rPr lang="en-US" sz="2000" b="1" i="0" dirty="0">
                <a:solidFill>
                  <a:srgbClr val="333333"/>
                </a:solidFill>
                <a:effectLst/>
                <a:ea typeface="Verdana" panose="020B0604030504040204" pitchFamily="34" charset="0"/>
              </a:rPr>
              <a:t>III</a:t>
            </a:r>
            <a:r>
              <a:rPr lang="en-US"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ступень</a:t>
            </a:r>
            <a:r>
              <a:rPr lang="ru-RU" sz="2000" b="0" i="0" dirty="0">
                <a:solidFill>
                  <a:srgbClr val="333333"/>
                </a:solidFill>
                <a:effectLst/>
                <a:ea typeface="Verdana" panose="020B0604030504040204" pitchFamily="34" charset="0"/>
              </a:rPr>
              <a:t> – </a:t>
            </a:r>
            <a:r>
              <a:rPr lang="ru-RU" sz="2000" b="1" i="0" dirty="0">
                <a:solidFill>
                  <a:srgbClr val="333333"/>
                </a:solidFill>
                <a:effectLst/>
                <a:ea typeface="Verdana" panose="020B0604030504040204" pitchFamily="34" charset="0"/>
              </a:rPr>
              <a:t>среднее</a:t>
            </a:r>
            <a:r>
              <a:rPr lang="ru-RU"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образование</a:t>
            </a:r>
            <a:r>
              <a:rPr lang="ru-RU" sz="2000" b="0" i="0" dirty="0">
                <a:solidFill>
                  <a:srgbClr val="333333"/>
                </a:solidFill>
                <a:effectLst/>
                <a:ea typeface="Verdana" panose="020B0604030504040204" pitchFamily="34" charset="0"/>
              </a:rPr>
              <a:t> </a:t>
            </a:r>
            <a:endParaRPr lang="ru-RU" sz="2000" b="1" dirty="0">
              <a:ea typeface="Verdana" panose="020B0604030504040204" pitchFamily="34" charset="0"/>
            </a:endParaRPr>
          </a:p>
        </p:txBody>
      </p:sp>
      <p:pic>
        <p:nvPicPr>
          <p:cNvPr id="10" name="Picture 5" descr="У школьников появился новый учебник по истории Великой Отечественной войны">
            <a:extLst>
              <a:ext uri="{FF2B5EF4-FFF2-40B4-BE49-F238E27FC236}">
                <a16:creationId xmlns:a16="http://schemas.microsoft.com/office/drawing/2014/main" id="{F7C3BC04-26A7-4E76-B9EF-4EA224A4970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l="5756" t="2441" r="1727" b="17273"/>
          <a:stretch>
            <a:fillRect/>
          </a:stretch>
        </p:blipFill>
        <p:spPr bwMode="auto">
          <a:xfrm>
            <a:off x="284853" y="37338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70F70505-6CEA-4E58-8508-E3017172DB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3796316"/>
            <a:ext cx="1676400" cy="21800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B586BE-7C6C-4B8B-983C-AB7E794D3F1E}"/>
              </a:ext>
            </a:extLst>
          </p:cNvPr>
          <p:cNvSpPr txBox="1"/>
          <p:nvPr/>
        </p:nvSpPr>
        <p:spPr>
          <a:xfrm>
            <a:off x="5334000" y="4652903"/>
            <a:ext cx="6100618" cy="1323439"/>
          </a:xfrm>
          <a:prstGeom prst="rect">
            <a:avLst/>
          </a:prstGeom>
          <a:noFill/>
        </p:spPr>
        <p:txBody>
          <a:bodyPr wrap="square">
            <a:spAutoFit/>
          </a:bodyPr>
          <a:lstStyle/>
          <a:p>
            <a:pPr marL="1588" marR="0" lvl="0" indent="-1588"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ru-RU" sz="2000" b="0" i="1" u="none" strike="noStrike" kern="0" cap="none" spc="0" normalizeH="0" baseline="0" noProof="0" dirty="0">
                <a:ln>
                  <a:noFill/>
                </a:ln>
                <a:solidFill>
                  <a:srgbClr val="C00000"/>
                </a:solidFill>
                <a:effectLst/>
                <a:uLnTx/>
                <a:uFillTx/>
                <a:latin typeface="Verdana" pitchFamily="34" charset="0"/>
                <a:ea typeface="Times New Roman"/>
                <a:cs typeface="+mn-cs"/>
              </a:rPr>
              <a:t>(На основе информационно-аналитических материалов и документов, представленных Генеральной прокуратурой Республики Беларусь)</a:t>
            </a:r>
          </a:p>
        </p:txBody>
      </p:sp>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13937" y="457200"/>
            <a:ext cx="6781800" cy="969496"/>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1900" b="1" dirty="0"/>
              <a:t>Бывшие охранники </a:t>
            </a:r>
            <a:r>
              <a:rPr lang="ru-RU" sz="1900" b="1" dirty="0" err="1"/>
              <a:t>Колдычевского</a:t>
            </a:r>
            <a:r>
              <a:rPr lang="ru-RU" sz="1900" b="1" dirty="0"/>
              <a:t> лагеря смерти на скамье подсудимых во время Военного трибунала</a:t>
            </a:r>
            <a:r>
              <a:rPr lang="ru-RU" sz="1900" b="1" dirty="0">
                <a:solidFill>
                  <a:srgbClr val="C00000"/>
                </a:solidFill>
              </a:rPr>
              <a:t>.</a:t>
            </a:r>
            <a:r>
              <a:rPr lang="ru-RU" sz="1900" b="1" dirty="0"/>
              <a:t> Барановичи, 1962 г.</a:t>
            </a:r>
          </a:p>
        </p:txBody>
      </p:sp>
      <p:sp>
        <p:nvSpPr>
          <p:cNvPr id="16" name="TextBox 15">
            <a:extLst>
              <a:ext uri="{FF2B5EF4-FFF2-40B4-BE49-F238E27FC236}">
                <a16:creationId xmlns:a16="http://schemas.microsoft.com/office/drawing/2014/main" id="{6B88172D-E78B-424E-95D7-5DD1164B68D1}"/>
              </a:ext>
            </a:extLst>
          </p:cNvPr>
          <p:cNvSpPr txBox="1"/>
          <p:nvPr/>
        </p:nvSpPr>
        <p:spPr>
          <a:xfrm>
            <a:off x="875474" y="5631622"/>
            <a:ext cx="6019800"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Судебный процесс над бывшими охранниками лагеря в Барановичах. 1962 г.</a:t>
            </a:r>
          </a:p>
        </p:txBody>
      </p:sp>
      <p:pic>
        <p:nvPicPr>
          <p:cNvPr id="10" name="Объект 5">
            <a:extLst>
              <a:ext uri="{FF2B5EF4-FFF2-40B4-BE49-F238E27FC236}">
                <a16:creationId xmlns:a16="http://schemas.microsoft.com/office/drawing/2014/main" id="{355124D0-AA79-4641-9284-53E78A7BA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2886" y="1737297"/>
            <a:ext cx="61223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Письмо от свидетеля">
            <a:extLst>
              <a:ext uri="{FF2B5EF4-FFF2-40B4-BE49-F238E27FC236}">
                <a16:creationId xmlns:a16="http://schemas.microsoft.com/office/drawing/2014/main" id="{74C3753C-A3D1-4CF8-B164-BDEB4B97C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0" r="27000"/>
          <a:stretch/>
        </p:blipFill>
        <p:spPr bwMode="auto">
          <a:xfrm>
            <a:off x="7848931" y="554797"/>
            <a:ext cx="3505200" cy="5076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EB35587-0D12-4707-8224-EE89E0039EB9}"/>
              </a:ext>
            </a:extLst>
          </p:cNvPr>
          <p:cNvSpPr txBox="1"/>
          <p:nvPr/>
        </p:nvSpPr>
        <p:spPr>
          <a:xfrm>
            <a:off x="8420926" y="5754732"/>
            <a:ext cx="289560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Письмо свидетеля.</a:t>
            </a:r>
          </a:p>
        </p:txBody>
      </p:sp>
    </p:spTree>
    <p:extLst>
      <p:ext uri="{BB962C8B-B14F-4D97-AF65-F5344CB8AC3E}">
        <p14:creationId xmlns:p14="http://schemas.microsoft.com/office/powerpoint/2010/main" val="1509204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0"/>
            <a:ext cx="12192000" cy="973967"/>
          </a:xfrm>
        </p:spPr>
        <p:txBody>
          <a:bodyPr/>
          <a:lstStyle/>
          <a:p>
            <a:pPr algn="ctr" eaLnBrk="1" hangingPunct="1"/>
            <a:r>
              <a:rPr lang="ru-RU" altLang="ru-RU" sz="3600" b="1" dirty="0">
                <a:solidFill>
                  <a:srgbClr val="C00000"/>
                </a:solidFill>
              </a:rPr>
              <a:t>Карательные экспедиции</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705600" y="3579064"/>
            <a:ext cx="5092700" cy="2585323"/>
          </a:xfrm>
          <a:prstGeom prst="rect">
            <a:avLst/>
          </a:prstGeom>
        </p:spPr>
        <p:txBody>
          <a:bodyPr wrap="square">
            <a:spAutoFit/>
          </a:bodyPr>
          <a:lstStyle/>
          <a:p>
            <a:pPr algn="just"/>
            <a:r>
              <a:rPr lang="ru-RU" dirty="0"/>
              <a:t>Многие населенные пункты в Беларуси уничтожались по нескольку раз.</a:t>
            </a:r>
          </a:p>
          <a:p>
            <a:pPr algn="just"/>
            <a:endParaRPr lang="ru-RU" dirty="0"/>
          </a:p>
          <a:p>
            <a:pPr algn="just"/>
            <a:r>
              <a:rPr lang="ru-RU" dirty="0"/>
              <a:t>Например, в </a:t>
            </a:r>
            <a:r>
              <a:rPr lang="ru-RU" u="sng" dirty="0"/>
              <a:t>Витебской области </a:t>
            </a:r>
            <a:r>
              <a:rPr lang="ru-RU" b="1" dirty="0"/>
              <a:t>243</a:t>
            </a:r>
            <a:r>
              <a:rPr lang="ru-RU" dirty="0"/>
              <a:t> деревни сжигались дважды, </a:t>
            </a:r>
            <a:r>
              <a:rPr lang="ru-RU" b="1" dirty="0"/>
              <a:t>83</a:t>
            </a:r>
            <a:r>
              <a:rPr lang="ru-RU" dirty="0"/>
              <a:t> — трижды; в  </a:t>
            </a:r>
            <a:r>
              <a:rPr lang="ru-RU" u="sng" dirty="0"/>
              <a:t>Минской</a:t>
            </a:r>
            <a:r>
              <a:rPr lang="ru-RU" dirty="0"/>
              <a:t>  — </a:t>
            </a:r>
            <a:r>
              <a:rPr lang="ru-RU" b="1" dirty="0"/>
              <a:t>92</a:t>
            </a:r>
            <a:r>
              <a:rPr lang="ru-RU" dirty="0"/>
              <a:t> населенных пункта сравнивались с землей дважды, </a:t>
            </a:r>
            <a:r>
              <a:rPr lang="ru-RU" b="1" dirty="0"/>
              <a:t>40</a:t>
            </a:r>
            <a:r>
              <a:rPr lang="ru-RU" dirty="0"/>
              <a:t>  — трижды, </a:t>
            </a:r>
            <a:r>
              <a:rPr lang="ru-RU" b="1" dirty="0"/>
              <a:t>16</a:t>
            </a:r>
            <a:r>
              <a:rPr lang="ru-RU" dirty="0"/>
              <a:t>  — четыре и  более раз.</a:t>
            </a:r>
          </a:p>
        </p:txBody>
      </p:sp>
      <p:sp>
        <p:nvSpPr>
          <p:cNvPr id="13" name="TextBox 12">
            <a:extLst>
              <a:ext uri="{FF2B5EF4-FFF2-40B4-BE49-F238E27FC236}">
                <a16:creationId xmlns:a16="http://schemas.microsoft.com/office/drawing/2014/main" id="{E3A0F248-924B-45BE-BAF2-E38FCC308452}"/>
              </a:ext>
            </a:extLst>
          </p:cNvPr>
          <p:cNvSpPr txBox="1"/>
          <p:nvPr/>
        </p:nvSpPr>
        <p:spPr>
          <a:xfrm>
            <a:off x="6705600" y="1339961"/>
            <a:ext cx="5092700" cy="2025509"/>
          </a:xfrm>
          <a:prstGeom prst="rect">
            <a:avLst/>
          </a:prstGeom>
          <a:solidFill>
            <a:schemeClr val="accent2">
              <a:lumMod val="20000"/>
              <a:lumOff val="80000"/>
            </a:schemeClr>
          </a:solidFill>
        </p:spPr>
        <p:txBody>
          <a:bodyPr wrap="square" tIns="180000" bIns="180000">
            <a:spAutoFit/>
          </a:bodyPr>
          <a:lstStyle/>
          <a:p>
            <a:pPr algn="just"/>
            <a:r>
              <a:rPr lang="ru-RU" dirty="0"/>
              <a:t>Для борьбы с </a:t>
            </a:r>
            <a:r>
              <a:rPr lang="ru-RU" dirty="0" err="1"/>
              <a:t>антигерманским</a:t>
            </a:r>
            <a:r>
              <a:rPr lang="ru-RU" dirty="0"/>
              <a:t> сопротивлением, подавления коммунистической идеологии и устрашения населения широко использовались </a:t>
            </a:r>
            <a:r>
              <a:rPr lang="ru-RU" b="1" dirty="0"/>
              <a:t>карательные экспедиции</a:t>
            </a:r>
            <a:r>
              <a:rPr lang="ru-RU" dirty="0"/>
              <a:t>.</a:t>
            </a:r>
          </a:p>
        </p:txBody>
      </p:sp>
      <p:pic>
        <p:nvPicPr>
          <p:cNvPr id="7" name="Рисунок 6">
            <a:extLst>
              <a:ext uri="{FF2B5EF4-FFF2-40B4-BE49-F238E27FC236}">
                <a16:creationId xmlns:a16="http://schemas.microsoft.com/office/drawing/2014/main" id="{A5107E74-1E82-4C06-B586-3B6EFF3016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12" y="1350014"/>
            <a:ext cx="5902753" cy="5334000"/>
          </a:xfrm>
          <a:prstGeom prst="rect">
            <a:avLst/>
          </a:prstGeom>
        </p:spPr>
      </p:pic>
    </p:spTree>
    <p:extLst>
      <p:ext uri="{BB962C8B-B14F-4D97-AF65-F5344CB8AC3E}">
        <p14:creationId xmlns:p14="http://schemas.microsoft.com/office/powerpoint/2010/main" val="267548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48947-9BDF-4390-9BD2-C239B3B57B5D}"/>
              </a:ext>
            </a:extLst>
          </p:cNvPr>
          <p:cNvSpPr txBox="1"/>
          <p:nvPr/>
        </p:nvSpPr>
        <p:spPr>
          <a:xfrm>
            <a:off x="304800" y="381000"/>
            <a:ext cx="11353800" cy="917513"/>
          </a:xfrm>
          <a:prstGeom prst="rect">
            <a:avLst/>
          </a:prstGeom>
          <a:solidFill>
            <a:schemeClr val="accent2">
              <a:lumMod val="20000"/>
              <a:lumOff val="80000"/>
            </a:schemeClr>
          </a:solidFill>
        </p:spPr>
        <p:txBody>
          <a:bodyPr wrap="square" tIns="180000" bIns="180000">
            <a:spAutoFit/>
          </a:bodyPr>
          <a:lstStyle>
            <a:defPPr>
              <a:defRPr lang="ru-RU"/>
            </a:defPPr>
            <a:lvl1pPr algn="just"/>
          </a:lstStyle>
          <a:p>
            <a:r>
              <a:rPr lang="ru-RU" b="1" dirty="0"/>
              <a:t>Коллаборационизм</a:t>
            </a:r>
            <a:r>
              <a:rPr lang="ru-RU" dirty="0"/>
              <a:t> – осознанное, добровольное и умышленное сотрудничество с врагом, в его интересах и в ущерб своему государству. </a:t>
            </a:r>
          </a:p>
        </p:txBody>
      </p:sp>
      <p:graphicFrame>
        <p:nvGraphicFramePr>
          <p:cNvPr id="2" name="Таблица 4">
            <a:extLst>
              <a:ext uri="{FF2B5EF4-FFF2-40B4-BE49-F238E27FC236}">
                <a16:creationId xmlns:a16="http://schemas.microsoft.com/office/drawing/2014/main" id="{4BD0366A-50CF-4262-9F6A-E5F2D798DF1A}"/>
              </a:ext>
            </a:extLst>
          </p:cNvPr>
          <p:cNvGraphicFramePr>
            <a:graphicFrameLocks noGrp="1"/>
          </p:cNvGraphicFramePr>
          <p:nvPr>
            <p:extLst>
              <p:ext uri="{D42A27DB-BD31-4B8C-83A1-F6EECF244321}">
                <p14:modId xmlns:p14="http://schemas.microsoft.com/office/powerpoint/2010/main" val="2689296151"/>
              </p:ext>
            </p:extLst>
          </p:nvPr>
        </p:nvGraphicFramePr>
        <p:xfrm>
          <a:off x="304800" y="1828800"/>
          <a:ext cx="11353800" cy="4417060"/>
        </p:xfrm>
        <a:graphic>
          <a:graphicData uri="http://schemas.openxmlformats.org/drawingml/2006/table">
            <a:tbl>
              <a:tblPr firstRow="1" bandRow="1">
                <a:tableStyleId>{5C22544A-7EE6-4342-B048-85BDC9FD1C3A}</a:tableStyleId>
              </a:tblPr>
              <a:tblGrid>
                <a:gridCol w="3731669">
                  <a:extLst>
                    <a:ext uri="{9D8B030D-6E8A-4147-A177-3AD203B41FA5}">
                      <a16:colId xmlns:a16="http://schemas.microsoft.com/office/drawing/2014/main" val="3713129725"/>
                    </a:ext>
                  </a:extLst>
                </a:gridCol>
                <a:gridCol w="7622131">
                  <a:extLst>
                    <a:ext uri="{9D8B030D-6E8A-4147-A177-3AD203B41FA5}">
                      <a16:colId xmlns:a16="http://schemas.microsoft.com/office/drawing/2014/main" val="2014786410"/>
                    </a:ext>
                  </a:extLst>
                </a:gridCol>
              </a:tblGrid>
              <a:tr h="370840">
                <a:tc gridSpan="2">
                  <a:txBody>
                    <a:bodyPr/>
                    <a:lstStyle/>
                    <a:p>
                      <a:r>
                        <a:rPr lang="ru-RU" dirty="0"/>
                        <a:t>Коллаборационистские организации, созданные на территории Беларуси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extLst>
                  <a:ext uri="{0D108BD9-81ED-4DB2-BD59-A6C34878D82A}">
                    <a16:rowId xmlns:a16="http://schemas.microsoft.com/office/drawing/2014/main" val="2219753892"/>
                  </a:ext>
                </a:extLst>
              </a:tr>
              <a:tr h="0">
                <a:tc>
                  <a:txBody>
                    <a:bodyPr/>
                    <a:lstStyle/>
                    <a:p>
                      <a:pPr algn="just">
                        <a:lnSpc>
                          <a:spcPct val="90000"/>
                        </a:lnSpc>
                      </a:pPr>
                      <a:r>
                        <a:rPr lang="ru-RU" sz="1500" b="1" dirty="0"/>
                        <a:t>Белорусская народная самопомощь (БНС)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Занималась вербовкой и вывозом населения на принудительные работы в </a:t>
                      </a:r>
                      <a:r>
                        <a:rPr lang="ru-RU" sz="1500" dirty="0">
                          <a:solidFill>
                            <a:schemeClr val="tx1"/>
                          </a:solidFill>
                        </a:rPr>
                        <a:t>Т</a:t>
                      </a:r>
                      <a:r>
                        <a:rPr lang="ru-RU" sz="1500" dirty="0"/>
                        <a:t>ретий рейх, организацией военного дела, школьного образования, здравоохранения, культуры и пропаганды германского нацизма</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19425"/>
                  </a:ext>
                </a:extLst>
              </a:tr>
              <a:tr h="370840">
                <a:tc>
                  <a:txBody>
                    <a:bodyPr/>
                    <a:lstStyle/>
                    <a:p>
                      <a:pPr algn="just">
                        <a:lnSpc>
                          <a:spcPct val="90000"/>
                        </a:lnSpc>
                      </a:pPr>
                      <a:r>
                        <a:rPr lang="ru-RU" sz="1500" b="1" dirty="0"/>
                        <a:t>Белорусский корпус самообороны (БКС)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lang="ru-RU" sz="1500" dirty="0"/>
                        <a:t>Военизированное соединение БНС, созданное для борьбы против партизан и подпольщиков</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374371"/>
                  </a:ext>
                </a:extLst>
              </a:tr>
              <a:tr h="370840">
                <a:tc>
                  <a:txBody>
                    <a:bodyPr/>
                    <a:lstStyle/>
                    <a:p>
                      <a:pPr algn="just">
                        <a:lnSpc>
                          <a:spcPct val="90000"/>
                        </a:lnSpc>
                      </a:pPr>
                      <a:r>
                        <a:rPr lang="ru-RU" sz="1500" b="1" dirty="0"/>
                        <a:t>Союз белорусской молодежи (СБМ)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Молодежная организация по подготовке кадров для местного самоуправления; пополнения полицейских и фронтовых добровольческих формирований; выполнения трудовой повинности как в </a:t>
                      </a:r>
                      <a:r>
                        <a:rPr lang="ru-RU" sz="1500" dirty="0">
                          <a:solidFill>
                            <a:schemeClr val="tx1"/>
                          </a:solidFill>
                        </a:rPr>
                        <a:t>Беларуси, </a:t>
                      </a:r>
                      <a:r>
                        <a:rPr lang="ru-RU" sz="1500" dirty="0"/>
                        <a:t>так и, в случае надобности, в Германии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371135"/>
                  </a:ext>
                </a:extLst>
              </a:tr>
              <a:tr h="370840">
                <a:tc>
                  <a:txBody>
                    <a:bodyPr/>
                    <a:lstStyle/>
                    <a:p>
                      <a:pPr algn="just">
                        <a:lnSpc>
                          <a:spcPct val="90000"/>
                        </a:lnSpc>
                      </a:pPr>
                      <a:r>
                        <a:rPr lang="ru-RU" sz="1500" b="1" dirty="0"/>
                        <a:t>Белорусская рада доверия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Совещательный орган из представителей белорусской общественности, созданный с целью привлечения местного населения к реализации оккупационной политики. Предшественница Белорусской центральной рады.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296531"/>
                  </a:ext>
                </a:extLst>
              </a:tr>
              <a:tr h="370840">
                <a:tc>
                  <a:txBody>
                    <a:bodyPr/>
                    <a:lstStyle/>
                    <a:p>
                      <a:pPr algn="just">
                        <a:lnSpc>
                          <a:spcPct val="90000"/>
                        </a:lnSpc>
                      </a:pPr>
                      <a:r>
                        <a:rPr lang="ru-RU" sz="1500" b="1" dirty="0"/>
                        <a:t>Белорусская </a:t>
                      </a:r>
                      <a:r>
                        <a:rPr lang="ru-RU" sz="1500" b="1" dirty="0">
                          <a:solidFill>
                            <a:schemeClr val="tx1"/>
                          </a:solidFill>
                        </a:rPr>
                        <a:t>ц</a:t>
                      </a:r>
                      <a:r>
                        <a:rPr lang="ru-RU" sz="1500" b="1" dirty="0"/>
                        <a:t>ентральная </a:t>
                      </a:r>
                      <a:r>
                        <a:rPr lang="ru-RU" sz="1500" b="1" dirty="0">
                          <a:solidFill>
                            <a:schemeClr val="tx1"/>
                          </a:solidFill>
                        </a:rPr>
                        <a:t>р</a:t>
                      </a:r>
                      <a:r>
                        <a:rPr lang="ru-RU" sz="1500" b="1" dirty="0"/>
                        <a:t>ада (БЦР)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Коллаборационистская администрация</a:t>
                      </a:r>
                      <a:r>
                        <a:rPr lang="ru-RU" sz="1500" dirty="0">
                          <a:solidFill>
                            <a:schemeClr val="tx1"/>
                          </a:solidFill>
                        </a:rPr>
                        <a:t>;</a:t>
                      </a:r>
                      <a:r>
                        <a:rPr lang="ru-RU" sz="1500" dirty="0"/>
                        <a:t> выполняла в основном полицейские и пропагандистские функции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47084"/>
                  </a:ext>
                </a:extLst>
              </a:tr>
              <a:tr h="370840">
                <a:tc>
                  <a:txBody>
                    <a:bodyPr/>
                    <a:lstStyle/>
                    <a:p>
                      <a:pPr algn="just">
                        <a:lnSpc>
                          <a:spcPct val="90000"/>
                        </a:lnSpc>
                      </a:pPr>
                      <a:r>
                        <a:rPr lang="ru-RU" sz="1500" b="1" dirty="0"/>
                        <a:t>Белорусская краевая оборона (БКО)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Вооруженные силы, созданные БЦР, для борьбы с партизанами и частями Красной Армии</a:t>
                      </a:r>
                      <a:r>
                        <a:rPr lang="ru-RU" sz="1500" dirty="0">
                          <a:solidFill>
                            <a:srgbClr val="C00000"/>
                          </a:solidFill>
                        </a:rPr>
                        <a:t>.</a:t>
                      </a:r>
                      <a:endParaRPr lang="ru-RU"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566781"/>
                  </a:ext>
                </a:extLst>
              </a:tr>
            </a:tbl>
          </a:graphicData>
        </a:graphic>
      </p:graphicFrame>
    </p:spTree>
    <p:extLst>
      <p:ext uri="{BB962C8B-B14F-4D97-AF65-F5344CB8AC3E}">
        <p14:creationId xmlns:p14="http://schemas.microsoft.com/office/powerpoint/2010/main" val="74402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AF36BB-AC1E-48FC-B03B-9FC6C08F54A6}"/>
              </a:ext>
            </a:extLst>
          </p:cNvPr>
          <p:cNvSpPr txBox="1"/>
          <p:nvPr/>
        </p:nvSpPr>
        <p:spPr>
          <a:xfrm>
            <a:off x="457200" y="228600"/>
            <a:ext cx="11277600" cy="6078587"/>
          </a:xfrm>
          <a:prstGeom prst="rect">
            <a:avLst/>
          </a:prstGeom>
          <a:noFill/>
        </p:spPr>
        <p:txBody>
          <a:bodyPr wrap="square">
            <a:spAutoFit/>
          </a:bodyPr>
          <a:lstStyle/>
          <a:p>
            <a:pPr algn="just"/>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январе</a:t>
            </a:r>
            <a:r>
              <a:rPr lang="en-US" sz="1600" dirty="0">
                <a:solidFill>
                  <a:srgbClr val="000000"/>
                </a:solidFill>
                <a:latin typeface="+mn-lt"/>
                <a:cs typeface="Times New Roman" panose="02020603050405020304" pitchFamily="18" charset="0"/>
              </a:rPr>
              <a:t> 1943 </a:t>
            </a:r>
            <a:r>
              <a:rPr lang="en-US" sz="1600" dirty="0" err="1">
                <a:solidFill>
                  <a:srgbClr val="000000"/>
                </a:solidFill>
                <a:latin typeface="+mn-lt"/>
                <a:cs typeface="Times New Roman" panose="02020603050405020304" pitchFamily="18" charset="0"/>
              </a:rPr>
              <a:t>года</a:t>
            </a:r>
            <a:r>
              <a:rPr lang="en-US" sz="1600" dirty="0">
                <a:solidFill>
                  <a:srgbClr val="000000"/>
                </a:solidFill>
                <a:latin typeface="+mn-lt"/>
                <a:cs typeface="Times New Roman" panose="02020603050405020304" pitchFamily="18" charset="0"/>
              </a:rPr>
              <a:t> </a:t>
            </a:r>
            <a:r>
              <a:rPr lang="en-US" sz="1600" dirty="0" err="1">
                <a:latin typeface="+mn-lt"/>
                <a:cs typeface="Times New Roman" panose="02020603050405020304" pitchFamily="18" charset="0"/>
              </a:rPr>
              <a:t>немц</a:t>
            </a:r>
            <a:r>
              <a:rPr lang="ru-RU" sz="1600" dirty="0">
                <a:latin typeface="+mn-lt"/>
                <a:cs typeface="Times New Roman" panose="02020603050405020304" pitchFamily="18" charset="0"/>
              </a:rPr>
              <a:t>ы создали</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национальному</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признаку</a:t>
            </a:r>
            <a:r>
              <a:rPr lang="en-US" sz="1600" dirty="0">
                <a:solidFill>
                  <a:srgbClr val="000000"/>
                </a:solidFill>
                <a:latin typeface="+mn-lt"/>
                <a:cs typeface="Times New Roman" panose="02020603050405020304" pitchFamily="18" charset="0"/>
              </a:rPr>
              <a:t> </a:t>
            </a:r>
            <a:r>
              <a:rPr lang="en-US" sz="1600" b="1" dirty="0">
                <a:solidFill>
                  <a:srgbClr val="000000"/>
                </a:solidFill>
                <a:latin typeface="+mn-lt"/>
                <a:cs typeface="Times New Roman" panose="02020603050405020304" pitchFamily="18" charset="0"/>
              </a:rPr>
              <a:t>13-й (</a:t>
            </a:r>
            <a:r>
              <a:rPr lang="en-US" sz="1600" b="1" dirty="0" err="1">
                <a:solidFill>
                  <a:srgbClr val="000000"/>
                </a:solidFill>
                <a:latin typeface="+mn-lt"/>
                <a:cs typeface="Times New Roman" panose="02020603050405020304" pitchFamily="18" charset="0"/>
              </a:rPr>
              <a:t>белорусский</a:t>
            </a:r>
            <a:r>
              <a:rPr lang="en-US" sz="1600" b="1" dirty="0">
                <a:solidFill>
                  <a:srgbClr val="000000"/>
                </a:solidFill>
                <a:latin typeface="+mn-lt"/>
                <a:cs typeface="Times New Roman" panose="02020603050405020304" pitchFamily="18" charset="0"/>
              </a:rPr>
              <a:t>)</a:t>
            </a:r>
            <a:r>
              <a:rPr lang="ru-RU" sz="1600" b="1" dirty="0">
                <a:solidFill>
                  <a:srgbClr val="000000"/>
                </a:solidFill>
                <a:latin typeface="+mn-lt"/>
                <a:cs typeface="Times New Roman" panose="02020603050405020304" pitchFamily="18" charset="0"/>
              </a:rPr>
              <a:t> </a:t>
            </a:r>
            <a:r>
              <a:rPr lang="en-US" sz="1600" b="1" dirty="0" err="1">
                <a:solidFill>
                  <a:srgbClr val="000000"/>
                </a:solidFill>
                <a:latin typeface="+mn-lt"/>
                <a:cs typeface="Times New Roman" panose="02020603050405020304" pitchFamily="18" charset="0"/>
              </a:rPr>
              <a:t>батальон</a:t>
            </a:r>
            <a:r>
              <a:rPr lang="en-US" sz="1600" b="1" dirty="0">
                <a:solidFill>
                  <a:srgbClr val="000000"/>
                </a:solidFill>
                <a:latin typeface="+mn-lt"/>
                <a:cs typeface="Times New Roman" panose="02020603050405020304" pitchFamily="18" charset="0"/>
              </a:rPr>
              <a:t> СС </a:t>
            </a:r>
            <a:r>
              <a:rPr lang="en-US" sz="1600" b="1" dirty="0" err="1">
                <a:solidFill>
                  <a:srgbClr val="000000"/>
                </a:solidFill>
                <a:latin typeface="+mn-lt"/>
                <a:cs typeface="Times New Roman" panose="02020603050405020304" pitchFamily="18" charset="0"/>
              </a:rPr>
              <a:t>при</a:t>
            </a:r>
            <a:r>
              <a:rPr lang="en-US" sz="1600" b="1" dirty="0">
                <a:solidFill>
                  <a:srgbClr val="000000"/>
                </a:solidFill>
                <a:latin typeface="+mn-lt"/>
                <a:cs typeface="Times New Roman" panose="02020603050405020304" pitchFamily="18" charset="0"/>
              </a:rPr>
              <a:t> </a:t>
            </a:r>
            <a:r>
              <a:rPr lang="en-US" sz="1600" b="1" dirty="0">
                <a:latin typeface="+mn-lt"/>
                <a:cs typeface="Times New Roman" panose="02020603050405020304" pitchFamily="18" charset="0"/>
              </a:rPr>
              <a:t>С</a:t>
            </a:r>
            <a:r>
              <a:rPr lang="ru-RU" sz="1600" b="1" dirty="0" err="1">
                <a:latin typeface="+mn-lt"/>
                <a:cs typeface="Times New Roman" panose="02020603050405020304" pitchFamily="18" charset="0"/>
              </a:rPr>
              <a:t>лужбе</a:t>
            </a:r>
            <a:r>
              <a:rPr lang="ru-RU" sz="1600" b="1" dirty="0">
                <a:latin typeface="+mn-lt"/>
                <a:cs typeface="Times New Roman" panose="02020603050405020304" pitchFamily="18" charset="0"/>
              </a:rPr>
              <a:t> безопасности (С</a:t>
            </a:r>
            <a:r>
              <a:rPr lang="en-US" sz="1600" b="1" dirty="0">
                <a:latin typeface="+mn-lt"/>
                <a:cs typeface="Times New Roman" panose="02020603050405020304" pitchFamily="18" charset="0"/>
              </a:rPr>
              <a:t>Д</a:t>
            </a:r>
            <a:r>
              <a:rPr lang="ru-RU" sz="1600" b="1" dirty="0">
                <a:latin typeface="+mn-lt"/>
                <a:cs typeface="Times New Roman" panose="02020603050405020304" pitchFamily="18" charset="0"/>
              </a:rPr>
              <a:t>)</a:t>
            </a:r>
            <a:r>
              <a:rPr lang="en-US" sz="1600" b="1" dirty="0">
                <a:latin typeface="+mn-lt"/>
                <a:cs typeface="Times New Roman" panose="02020603050405020304" pitchFamily="18" charset="0"/>
              </a:rPr>
              <a:t>.</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Командные</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должности</a:t>
            </a:r>
            <a:r>
              <a:rPr lang="ru-RU"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вплоть</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командира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роты</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занимали</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белорусы</a:t>
            </a:r>
            <a:r>
              <a:rPr lang="en-US" sz="1600" dirty="0">
                <a:solidFill>
                  <a:srgbClr val="000000"/>
                </a:solidFill>
                <a:latin typeface="+mn-lt"/>
                <a:cs typeface="Times New Roman" panose="02020603050405020304" pitchFamily="18" charset="0"/>
              </a:rPr>
              <a:t>.</a:t>
            </a:r>
            <a:r>
              <a:rPr lang="ru-RU"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задачи</a:t>
            </a:r>
            <a:r>
              <a:rPr lang="en-US" sz="1600" dirty="0">
                <a:solidFill>
                  <a:srgbClr val="000000"/>
                </a:solidFill>
                <a:latin typeface="+mn-lt"/>
                <a:cs typeface="Times New Roman" panose="02020603050405020304" pitchFamily="18" charset="0"/>
              </a:rPr>
              <a:t> и </a:t>
            </a:r>
            <a:r>
              <a:rPr lang="en-US" sz="1600" dirty="0" err="1">
                <a:solidFill>
                  <a:srgbClr val="000000"/>
                </a:solidFill>
                <a:latin typeface="+mn-lt"/>
                <a:cs typeface="Times New Roman" panose="02020603050405020304" pitchFamily="18" charset="0"/>
              </a:rPr>
              <a:t>функции</a:t>
            </a:r>
            <a:r>
              <a:rPr lang="en-US" sz="1600" dirty="0">
                <a:solidFill>
                  <a:srgbClr val="000000"/>
                </a:solidFill>
                <a:latin typeface="+mn-lt"/>
                <a:cs typeface="Times New Roman" panose="02020603050405020304" pitchFamily="18" charset="0"/>
              </a:rPr>
              <a:t> 13-го </a:t>
            </a:r>
            <a:r>
              <a:rPr lang="en-US" sz="1600" dirty="0" err="1">
                <a:solidFill>
                  <a:srgbClr val="000000"/>
                </a:solidFill>
                <a:latin typeface="+mn-lt"/>
                <a:cs typeface="Times New Roman" panose="02020603050405020304" pitchFamily="18" charset="0"/>
              </a:rPr>
              <a:t>батальона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входило</a:t>
            </a:r>
            <a:r>
              <a:rPr lang="ru-RU" sz="1600" dirty="0">
                <a:solidFill>
                  <a:srgbClr val="000000"/>
                </a:solidFill>
                <a:latin typeface="+mn-lt"/>
                <a:cs typeface="Times New Roman" panose="02020603050405020304" pitchFamily="18" charset="0"/>
              </a:rPr>
              <a:t> проведение массовых карательных операций против советских партизан на территории Беларуси, охрана территориальных органов СД, тюрем, лагерей, коммуникаций и т. д.</a:t>
            </a:r>
          </a:p>
          <a:p>
            <a:pPr algn="just"/>
            <a:endParaRPr lang="ru-RU" sz="1050" dirty="0"/>
          </a:p>
          <a:p>
            <a:pPr algn="just"/>
            <a:r>
              <a:rPr lang="ru-RU" sz="1600" dirty="0"/>
              <a:t>Навсегда в памяти белорусов останется трагедия Хатыни – деревни, которую вместе с жителями сожгли украинские полицаи. Они же 27 мая 1943 года </a:t>
            </a:r>
            <a:r>
              <a:rPr lang="ru-RU" sz="1600" b="1" dirty="0"/>
              <a:t>в составе 118-го полицейского батальона </a:t>
            </a:r>
            <a:r>
              <a:rPr lang="ru-RU" sz="1600" dirty="0"/>
              <a:t>участвовали в сожжении деревни </a:t>
            </a:r>
            <a:r>
              <a:rPr lang="ru-RU" sz="1600" dirty="0" err="1"/>
              <a:t>Нивки</a:t>
            </a:r>
            <a:r>
              <a:rPr lang="ru-RU" sz="1600" dirty="0"/>
              <a:t> Борисовского района Минской области. В результате было уничтожено 50 домов. </a:t>
            </a:r>
          </a:p>
          <a:p>
            <a:pPr algn="just"/>
            <a:endParaRPr lang="ru-RU" sz="1050" dirty="0"/>
          </a:p>
          <a:p>
            <a:pPr algn="just"/>
            <a:r>
              <a:rPr lang="ru-RU" sz="1600" dirty="0"/>
              <a:t>Во время расследования уголовного дела были</a:t>
            </a:r>
            <a:r>
              <a:rPr lang="ru-RU" sz="1600" dirty="0">
                <a:solidFill>
                  <a:srgbClr val="C00000"/>
                </a:solidFill>
              </a:rPr>
              <a:t> </a:t>
            </a:r>
            <a:r>
              <a:rPr lang="ru-RU" sz="1600" dirty="0"/>
              <a:t>установлены факты уничтожения деревень и мирного населения в Минской области </a:t>
            </a:r>
            <a:r>
              <a:rPr lang="ru-RU" sz="1600" b="1" dirty="0"/>
              <a:t>литовскими военно-полицейскими формированиями</a:t>
            </a:r>
            <a:r>
              <a:rPr lang="ru-RU" sz="1600" dirty="0"/>
              <a:t>. </a:t>
            </a:r>
          </a:p>
          <a:p>
            <a:pPr algn="just"/>
            <a:r>
              <a:rPr lang="ru-RU" sz="1600" dirty="0"/>
              <a:t>Литовские военизированные полицейские формирования действовали совместно с немецкой армией на территории </a:t>
            </a:r>
            <a:r>
              <a:rPr lang="ru-RU" sz="1600" dirty="0" err="1"/>
              <a:t>Воложинского</a:t>
            </a:r>
            <a:r>
              <a:rPr lang="ru-RU" sz="1600" dirty="0"/>
              <a:t> района – в деревнях Доры и Углы. Установлен факт участия литовских коллаборационистских подразделений: соединений самообороны (Lietuvos </a:t>
            </a:r>
            <a:r>
              <a:rPr lang="ru-RU" sz="1600" dirty="0" err="1"/>
              <a:t>savisaugos</a:t>
            </a:r>
            <a:r>
              <a:rPr lang="ru-RU" sz="1600" dirty="0"/>
              <a:t> </a:t>
            </a:r>
            <a:r>
              <a:rPr lang="ru-RU" sz="1600" dirty="0" err="1"/>
              <a:t>daliniai</a:t>
            </a:r>
            <a:r>
              <a:rPr lang="ru-RU" sz="1600" dirty="0"/>
              <a:t>), строительных батальонов (</a:t>
            </a:r>
            <a:r>
              <a:rPr lang="ru-RU" sz="1600" dirty="0" err="1"/>
              <a:t>Statybos</a:t>
            </a:r>
            <a:r>
              <a:rPr lang="ru-RU" sz="1600" dirty="0"/>
              <a:t> </a:t>
            </a:r>
            <a:r>
              <a:rPr lang="ru-RU" sz="1600" dirty="0" err="1"/>
              <a:t>batalionai</a:t>
            </a:r>
            <a:r>
              <a:rPr lang="ru-RU" sz="1600" dirty="0"/>
              <a:t>), местной дружины Литвы (Lietuvos </a:t>
            </a:r>
            <a:r>
              <a:rPr lang="ru-RU" sz="1600" dirty="0" err="1"/>
              <a:t>vietinė</a:t>
            </a:r>
            <a:r>
              <a:rPr lang="ru-RU" sz="1600" dirty="0"/>
              <a:t> </a:t>
            </a:r>
            <a:r>
              <a:rPr lang="ru-RU" sz="1600" dirty="0" err="1"/>
              <a:t>rinktinė</a:t>
            </a:r>
            <a:r>
              <a:rPr lang="ru-RU" sz="1600" dirty="0"/>
              <a:t>) и вспомогательных полицейских батальонов полиции безопасности Германского рейха в массовом уничтожении мирных жителей на территории современной Беларуси с июня 1941 года по июль 1944-го.</a:t>
            </a:r>
          </a:p>
          <a:p>
            <a:pPr algn="just"/>
            <a:br>
              <a:rPr lang="ru-RU" sz="1600" dirty="0"/>
            </a:br>
            <a:r>
              <a:rPr lang="ru-RU" sz="1600" dirty="0"/>
              <a:t>К настоящему времени известно о ряде деяний, совершенных на территории России и Беларуси латышскими военизированными формированиями в феврале–марте 1943 года. Тогда в рамках карательной операции «Зимнее волшебство» в составе группы Шредера действовали 266-й, 269-й, 273-й, 277-й, 278-й, 279-й, 280-й и 281-й полицейские латышские батальоны.</a:t>
            </a:r>
            <a:endParaRPr lang="ru-RU" sz="11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715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73684D-4FEB-4FAF-92E2-82444B653C9A}"/>
              </a:ext>
            </a:extLst>
          </p:cNvPr>
          <p:cNvSpPr txBox="1"/>
          <p:nvPr/>
        </p:nvSpPr>
        <p:spPr>
          <a:xfrm>
            <a:off x="457200" y="445800"/>
            <a:ext cx="6629400" cy="6001643"/>
          </a:xfrm>
          <a:prstGeom prst="rect">
            <a:avLst/>
          </a:prstGeom>
          <a:noFill/>
        </p:spPr>
        <p:txBody>
          <a:bodyPr wrap="square">
            <a:spAutoFit/>
          </a:bodyPr>
          <a:lstStyle/>
          <a:p>
            <a:pPr algn="just"/>
            <a:r>
              <a:rPr lang="ru-RU" sz="1600" dirty="0"/>
              <a:t>В феврале 1942 года путем объединения ряда польских подпольных организаций была создана </a:t>
            </a:r>
            <a:r>
              <a:rPr lang="ru-RU" sz="1600" b="1" dirty="0"/>
              <a:t>Армия </a:t>
            </a:r>
            <a:r>
              <a:rPr lang="ru-RU" sz="1600" b="1" dirty="0" err="1"/>
              <a:t>Крайова</a:t>
            </a:r>
            <a:r>
              <a:rPr lang="ru-RU" sz="1600" b="1" dirty="0"/>
              <a:t> </a:t>
            </a:r>
            <a:r>
              <a:rPr lang="ru-RU" sz="1600" dirty="0"/>
              <a:t>(АК).</a:t>
            </a:r>
          </a:p>
          <a:p>
            <a:pPr algn="just"/>
            <a:endParaRPr lang="ru-RU" sz="1600" dirty="0"/>
          </a:p>
          <a:p>
            <a:pPr lvl="0" indent="457200" algn="just" eaLnBrk="0" hangingPunct="0">
              <a:buClr>
                <a:srgbClr val="CC0000"/>
              </a:buClr>
              <a:defRPr/>
            </a:pPr>
            <a:r>
              <a:rPr lang="ru-RU" sz="1600" dirty="0">
                <a:solidFill>
                  <a:srgbClr val="000000"/>
                </a:solidFill>
                <a:latin typeface="+mn-lt"/>
                <a:cs typeface="Times New Roman" panose="02020603050405020304" pitchFamily="18" charset="0"/>
              </a:rPr>
              <a:t>В июле 1944 года на освобожденной территории Беларуси действовали националистические и коллаборационистские банды</a:t>
            </a:r>
            <a:r>
              <a:rPr lang="ru-RU" sz="1600" dirty="0">
                <a:solidFill>
                  <a:srgbClr val="C00000"/>
                </a:solidFill>
                <a:latin typeface="+mn-lt"/>
                <a:cs typeface="Times New Roman" panose="02020603050405020304" pitchFamily="18" charset="0"/>
              </a:rPr>
              <a:t>, </a:t>
            </a:r>
            <a:r>
              <a:rPr lang="ru-RU" sz="1600" dirty="0">
                <a:latin typeface="+mn-lt"/>
                <a:cs typeface="Times New Roman" panose="02020603050405020304" pitchFamily="18" charset="0"/>
              </a:rPr>
              <a:t>насчитывающие</a:t>
            </a:r>
            <a:r>
              <a:rPr lang="ru-RU" sz="1600" dirty="0">
                <a:solidFill>
                  <a:srgbClr val="000000"/>
                </a:solidFill>
                <a:latin typeface="+mn-lt"/>
                <a:cs typeface="Times New Roman" panose="02020603050405020304" pitchFamily="18" charset="0"/>
              </a:rPr>
              <a:t> около 70 тысяч членов. </a:t>
            </a:r>
            <a:r>
              <a:rPr lang="ru-RU" sz="1600" dirty="0">
                <a:latin typeface="+mn-lt"/>
                <a:cs typeface="Times New Roman" panose="02020603050405020304" pitchFamily="18" charset="0"/>
              </a:rPr>
              <a:t>Из них </a:t>
            </a:r>
            <a:r>
              <a:rPr lang="ru-RU" sz="1600" dirty="0">
                <a:solidFill>
                  <a:srgbClr val="000000"/>
                </a:solidFill>
                <a:latin typeface="+mn-lt"/>
                <a:cs typeface="Times New Roman" panose="02020603050405020304" pitchFamily="18" charset="0"/>
              </a:rPr>
              <a:t>около 20 тысяч </a:t>
            </a:r>
            <a:r>
              <a:rPr lang="ru-RU" sz="1600" dirty="0">
                <a:latin typeface="+mn-lt"/>
                <a:cs typeface="Times New Roman" panose="02020603050405020304" pitchFamily="18" charset="0"/>
              </a:rPr>
              <a:t>являлись</a:t>
            </a:r>
            <a:r>
              <a:rPr lang="ru-RU" sz="1600" dirty="0">
                <a:solidFill>
                  <a:srgbClr val="C00000"/>
                </a:solidFill>
                <a:latin typeface="+mn-lt"/>
                <a:cs typeface="Times New Roman" panose="02020603050405020304" pitchFamily="18" charset="0"/>
              </a:rPr>
              <a:t> </a:t>
            </a:r>
            <a:r>
              <a:rPr lang="ru-RU" sz="1600" dirty="0">
                <a:solidFill>
                  <a:srgbClr val="000000"/>
                </a:solidFill>
                <a:latin typeface="+mn-lt"/>
                <a:cs typeface="Times New Roman" panose="02020603050405020304" pitchFamily="18" charset="0"/>
              </a:rPr>
              <a:t>участник</a:t>
            </a:r>
            <a:r>
              <a:rPr lang="ru-RU" sz="1600" dirty="0">
                <a:latin typeface="+mn-lt"/>
                <a:cs typeface="Times New Roman" panose="02020603050405020304" pitchFamily="18" charset="0"/>
              </a:rPr>
              <a:t>ами</a:t>
            </a:r>
            <a:r>
              <a:rPr lang="ru-RU" sz="1600" dirty="0">
                <a:solidFill>
                  <a:srgbClr val="000000"/>
                </a:solidFill>
                <a:latin typeface="+mn-lt"/>
                <a:cs typeface="Times New Roman" panose="02020603050405020304" pitchFamily="18" charset="0"/>
              </a:rPr>
              <a:t> Армии </a:t>
            </a:r>
            <a:r>
              <a:rPr lang="ru-RU" sz="1600" dirty="0" err="1">
                <a:solidFill>
                  <a:srgbClr val="000000"/>
                </a:solidFill>
                <a:latin typeface="+mn-lt"/>
                <a:cs typeface="Times New Roman" panose="02020603050405020304" pitchFamily="18" charset="0"/>
              </a:rPr>
              <a:t>Крайовой</a:t>
            </a:r>
            <a:r>
              <a:rPr lang="ru-RU" sz="1600" dirty="0">
                <a:solidFill>
                  <a:srgbClr val="000000"/>
                </a:solidFill>
                <a:latin typeface="+mn-lt"/>
                <a:cs typeface="Times New Roman" panose="02020603050405020304" pitchFamily="18" charset="0"/>
              </a:rPr>
              <a:t>.</a:t>
            </a:r>
          </a:p>
          <a:p>
            <a:pPr algn="just"/>
            <a:endParaRPr lang="ru-RU" sz="1600" dirty="0"/>
          </a:p>
          <a:p>
            <a:pPr algn="just"/>
            <a:r>
              <a:rPr lang="ru-RU" sz="1600" dirty="0"/>
              <a:t>В 1944 году на территории Беларуси было</a:t>
            </a:r>
            <a:r>
              <a:rPr lang="ru-RU" sz="1600" dirty="0">
                <a:solidFill>
                  <a:srgbClr val="C00000"/>
                </a:solidFill>
              </a:rPr>
              <a:t> </a:t>
            </a:r>
            <a:r>
              <a:rPr lang="ru-RU" sz="1600" dirty="0"/>
              <a:t>совершено более 800 бандитских нападений и террористических актов, диверсий. </a:t>
            </a:r>
          </a:p>
          <a:p>
            <a:pPr algn="just"/>
            <a:endParaRPr lang="ru-RU" sz="1600" dirty="0"/>
          </a:p>
          <a:p>
            <a:pPr algn="just"/>
            <a:r>
              <a:rPr lang="ru-RU" sz="1600" dirty="0"/>
              <a:t>За 1944–1947 годы </a:t>
            </a:r>
            <a:r>
              <a:rPr lang="ru-RU" sz="1600" dirty="0" err="1"/>
              <a:t>бандгруппы</a:t>
            </a:r>
            <a:r>
              <a:rPr lang="ru-RU" sz="1600" dirty="0"/>
              <a:t> АК осуществили</a:t>
            </a:r>
            <a:br>
              <a:rPr lang="ru-RU" sz="1600" dirty="0"/>
            </a:br>
            <a:r>
              <a:rPr lang="ru-RU" sz="1600" dirty="0"/>
              <a:t>575 террористических актов, 39 диверсий, 252 нападения на государственные учреждения и предприятия. </a:t>
            </a:r>
          </a:p>
          <a:p>
            <a:pPr algn="just"/>
            <a:endParaRPr lang="ru-RU" sz="1600" dirty="0"/>
          </a:p>
          <a:p>
            <a:pPr algn="just"/>
            <a:r>
              <a:rPr lang="ru-RU" sz="1600" dirty="0"/>
              <a:t>Армию </a:t>
            </a:r>
            <a:r>
              <a:rPr lang="ru-RU" sz="1600" dirty="0" err="1"/>
              <a:t>Крайову</a:t>
            </a:r>
            <a:r>
              <a:rPr lang="ru-RU" sz="1600" dirty="0"/>
              <a:t> официально распустили 19</a:t>
            </a:r>
            <a:r>
              <a:rPr lang="ru-RU" sz="1600" dirty="0">
                <a:solidFill>
                  <a:srgbClr val="C00000"/>
                </a:solidFill>
              </a:rPr>
              <a:t> </a:t>
            </a:r>
            <a:r>
              <a:rPr lang="ru-RU" sz="1600" dirty="0"/>
              <a:t>января</a:t>
            </a:r>
            <a:r>
              <a:rPr lang="ru-RU" sz="1600" dirty="0">
                <a:solidFill>
                  <a:srgbClr val="C00000"/>
                </a:solidFill>
              </a:rPr>
              <a:t> </a:t>
            </a:r>
            <a:r>
              <a:rPr lang="ru-RU" sz="1600" dirty="0"/>
              <a:t>1945 года, однако некоторые местные структуры не подчинились этому решению и продолжили террор в отношении представителей органов власти, мирного населения, а также нападения на учреждения торговли и финансов. </a:t>
            </a:r>
            <a:endParaRPr lang="ru-RU" sz="1100" dirty="0">
              <a:solidFill>
                <a:srgbClr val="000000"/>
              </a:solidFill>
              <a:latin typeface="Times New Roman" panose="02020603050405020304" pitchFamily="18" charset="0"/>
              <a:cs typeface="Times New Roman" panose="02020603050405020304" pitchFamily="18" charset="0"/>
            </a:endParaRPr>
          </a:p>
        </p:txBody>
      </p:sp>
      <p:pic>
        <p:nvPicPr>
          <p:cNvPr id="1032" name="Picture 8" descr="Борьба на два фронта: Армия Крайова должна была вернуть Западную Беларусь  Польше? — Зельва. Праца. Районная газета">
            <a:extLst>
              <a:ext uri="{FF2B5EF4-FFF2-40B4-BE49-F238E27FC236}">
                <a16:creationId xmlns:a16="http://schemas.microsoft.com/office/drawing/2014/main" id="{15886241-F6B4-4B94-97EB-397FADB437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44021" y="3222171"/>
            <a:ext cx="4489389" cy="2490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Армия Крайова предала жертв Волынской резни: Польшу потряс скандал -  RuBaltic.ru">
            <a:extLst>
              <a:ext uri="{FF2B5EF4-FFF2-40B4-BE49-F238E27FC236}">
                <a16:creationId xmlns:a16="http://schemas.microsoft.com/office/drawing/2014/main" id="{3EA7FD57-99F2-4772-95CB-F26B8AE9358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31156" y="609600"/>
            <a:ext cx="4489389" cy="234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058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715000" y="2336477"/>
            <a:ext cx="5829300" cy="3139321"/>
          </a:xfrm>
          <a:prstGeom prst="rect">
            <a:avLst/>
          </a:prstGeom>
        </p:spPr>
        <p:txBody>
          <a:bodyPr wrap="square">
            <a:spAutoFit/>
          </a:bodyPr>
          <a:lstStyle/>
          <a:p>
            <a:pPr indent="457200" algn="just"/>
            <a:r>
              <a:rPr lang="ru-RU" dirty="0"/>
              <a:t>В целях социальной и исторической справедливости, устранения «белых пятен» истории, укрепления конституционного строя и национальной безопасности генеральным прокурором возбуждено уголовное дело по факту геноцида населения Беларуси.</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74406"/>
            <a:ext cx="10668000" cy="198208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lnSpc>
                <a:spcPct val="90000"/>
              </a:lnSpc>
            </a:pPr>
            <a:r>
              <a:rPr lang="ru-RU" sz="2800" dirty="0"/>
              <a:t>Закон Республики Беларусь № 146-З от 05.01.2022 г. </a:t>
            </a:r>
            <a:br>
              <a:rPr lang="ru-RU" sz="2800" dirty="0"/>
            </a:br>
            <a:r>
              <a:rPr lang="ru-RU" sz="2800" b="1" dirty="0"/>
              <a:t>«О геноциде белорусского народа» </a:t>
            </a:r>
          </a:p>
          <a:p>
            <a:pPr algn="ctr"/>
            <a:endParaRPr lang="ru-RU" sz="300" b="1" dirty="0">
              <a:solidFill>
                <a:srgbClr val="C00000"/>
              </a:solidFill>
            </a:endParaRPr>
          </a:p>
          <a:p>
            <a:pPr algn="ctr">
              <a:lnSpc>
                <a:spcPct val="90000"/>
              </a:lnSpc>
            </a:pPr>
            <a:r>
              <a:rPr lang="ru-RU" sz="2800" b="1" dirty="0">
                <a:solidFill>
                  <a:srgbClr val="C00000"/>
                </a:solidFill>
              </a:rPr>
              <a:t>Указ Президента Республики Беларусь № 117 </a:t>
            </a:r>
          </a:p>
          <a:p>
            <a:pPr algn="ctr">
              <a:lnSpc>
                <a:spcPct val="90000"/>
              </a:lnSpc>
            </a:pP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609600" y="1933358"/>
            <a:ext cx="8305800" cy="3308598"/>
          </a:xfrm>
          <a:prstGeom prst="rect">
            <a:avLst/>
          </a:prstGeom>
          <a:noFill/>
        </p:spPr>
        <p:txBody>
          <a:bodyPr wrap="square">
            <a:spAutoFit/>
          </a:bodyPr>
          <a:lstStyle/>
          <a:p>
            <a:pPr marL="0" indent="457200" algn="just">
              <a:spcBef>
                <a:spcPts val="0"/>
              </a:spcBef>
              <a:buNone/>
            </a:pPr>
            <a:r>
              <a:rPr lang="ru-RU" sz="1900" dirty="0"/>
              <a:t>Ст. 127. </a:t>
            </a:r>
            <a:r>
              <a:rPr lang="ru-RU" sz="1900" b="1" dirty="0"/>
              <a:t>Геноцид</a:t>
            </a:r>
            <a:r>
              <a:rPr lang="ru-RU" sz="1900" dirty="0"/>
              <a:t> </a:t>
            </a:r>
            <a:r>
              <a:rPr lang="be-BY" sz="2000" dirty="0">
                <a:latin typeface="Times New Roman" panose="02020603050405020304" pitchFamily="18" charset="0"/>
                <a:cs typeface="Times New Roman" panose="02020603050405020304" pitchFamily="18" charset="0"/>
              </a:rPr>
              <a:t>–</a:t>
            </a:r>
            <a:r>
              <a:rPr lang="ru-RU" sz="19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1885574" y="5456240"/>
            <a:ext cx="7041240" cy="877163"/>
          </a:xfrm>
          <a:prstGeom prst="rect">
            <a:avLst/>
          </a:prstGeom>
          <a:noFill/>
        </p:spPr>
        <p:txBody>
          <a:bodyPr wrap="square">
            <a:spAutoFit/>
          </a:bodyPr>
          <a:lstStyle/>
          <a:p>
            <a:pPr algn="just">
              <a:buNone/>
            </a:pPr>
            <a:r>
              <a:rPr lang="be-BY" sz="1700" b="1" dirty="0">
                <a:solidFill>
                  <a:srgbClr val="C00000"/>
                </a:solidFill>
                <a:latin typeface="+mn-lt"/>
                <a:cs typeface="Times New Roman" panose="02020603050405020304" pitchFamily="18" charset="0"/>
              </a:rPr>
              <a:t>День всенародной памяти жертв Великой Отечественной войны и геноцида белорусского народа </a:t>
            </a:r>
            <a:endParaRPr lang="ru-RU" sz="1700" b="1" dirty="0">
              <a:solidFill>
                <a:srgbClr val="C00000"/>
              </a:solidFill>
              <a:latin typeface="+mn-lt"/>
              <a:cs typeface="Times New Roman" panose="02020603050405020304" pitchFamily="18" charset="0"/>
            </a:endParaRPr>
          </a:p>
        </p:txBody>
      </p:sp>
      <p:pic>
        <p:nvPicPr>
          <p:cNvPr id="10" name="Рисунок 9">
            <a:extLst>
              <a:ext uri="{FF2B5EF4-FFF2-40B4-BE49-F238E27FC236}">
                <a16:creationId xmlns:a16="http://schemas.microsoft.com/office/drawing/2014/main" id="{66819B56-039C-427E-B94F-BD98A634CB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875">
            <a:off x="9078232" y="1996668"/>
            <a:ext cx="2907681" cy="4268477"/>
          </a:xfrm>
          <a:prstGeom prst="rect">
            <a:avLst/>
          </a:prstGeom>
          <a:effectLst>
            <a:outerShdw blurRad="50800" dist="38100" dir="2700000" algn="tl" rotWithShape="0">
              <a:prstClr val="black">
                <a:alpha val="40000"/>
              </a:prstClr>
            </a:outerShdw>
          </a:effectLst>
        </p:spPr>
      </p:pic>
      <p:pic>
        <p:nvPicPr>
          <p:cNvPr id="2" name="Рисунок 1">
            <a:extLst>
              <a:ext uri="{FF2B5EF4-FFF2-40B4-BE49-F238E27FC236}">
                <a16:creationId xmlns:a16="http://schemas.microsoft.com/office/drawing/2014/main" id="{2E8A423D-6F6C-4B03-BC8F-FE734F77C860}"/>
              </a:ext>
            </a:extLst>
          </p:cNvPr>
          <p:cNvPicPr>
            <a:picLocks noChangeAspect="1"/>
          </p:cNvPicPr>
          <p:nvPr/>
        </p:nvPicPr>
        <p:blipFill rotWithShape="1">
          <a:blip r:embed="rId3"/>
          <a:srcRect b="18572"/>
          <a:stretch/>
        </p:blipFill>
        <p:spPr>
          <a:xfrm>
            <a:off x="541410" y="5213924"/>
            <a:ext cx="1287389" cy="1218150"/>
          </a:xfrm>
          <a:prstGeom prst="rect">
            <a:avLst/>
          </a:prstGeom>
        </p:spPr>
      </p:pic>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sp>
        <p:nvSpPr>
          <p:cNvPr id="12" name="TextBox 11">
            <a:extLst>
              <a:ext uri="{FF2B5EF4-FFF2-40B4-BE49-F238E27FC236}">
                <a16:creationId xmlns:a16="http://schemas.microsoft.com/office/drawing/2014/main" id="{6EC83D4E-8D1D-4A14-9503-A599A53F9E74}"/>
              </a:ext>
            </a:extLst>
          </p:cNvPr>
          <p:cNvSpPr txBox="1"/>
          <p:nvPr/>
        </p:nvSpPr>
        <p:spPr>
          <a:xfrm>
            <a:off x="495300" y="762000"/>
            <a:ext cx="11201400" cy="4046557"/>
          </a:xfrm>
          <a:prstGeom prst="rect">
            <a:avLst/>
          </a:prstGeom>
          <a:noFill/>
        </p:spPr>
        <p:txBody>
          <a:bodyPr wrap="square">
            <a:spAutoFit/>
          </a:bodyPr>
          <a:lstStyle/>
          <a:p>
            <a:pPr marL="0" indent="457200" algn="just">
              <a:lnSpc>
                <a:spcPct val="130000"/>
              </a:lnSpc>
              <a:spcBef>
                <a:spcPts val="0"/>
              </a:spcBef>
              <a:buNone/>
            </a:pPr>
            <a:r>
              <a:rPr lang="ru-RU" sz="2000" b="1" dirty="0"/>
              <a:t>Геноцид</a:t>
            </a:r>
            <a:r>
              <a:rPr lang="ru-RU" sz="2000" dirty="0"/>
              <a:t> — действия, совершаемые с намерением уничтожить, полностью или частично, какую-либо национальную, этническую, расовую или религиозную группу как таковую путем:</a:t>
            </a:r>
            <a:endParaRPr lang="en-US" sz="2000" dirty="0"/>
          </a:p>
          <a:p>
            <a:pPr indent="446088" algn="just">
              <a:lnSpc>
                <a:spcPct val="130000"/>
              </a:lnSpc>
              <a:spcBef>
                <a:spcPts val="0"/>
              </a:spcBef>
              <a:buFont typeface="Verdana" panose="020B0604030504040204" pitchFamily="34" charset="0"/>
              <a:buChar char="—"/>
            </a:pPr>
            <a:r>
              <a:rPr lang="ru-RU" sz="2000" dirty="0"/>
              <a:t>убийства членов этой группы;</a:t>
            </a:r>
          </a:p>
          <a:p>
            <a:pPr indent="446088" algn="just">
              <a:lnSpc>
                <a:spcPct val="130000"/>
              </a:lnSpc>
              <a:spcBef>
                <a:spcPts val="0"/>
              </a:spcBef>
              <a:buFont typeface="Verdana" panose="020B0604030504040204" pitchFamily="34" charset="0"/>
              <a:buChar char="—"/>
            </a:pPr>
            <a:r>
              <a:rPr lang="ru-RU" sz="2000" dirty="0"/>
              <a:t>причинения серьезных телесных повреждений или умственного расстройства членам такой группы;</a:t>
            </a:r>
          </a:p>
          <a:p>
            <a:pPr indent="446088" algn="just">
              <a:lnSpc>
                <a:spcPct val="130000"/>
              </a:lnSpc>
              <a:spcBef>
                <a:spcPts val="0"/>
              </a:spcBef>
              <a:buFont typeface="Verdana" panose="020B0604030504040204" pitchFamily="34" charset="0"/>
              <a:buChar char="—"/>
            </a:pPr>
            <a:r>
              <a:rPr lang="ru-RU" sz="2000" dirty="0"/>
              <a:t>мер, рассчитанных на предотвращение деторождения в такой группе;</a:t>
            </a:r>
          </a:p>
          <a:p>
            <a:pPr indent="446088" algn="just">
              <a:lnSpc>
                <a:spcPct val="130000"/>
              </a:lnSpc>
              <a:spcBef>
                <a:spcPts val="0"/>
              </a:spcBef>
              <a:buFont typeface="Verdana" panose="020B0604030504040204" pitchFamily="34" charset="0"/>
              <a:buChar char="—"/>
            </a:pPr>
            <a:r>
              <a:rPr lang="ru-RU" sz="2000" dirty="0"/>
              <a:t>насильственной передачи детей из одной человеческой группы в другую;</a:t>
            </a:r>
          </a:p>
          <a:p>
            <a:pPr indent="446088" algn="just">
              <a:lnSpc>
                <a:spcPct val="130000"/>
              </a:lnSpc>
              <a:spcBef>
                <a:spcPts val="0"/>
              </a:spcBef>
              <a:buFont typeface="Verdana" panose="020B0604030504040204" pitchFamily="34" charset="0"/>
              <a:buChar char="—"/>
            </a:pPr>
            <a:r>
              <a:rPr lang="ru-RU" sz="2000" dirty="0"/>
              <a:t>предумышленного создания жизненных условий, рассчитанных на полное или частичное физическое уничтожение этой группы.</a:t>
            </a:r>
          </a:p>
        </p:txBody>
      </p:sp>
      <p:sp>
        <p:nvSpPr>
          <p:cNvPr id="13" name="TextBox 12">
            <a:extLst>
              <a:ext uri="{FF2B5EF4-FFF2-40B4-BE49-F238E27FC236}">
                <a16:creationId xmlns:a16="http://schemas.microsoft.com/office/drawing/2014/main" id="{9DC466E8-4DB4-4E0C-93C3-2693A4EA8DB5}"/>
              </a:ext>
            </a:extLst>
          </p:cNvPr>
          <p:cNvSpPr txBox="1"/>
          <p:nvPr/>
        </p:nvSpPr>
        <p:spPr>
          <a:xfrm>
            <a:off x="4307160" y="4876800"/>
            <a:ext cx="7389540" cy="1015663"/>
          </a:xfrm>
          <a:prstGeom prst="rect">
            <a:avLst/>
          </a:prstGeom>
          <a:noFill/>
        </p:spPr>
        <p:txBody>
          <a:bodyPr wrap="square">
            <a:spAutoFit/>
          </a:bodyPr>
          <a:lstStyle/>
          <a:p>
            <a:pPr marL="0" indent="0" algn="r">
              <a:buNone/>
            </a:pPr>
            <a:r>
              <a:rPr lang="ru-RU" sz="2000" i="1" dirty="0">
                <a:latin typeface="Arial Narrow" panose="020B0606020202030204" pitchFamily="34" charset="0"/>
              </a:rPr>
              <a:t>Конвенция ООН </a:t>
            </a:r>
            <a:endParaRPr lang="en-US" sz="2000" i="1" dirty="0">
              <a:latin typeface="Arial Narrow" panose="020B0606020202030204" pitchFamily="34" charset="0"/>
            </a:endParaRPr>
          </a:p>
          <a:p>
            <a:pPr marL="0" indent="0" algn="r">
              <a:buNone/>
            </a:pPr>
            <a:r>
              <a:rPr lang="ru-RU" sz="2000" i="1" dirty="0">
                <a:latin typeface="Arial Narrow" panose="020B0606020202030204" pitchFamily="34" charset="0"/>
              </a:rPr>
              <a:t>о</a:t>
            </a:r>
            <a:r>
              <a:rPr lang="en-US" sz="2000" i="1" dirty="0">
                <a:latin typeface="Arial Narrow" panose="020B0606020202030204" pitchFamily="34" charset="0"/>
              </a:rPr>
              <a:t> </a:t>
            </a:r>
            <a:r>
              <a:rPr lang="ru-RU" sz="2000" i="1" dirty="0">
                <a:latin typeface="Arial Narrow" panose="020B0606020202030204" pitchFamily="34" charset="0"/>
              </a:rPr>
              <a:t>предупреждении преступления геноцида и наказании за него. </a:t>
            </a:r>
          </a:p>
          <a:p>
            <a:pPr marL="0" indent="0" algn="r">
              <a:buNone/>
            </a:pPr>
            <a:r>
              <a:rPr lang="ru-RU" sz="2000" i="1" dirty="0">
                <a:latin typeface="Arial Narrow" panose="020B0606020202030204" pitchFamily="34" charset="0"/>
              </a:rPr>
              <a:t>9 декабря 1948 года</a:t>
            </a:r>
            <a:endParaRPr lang="ru-RU" sz="2000" dirty="0">
              <a:latin typeface="Arial Narrow" panose="020B0606020202030204" pitchFamily="34" charset="0"/>
            </a:endParaRPr>
          </a:p>
        </p:txBody>
      </p:sp>
    </p:spTree>
    <p:extLst>
      <p:ext uri="{BB962C8B-B14F-4D97-AF65-F5344CB8AC3E}">
        <p14:creationId xmlns:p14="http://schemas.microsoft.com/office/powerpoint/2010/main" val="192542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716831" y="306398"/>
            <a:ext cx="10668000" cy="523220"/>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b="1" dirty="0"/>
              <a:t>Политика геноцида</a:t>
            </a:r>
            <a:endParaRPr lang="ru-RU" sz="2800" b="1" dirty="0">
              <a:solidFill>
                <a:srgbClr val="C00000"/>
              </a:solidFill>
            </a:endParaRPr>
          </a:p>
        </p:txBody>
      </p:sp>
      <p:sp>
        <p:nvSpPr>
          <p:cNvPr id="13" name="TextBox 12">
            <a:extLst>
              <a:ext uri="{FF2B5EF4-FFF2-40B4-BE49-F238E27FC236}">
                <a16:creationId xmlns:a16="http://schemas.microsoft.com/office/drawing/2014/main" id="{94F15F5F-D47C-4870-9661-47CBD85D5D0A}"/>
              </a:ext>
            </a:extLst>
          </p:cNvPr>
          <p:cNvSpPr txBox="1"/>
          <p:nvPr/>
        </p:nvSpPr>
        <p:spPr>
          <a:xfrm>
            <a:off x="609600" y="990600"/>
            <a:ext cx="10775231" cy="5444632"/>
          </a:xfrm>
          <a:prstGeom prst="rect">
            <a:avLst/>
          </a:prstGeom>
          <a:noFill/>
        </p:spPr>
        <p:txBody>
          <a:bodyPr wrap="square">
            <a:spAutoFit/>
          </a:bodyPr>
          <a:lstStyle/>
          <a:p>
            <a:pPr marL="0" marR="0" lvl="0" indent="457200" algn="just" defTabSz="914400" rtl="0" eaLnBrk="1" fontAlgn="base" latinLnBrk="0" hangingPunct="1">
              <a:lnSpc>
                <a:spcPct val="100000"/>
              </a:lnSpc>
              <a:spcBef>
                <a:spcPct val="0"/>
              </a:spcBef>
              <a:spcAft>
                <a:spcPct val="0"/>
              </a:spcAft>
              <a:buClrTx/>
              <a:buSzTx/>
              <a:buFontTx/>
              <a:buNone/>
              <a:tabLst/>
              <a:defRPr/>
            </a:pPr>
            <a:r>
              <a:rPr lang="ru-RU" b="0" i="0" dirty="0">
                <a:effectLst/>
                <a:latin typeface="Times New Roman" panose="02020603050405020304" pitchFamily="18" charset="0"/>
                <a:cs typeface="Times New Roman" panose="02020603050405020304" pitchFamily="18" charset="0"/>
              </a:rPr>
              <a:t> </a:t>
            </a:r>
            <a:r>
              <a:rPr lang="ru-RU" sz="2400" b="0" i="0" dirty="0">
                <a:effectLst/>
                <a:latin typeface="Times New Roman" panose="02020603050405020304" pitchFamily="18" charset="0"/>
                <a:cs typeface="Times New Roman" panose="02020603050405020304" pitchFamily="18" charset="0"/>
              </a:rPr>
              <a:t>В годы немецко-фашистской оккупации на территории БССР убито </a:t>
            </a:r>
            <a:r>
              <a:rPr lang="ru-RU" sz="2400" b="1" i="0" dirty="0">
                <a:effectLst/>
                <a:latin typeface="Times New Roman" panose="02020603050405020304" pitchFamily="18" charset="0"/>
                <a:cs typeface="Times New Roman" panose="02020603050405020304" pitchFamily="18" charset="0"/>
              </a:rPr>
              <a:t>не менее 3 миллионов </a:t>
            </a:r>
            <a:r>
              <a:rPr lang="ru-RU" sz="2400" b="0" i="0" dirty="0">
                <a:effectLst/>
                <a:latin typeface="Times New Roman" panose="02020603050405020304" pitchFamily="18" charset="0"/>
                <a:cs typeface="Times New Roman" panose="02020603050405020304" pitchFamily="18" charset="0"/>
              </a:rPr>
              <a:t>мирных граждан и военнопленных, угнано в немецкое рабство более </a:t>
            </a:r>
            <a:r>
              <a:rPr lang="ru-RU" sz="2400" b="1" i="0" dirty="0">
                <a:effectLst/>
                <a:latin typeface="Times New Roman" panose="02020603050405020304" pitchFamily="18" charset="0"/>
                <a:cs typeface="Times New Roman" panose="02020603050405020304" pitchFamily="18" charset="0"/>
              </a:rPr>
              <a:t>380 тыс. человек</a:t>
            </a:r>
            <a:r>
              <a:rPr lang="ru-RU" sz="2400" b="0" i="0" dirty="0">
                <a:effectLst/>
                <a:latin typeface="Times New Roman" panose="02020603050405020304" pitchFamily="18" charset="0"/>
                <a:cs typeface="Times New Roman" panose="02020603050405020304" pitchFamily="18" charset="0"/>
              </a:rPr>
              <a:t>, из которых многие погибли от невыносимых условий эксплуатации.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Массовый характер носил и угон на принудительные работы детей. Имели место случаи использования детей  в качестве доноров крови.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Разрушено </a:t>
            </a:r>
            <a:r>
              <a:rPr lang="ru-RU" sz="2400" b="1" i="0" dirty="0">
                <a:effectLst/>
                <a:latin typeface="Times New Roman" panose="02020603050405020304" pitchFamily="18" charset="0"/>
                <a:cs typeface="Times New Roman" panose="02020603050405020304" pitchFamily="18" charset="0"/>
              </a:rPr>
              <a:t>свыше 200 городов</a:t>
            </a:r>
            <a:r>
              <a:rPr lang="ru-RU" sz="2400" b="0" i="0" dirty="0">
                <a:effectLst/>
                <a:latin typeface="Times New Roman" panose="02020603050405020304" pitchFamily="18" charset="0"/>
                <a:cs typeface="Times New Roman" panose="02020603050405020304" pitchFamily="18" charset="0"/>
              </a:rPr>
              <a:t>.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dirty="0">
                <a:latin typeface="Times New Roman" panose="02020603050405020304" pitchFamily="18" charset="0"/>
                <a:cs typeface="Times New Roman" panose="02020603050405020304" pitchFamily="18" charset="0"/>
              </a:rPr>
              <a:t>Уничтожено полностью либо частично, в том числе вместе с жителями, </a:t>
            </a:r>
            <a:r>
              <a:rPr lang="ru-RU" sz="2400" b="1" dirty="0">
                <a:latin typeface="Times New Roman" panose="02020603050405020304" pitchFamily="18" charset="0"/>
                <a:cs typeface="Times New Roman" panose="02020603050405020304" pitchFamily="18" charset="0"/>
              </a:rPr>
              <a:t>не менее 10 961 </a:t>
            </a:r>
            <a:r>
              <a:rPr lang="ru-RU" sz="2400" dirty="0">
                <a:latin typeface="Times New Roman" panose="02020603050405020304" pitchFamily="18" charset="0"/>
                <a:cs typeface="Times New Roman" panose="02020603050405020304" pitchFamily="18" charset="0"/>
              </a:rPr>
              <a:t>сельского населения.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dirty="0">
                <a:solidFill>
                  <a:srgbClr val="000000"/>
                </a:solidFill>
                <a:latin typeface="Times New Roman" panose="02020603050405020304" pitchFamily="18" charset="0"/>
                <a:cs typeface="Times New Roman" panose="02020603050405020304" pitchFamily="18" charset="0"/>
              </a:rPr>
              <a:t>У</a:t>
            </a:r>
            <a:r>
              <a:rPr kumimoji="0" lang="ru-RU"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ничтоженных</a:t>
            </a:r>
            <a:r>
              <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вместе с жителями и не восстановленных после войны деревень – не менее </a:t>
            </a:r>
            <a:r>
              <a:rPr kumimoji="0" lang="ru-RU"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216</a:t>
            </a:r>
            <a:r>
              <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lang="ru-RU" sz="2400" b="0" i="0" dirty="0">
                <a:solidFill>
                  <a:srgbClr val="25262A"/>
                </a:solidFill>
                <a:effectLst/>
                <a:latin typeface="Times New Roman" panose="02020603050405020304" pitchFamily="18" charset="0"/>
                <a:cs typeface="Times New Roman" panose="02020603050405020304" pitchFamily="18" charset="0"/>
              </a:rPr>
              <a:t> </a:t>
            </a:r>
            <a:r>
              <a:rPr lang="ru-RU" sz="2400" dirty="0">
                <a:solidFill>
                  <a:srgbClr val="25262A"/>
                </a:solidFill>
                <a:latin typeface="Times New Roman" panose="02020603050405020304" pitchFamily="18" charset="0"/>
                <a:cs typeface="Times New Roman" panose="02020603050405020304" pitchFamily="18" charset="0"/>
              </a:rPr>
              <a:t>Р</a:t>
            </a:r>
            <a:r>
              <a:rPr lang="ru-RU" sz="2400" b="0" i="0" dirty="0">
                <a:solidFill>
                  <a:srgbClr val="25262A"/>
                </a:solidFill>
                <a:effectLst/>
                <a:latin typeface="Times New Roman" panose="02020603050405020304" pitchFamily="18" charset="0"/>
                <a:cs typeface="Times New Roman" panose="02020603050405020304" pitchFamily="18" charset="0"/>
              </a:rPr>
              <a:t>абота по установлению других населенных пунктов, разделивших судьбу Хатыни, продолжается.</a:t>
            </a:r>
            <a:endPar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457200" algn="l" defTabSz="914400" rtl="0" eaLnBrk="1" fontAlgn="base" latinLnBrk="0" hangingPunct="1">
              <a:lnSpc>
                <a:spcPct val="130000"/>
              </a:lnSpc>
              <a:spcBef>
                <a:spcPts val="0"/>
              </a:spcBef>
              <a:spcAft>
                <a:spcPct val="0"/>
              </a:spcAft>
              <a:buClrTx/>
              <a:buSzTx/>
              <a:buFontTx/>
              <a:buNone/>
              <a:tabLst/>
              <a:defRPr/>
            </a:pPr>
            <a:r>
              <a:rPr lang="ru-RU" sz="1400" dirty="0">
                <a:latin typeface="Times New Roman" panose="02020603050405020304" pitchFamily="18" charset="0"/>
                <a:cs typeface="Times New Roman" panose="02020603050405020304" pitchFamily="18" charset="0"/>
              </a:rPr>
              <a:t>(Генеральная прокуратура Республики Беларусь. </a:t>
            </a:r>
            <a:r>
              <a:rPr lang="ru-RU" sz="1400" b="0" i="0" dirty="0">
                <a:solidFill>
                  <a:srgbClr val="1A1A1A"/>
                </a:solidFill>
                <a:effectLst/>
                <a:latin typeface="Times New Roman" panose="02020603050405020304" pitchFamily="18" charset="0"/>
                <a:cs typeface="Times New Roman" panose="02020603050405020304" pitchFamily="18" charset="0"/>
              </a:rPr>
              <a:t>– Режим доступа:</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hlinkClick r:id="rId2"/>
              </a:rPr>
              <a:t>https://prokuratura.gov.by/ru/media/sobytiya-i-meropriyatiya/rassledovanie-ugolov1912/</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ru-RU" sz="1400" b="0" i="0" dirty="0">
                <a:solidFill>
                  <a:srgbClr val="1A1A1A"/>
                </a:solidFill>
                <a:effectLst/>
                <a:latin typeface="Times New Roman" panose="02020603050405020304" pitchFamily="18" charset="0"/>
                <a:cs typeface="Times New Roman" panose="02020603050405020304" pitchFamily="18" charset="0"/>
              </a:rPr>
              <a:t>. – Дата доступа</a:t>
            </a:r>
            <a:r>
              <a:rPr lang="ru-RU" sz="1400" b="0" i="0">
                <a:solidFill>
                  <a:srgbClr val="1A1A1A"/>
                </a:solidFill>
                <a:effectLst/>
                <a:latin typeface="Times New Roman" panose="02020603050405020304" pitchFamily="18" charset="0"/>
                <a:cs typeface="Times New Roman" panose="02020603050405020304" pitchFamily="18" charset="0"/>
              </a:rPr>
              <a:t>: 20.03.2023)</a:t>
            </a:r>
            <a:endParaRPr lang="ru-RU" sz="1400" b="0" i="0" dirty="0">
              <a:solidFill>
                <a:srgbClr val="1A1A1A"/>
              </a:solidFill>
              <a:effectLst/>
              <a:latin typeface="Times New Roman" panose="02020603050405020304" pitchFamily="18" charset="0"/>
              <a:cs typeface="Times New Roman" panose="02020603050405020304" pitchFamily="18" charset="0"/>
            </a:endParaRPr>
          </a:p>
          <a:p>
            <a:pPr indent="457200" algn="just">
              <a:lnSpc>
                <a:spcPct val="130000"/>
              </a:lnSpc>
              <a:spcBef>
                <a:spcPts val="0"/>
              </a:spcBef>
            </a:pPr>
            <a:endParaRPr lang="ru-RU" sz="20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26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973967"/>
          </a:xfrm>
        </p:spPr>
        <p:txBody>
          <a:bodyPr/>
          <a:lstStyle/>
          <a:p>
            <a:pPr algn="ctr" eaLnBrk="1" hangingPunct="1"/>
            <a:r>
              <a:rPr lang="ru-RU" altLang="ru-RU" sz="3600" b="1" dirty="0">
                <a:solidFill>
                  <a:srgbClr val="C00000"/>
                </a:solidFill>
              </a:rPr>
              <a:t>Концентрационные лагеря</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930900" y="1836354"/>
            <a:ext cx="5867400" cy="3416320"/>
          </a:xfrm>
          <a:prstGeom prst="rect">
            <a:avLst/>
          </a:prstGeom>
        </p:spPr>
        <p:txBody>
          <a:bodyPr wrap="square">
            <a:spAutoFit/>
          </a:bodyPr>
          <a:lstStyle/>
          <a:p>
            <a:pPr algn="just"/>
            <a:r>
              <a:rPr lang="ru-RU" b="1" dirty="0">
                <a:solidFill>
                  <a:srgbClr val="C00000"/>
                </a:solidFill>
              </a:rPr>
              <a:t>Концентрационные лагеря </a:t>
            </a:r>
            <a:r>
              <a:rPr lang="ru-RU" dirty="0"/>
              <a:t>— места массового заключения и физического уничтожения людей по политическим, расовым, религиозным и  другим признакам. </a:t>
            </a:r>
          </a:p>
          <a:p>
            <a:pPr algn="just"/>
            <a:endParaRPr lang="ru-RU" dirty="0"/>
          </a:p>
          <a:p>
            <a:pPr algn="just"/>
            <a:r>
              <a:rPr lang="ru-RU" dirty="0"/>
              <a:t>Создавались в Германии и на оккупированных территориях после прихода к власти нацистов в 1933 г.</a:t>
            </a:r>
          </a:p>
          <a:p>
            <a:pPr algn="just"/>
            <a:endParaRPr lang="ru-RU" dirty="0"/>
          </a:p>
          <a:p>
            <a:pPr algn="just"/>
            <a:r>
              <a:rPr lang="ru-RU" u="sng" dirty="0"/>
              <a:t>Наиболее крупные </a:t>
            </a:r>
            <a:r>
              <a:rPr lang="ru-RU" dirty="0"/>
              <a:t>— Освенцим, Майданек, Треблинка, </a:t>
            </a:r>
            <a:r>
              <a:rPr lang="ru-RU" dirty="0" err="1"/>
              <a:t>Тростенец</a:t>
            </a:r>
            <a:r>
              <a:rPr lang="ru-RU" dirty="0"/>
              <a:t>, Дахау,</a:t>
            </a:r>
          </a:p>
          <a:p>
            <a:pPr algn="just"/>
            <a:r>
              <a:rPr lang="ru-RU" dirty="0"/>
              <a:t>Заксенхаузен, Бухенвальд, Маутхаузен.</a:t>
            </a:r>
            <a:endParaRPr lang="ru-BY" dirty="0"/>
          </a:p>
        </p:txBody>
      </p:sp>
      <p:pic>
        <p:nvPicPr>
          <p:cNvPr id="12" name="Picture 2">
            <a:extLst>
              <a:ext uri="{FF2B5EF4-FFF2-40B4-BE49-F238E27FC236}">
                <a16:creationId xmlns:a16="http://schemas.microsoft.com/office/drawing/2014/main" id="{66EDC227-ADDB-467A-BA04-AD5B7A0DE9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1000" y="1875186"/>
            <a:ext cx="530420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E3A0F248-924B-45BE-BAF2-E38FCC308452}"/>
              </a:ext>
            </a:extLst>
          </p:cNvPr>
          <p:cNvSpPr txBox="1"/>
          <p:nvPr/>
        </p:nvSpPr>
        <p:spPr>
          <a:xfrm>
            <a:off x="6007100" y="5314605"/>
            <a:ext cx="5791200" cy="1194512"/>
          </a:xfrm>
          <a:prstGeom prst="rect">
            <a:avLst/>
          </a:prstGeom>
          <a:solidFill>
            <a:schemeClr val="accent2">
              <a:lumMod val="20000"/>
              <a:lumOff val="80000"/>
            </a:schemeClr>
          </a:solidFill>
        </p:spPr>
        <p:txBody>
          <a:bodyPr wrap="square" tIns="180000" bIns="180000">
            <a:spAutoFit/>
          </a:bodyPr>
          <a:lstStyle/>
          <a:p>
            <a:pPr algn="just"/>
            <a:r>
              <a:rPr lang="ru-RU" dirty="0"/>
              <a:t>В Беларуси действовало более </a:t>
            </a:r>
            <a:br>
              <a:rPr lang="ru-RU" dirty="0"/>
            </a:br>
            <a:r>
              <a:rPr lang="ru-RU" b="1" dirty="0"/>
              <a:t>260 концентрационных лагерей смерти</a:t>
            </a:r>
            <a:r>
              <a:rPr lang="ru-RU" dirty="0"/>
              <a:t>, их филиалов и отделений.</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rPr>
              <a:t>Мемориальный комплекс «Детям – жертвам </a:t>
            </a:r>
            <a:r>
              <a:rPr lang="ru-RU" altLang="ru-RU" sz="3200" b="1" kern="0">
                <a:solidFill>
                  <a:srgbClr val="C00000"/>
                </a:solidFill>
              </a:rPr>
              <a:t>войны»</a:t>
            </a:r>
            <a:br>
              <a:rPr lang="be-BY" sz="2000" b="1" strike="sngStrike" dirty="0"/>
            </a:br>
            <a:br>
              <a:rPr lang="ru-RU" altLang="ru-RU" sz="2000" strike="sngStrike" kern="0" dirty="0">
                <a:solidFill>
                  <a:schemeClr val="tx1"/>
                </a:solidFill>
              </a:rPr>
            </a:br>
            <a:endParaRPr lang="ru-RU" sz="2000" strike="sngStrike" kern="0" dirty="0">
              <a:solidFill>
                <a:schemeClr val="tx1"/>
              </a:solidFill>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7</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solidFill>
                  <a:srgbClr val="C00000"/>
                </a:solidFill>
              </a:rPr>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6200" y="256784"/>
            <a:ext cx="121158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br>
              <a:rPr lang="ru-RU" altLang="ru-RU" sz="2000" strike="sngStrike" kern="0" dirty="0">
                <a:solidFill>
                  <a:schemeClr val="tx1"/>
                </a:solidFill>
              </a:rPr>
            </a:br>
            <a:endParaRPr lang="ru-RU" sz="2000" strike="sngStrike"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8</a:t>
            </a:fld>
            <a:endParaRPr lang="ru-RU" altLang="ru-RU" sz="1200"/>
          </a:p>
        </p:txBody>
      </p:sp>
      <p:sp>
        <p:nvSpPr>
          <p:cNvPr id="4" name="Прямоугольник 3">
            <a:extLst>
              <a:ext uri="{FF2B5EF4-FFF2-40B4-BE49-F238E27FC236}">
                <a16:creationId xmlns:a16="http://schemas.microsoft.com/office/drawing/2014/main" id="{7C2D449A-F960-44CA-A5C0-AD211EFB29E3}"/>
              </a:ext>
            </a:extLst>
          </p:cNvPr>
          <p:cNvSpPr/>
          <p:nvPr/>
        </p:nvSpPr>
        <p:spPr>
          <a:xfrm>
            <a:off x="5726876" y="6096000"/>
            <a:ext cx="6248400" cy="260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CF1856E9-49E8-48D9-9441-3A8CC6C82994}"/>
              </a:ext>
            </a:extLst>
          </p:cNvPr>
          <p:cNvSpPr txBox="1"/>
          <p:nvPr/>
        </p:nvSpPr>
        <p:spPr>
          <a:xfrm>
            <a:off x="5696197" y="1625699"/>
            <a:ext cx="6248400" cy="4770537"/>
          </a:xfrm>
          <a:prstGeom prst="rect">
            <a:avLst/>
          </a:prstGeom>
          <a:solidFill>
            <a:srgbClr val="FFFFFF">
              <a:alpha val="58824"/>
            </a:srgbClr>
          </a:solidFill>
        </p:spPr>
        <p:txBody>
          <a:bodyPr wrap="square">
            <a:spAutoFit/>
          </a:bodyPr>
          <a:lstStyle/>
          <a:p>
            <a:pPr indent="457200"/>
            <a:r>
              <a:rPr lang="ru-RU" sz="1600" dirty="0">
                <a:latin typeface="+mj-lt"/>
                <a:cs typeface="Times New Roman" panose="02020603050405020304" pitchFamily="18" charset="0"/>
              </a:rPr>
              <a:t>В </a:t>
            </a:r>
            <a:r>
              <a:rPr lang="ru-RU" sz="1600" b="1" dirty="0">
                <a:latin typeface="+mj-lt"/>
                <a:cs typeface="Times New Roman" panose="02020603050405020304" pitchFamily="18" charset="0"/>
              </a:rPr>
              <a:t>марте 1942 года</a:t>
            </a:r>
            <a:r>
              <a:rPr lang="ru-RU" sz="1600" dirty="0">
                <a:latin typeface="+mj-lt"/>
                <a:cs typeface="Times New Roman" panose="02020603050405020304" pitchFamily="18" charset="0"/>
              </a:rPr>
              <a:t> нацисты создали </a:t>
            </a:r>
            <a:r>
              <a:rPr lang="ru-RU" sz="1600" b="1" dirty="0">
                <a:solidFill>
                  <a:schemeClr val="accent2"/>
                </a:solidFill>
                <a:latin typeface="+mj-lt"/>
                <a:cs typeface="Times New Roman" panose="02020603050405020304" pitchFamily="18" charset="0"/>
              </a:rPr>
              <a:t>концлагерь «</a:t>
            </a:r>
            <a:r>
              <a:rPr lang="ru-RU" sz="1600" b="1" dirty="0" err="1">
                <a:solidFill>
                  <a:schemeClr val="accent2"/>
                </a:solidFill>
                <a:latin typeface="+mj-lt"/>
                <a:cs typeface="Times New Roman" panose="02020603050405020304" pitchFamily="18" charset="0"/>
              </a:rPr>
              <a:t>Колдычево</a:t>
            </a:r>
            <a:r>
              <a:rPr lang="ru-RU" sz="1600" b="1" dirty="0">
                <a:solidFill>
                  <a:schemeClr val="accent2"/>
                </a:solidFill>
                <a:latin typeface="+mj-lt"/>
                <a:cs typeface="Times New Roman" panose="02020603050405020304" pitchFamily="18" charset="0"/>
              </a:rPr>
              <a:t>»</a:t>
            </a:r>
            <a:r>
              <a:rPr lang="ru-RU" sz="1600" dirty="0">
                <a:solidFill>
                  <a:schemeClr val="accent2"/>
                </a:solidFill>
                <a:latin typeface="+mj-lt"/>
                <a:cs typeface="Times New Roman" panose="02020603050405020304" pitchFamily="18" charset="0"/>
              </a:rPr>
              <a:t>.</a:t>
            </a:r>
            <a:r>
              <a:rPr lang="ru-RU" sz="1600" b="1" dirty="0">
                <a:solidFill>
                  <a:srgbClr val="C00000"/>
                </a:solidFill>
                <a:latin typeface="+mj-lt"/>
                <a:cs typeface="Times New Roman" panose="02020603050405020304" pitchFamily="18" charset="0"/>
              </a:rPr>
              <a:t> </a:t>
            </a:r>
            <a:r>
              <a:rPr lang="ru-RU" sz="1600" dirty="0">
                <a:latin typeface="+mj-lt"/>
                <a:cs typeface="Times New Roman" panose="02020603050405020304" pitchFamily="18" charset="0"/>
              </a:rPr>
              <a:t>Он располагался на территории одноименной деревни в </a:t>
            </a:r>
            <a:r>
              <a:rPr lang="ru-RU" sz="1600" dirty="0" err="1">
                <a:latin typeface="+mj-lt"/>
                <a:cs typeface="Times New Roman" panose="02020603050405020304" pitchFamily="18" charset="0"/>
              </a:rPr>
              <a:t>Городищенском</a:t>
            </a:r>
            <a:r>
              <a:rPr lang="ru-RU" sz="1600" dirty="0">
                <a:latin typeface="+mj-lt"/>
                <a:cs typeface="Times New Roman" panose="02020603050405020304" pitchFamily="18" charset="0"/>
              </a:rPr>
              <a:t> районе </a:t>
            </a:r>
            <a:r>
              <a:rPr lang="ru-RU" sz="1600" dirty="0" err="1">
                <a:latin typeface="+mj-lt"/>
                <a:cs typeface="Times New Roman" panose="02020603050405020304" pitchFamily="18" charset="0"/>
              </a:rPr>
              <a:t>Барановичской</a:t>
            </a:r>
            <a:r>
              <a:rPr lang="ru-RU" sz="1600" dirty="0">
                <a:latin typeface="+mj-lt"/>
                <a:cs typeface="Times New Roman" panose="02020603050405020304" pitchFamily="18" charset="0"/>
              </a:rPr>
              <a:t> области (в настоящее время – д. </a:t>
            </a:r>
            <a:r>
              <a:rPr lang="ru-RU" sz="1600" dirty="0" err="1">
                <a:latin typeface="+mj-lt"/>
                <a:cs typeface="Times New Roman" panose="02020603050405020304" pitchFamily="18" charset="0"/>
              </a:rPr>
              <a:t>Колдычево</a:t>
            </a:r>
            <a:r>
              <a:rPr lang="ru-RU" sz="1600" dirty="0">
                <a:latin typeface="+mj-lt"/>
                <a:cs typeface="Times New Roman" panose="02020603050405020304" pitchFamily="18" charset="0"/>
              </a:rPr>
              <a:t> </a:t>
            </a:r>
            <a:r>
              <a:rPr lang="ru-RU" sz="1600" dirty="0" err="1">
                <a:latin typeface="+mj-lt"/>
                <a:cs typeface="Times New Roman" panose="02020603050405020304" pitchFamily="18" charset="0"/>
              </a:rPr>
              <a:t>Барановичского</a:t>
            </a:r>
            <a:r>
              <a:rPr lang="ru-RU" sz="1600" dirty="0">
                <a:latin typeface="+mj-lt"/>
                <a:cs typeface="Times New Roman" panose="02020603050405020304" pitchFamily="18" charset="0"/>
              </a:rPr>
              <a:t> района Брестской области) и просуществовал до </a:t>
            </a:r>
            <a:r>
              <a:rPr lang="ru-RU" sz="1600" b="1" dirty="0">
                <a:latin typeface="+mj-lt"/>
                <a:cs typeface="Times New Roman" panose="02020603050405020304" pitchFamily="18" charset="0"/>
              </a:rPr>
              <a:t>лета 1944 года</a:t>
            </a:r>
            <a:r>
              <a:rPr lang="ru-RU" sz="1600" dirty="0">
                <a:latin typeface="+mj-lt"/>
                <a:cs typeface="Times New Roman" panose="02020603050405020304" pitchFamily="18" charset="0"/>
              </a:rPr>
              <a:t>.</a:t>
            </a:r>
          </a:p>
          <a:p>
            <a:pPr indent="457200"/>
            <a:r>
              <a:rPr lang="ru-RU" sz="1600" dirty="0">
                <a:solidFill>
                  <a:srgbClr val="000000"/>
                </a:solidFill>
                <a:latin typeface="+mj-lt"/>
                <a:cs typeface="Times New Roman" panose="02020603050405020304" pitchFamily="18" charset="0"/>
              </a:rPr>
              <a:t>Содержавшихся в лагере людей практически не кормили</a:t>
            </a:r>
            <a:r>
              <a:rPr lang="ru-RU" sz="1600" dirty="0">
                <a:latin typeface="+mj-lt"/>
                <a:cs typeface="Times New Roman" panose="02020603050405020304" pitchFamily="18" charset="0"/>
              </a:rPr>
              <a:t>, но </a:t>
            </a:r>
            <a:r>
              <a:rPr lang="ru-RU" sz="1600" dirty="0">
                <a:solidFill>
                  <a:srgbClr val="000000"/>
                </a:solidFill>
                <a:latin typeface="+mj-lt"/>
                <a:cs typeface="Times New Roman" panose="02020603050405020304" pitchFamily="18" charset="0"/>
              </a:rPr>
              <a:t>при этом они были заняты непосильным, изнуряющим трудом. Многие </a:t>
            </a:r>
            <a:r>
              <a:rPr lang="ru-RU" sz="1600" dirty="0">
                <a:latin typeface="+mj-lt"/>
                <a:cs typeface="Times New Roman" panose="02020603050405020304" pitchFamily="18" charset="0"/>
              </a:rPr>
              <a:t>узники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болели тифом, дизентерией</a:t>
            </a:r>
            <a:r>
              <a:rPr lang="ru-RU" sz="1600" dirty="0">
                <a:latin typeface="+mj-lt"/>
                <a:cs typeface="Times New Roman" panose="02020603050405020304" pitchFamily="18" charset="0"/>
              </a:rPr>
              <a:t>, однако </a:t>
            </a:r>
            <a:r>
              <a:rPr lang="ru-RU" sz="1600" dirty="0">
                <a:solidFill>
                  <a:srgbClr val="000000"/>
                </a:solidFill>
                <a:latin typeface="+mj-lt"/>
                <a:cs typeface="Times New Roman" panose="02020603050405020304" pitchFamily="18" charset="0"/>
              </a:rPr>
              <a:t>медицинская помощь им не оказывалась. За годы существования лагеря было уничтожено около </a:t>
            </a:r>
            <a:r>
              <a:rPr lang="ru-RU" sz="1600" b="1" dirty="0">
                <a:solidFill>
                  <a:srgbClr val="C00000"/>
                </a:solidFill>
                <a:latin typeface="+mj-lt"/>
                <a:cs typeface="Times New Roman" panose="02020603050405020304" pitchFamily="18" charset="0"/>
              </a:rPr>
              <a:t>22 000 человек</a:t>
            </a:r>
            <a:r>
              <a:rPr lang="ru-RU" sz="1600" dirty="0">
                <a:solidFill>
                  <a:srgbClr val="000000"/>
                </a:solidFill>
                <a:latin typeface="+mj-lt"/>
                <a:cs typeface="Times New Roman" panose="02020603050405020304" pitchFamily="18" charset="0"/>
              </a:rPr>
              <a:t>.</a:t>
            </a:r>
            <a:r>
              <a:rPr lang="ru-RU" sz="1600" dirty="0">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Часть заключенных </a:t>
            </a:r>
            <a:r>
              <a:rPr lang="ru-RU" sz="1600" dirty="0">
                <a:latin typeface="+mj-lt"/>
                <a:cs typeface="Times New Roman" panose="02020603050405020304" pitchFamily="18" charset="0"/>
              </a:rPr>
              <a:t>расстреляли и захоронили непосредственно на его территории.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При этом руки жертв </a:t>
            </a:r>
            <a:r>
              <a:rPr lang="ru-RU" sz="1600" dirty="0">
                <a:latin typeface="+mj-lt"/>
                <a:cs typeface="Times New Roman" panose="02020603050405020304" pitchFamily="18" charset="0"/>
              </a:rPr>
              <a:t>связывали</a:t>
            </a:r>
            <a:r>
              <a:rPr lang="ru-RU" sz="1600" dirty="0">
                <a:solidFill>
                  <a:srgbClr val="000000"/>
                </a:solidFill>
                <a:latin typeface="+mj-lt"/>
                <a:cs typeface="Times New Roman" panose="02020603050405020304" pitchFamily="18" charset="0"/>
              </a:rPr>
              <a:t> за спиной колючей проволокой.</a:t>
            </a:r>
            <a:br>
              <a:rPr lang="ru-RU" sz="1600" dirty="0">
                <a:solidFill>
                  <a:srgbClr val="000000"/>
                </a:solidFill>
                <a:latin typeface="+mj-lt"/>
                <a:cs typeface="Times New Roman" panose="02020603050405020304" pitchFamily="18" charset="0"/>
              </a:rPr>
            </a:br>
            <a:r>
              <a:rPr lang="ru-RU" sz="1600" dirty="0">
                <a:latin typeface="+mj-lt"/>
                <a:cs typeface="Times New Roman" panose="02020603050405020304" pitchFamily="18" charset="0"/>
              </a:rPr>
              <a:t>Чтобы </a:t>
            </a:r>
            <a:r>
              <a:rPr lang="ru-RU" sz="1600" dirty="0">
                <a:solidFill>
                  <a:srgbClr val="000000"/>
                </a:solidFill>
                <a:latin typeface="+mj-lt"/>
                <a:cs typeface="Times New Roman" panose="02020603050405020304" pitchFamily="18" charset="0"/>
              </a:rPr>
              <a:t>скрыть свои злодеяния, </a:t>
            </a:r>
            <a:r>
              <a:rPr lang="ru-RU" sz="1600" dirty="0">
                <a:latin typeface="+mj-lt"/>
                <a:cs typeface="Times New Roman" panose="02020603050405020304" pitchFamily="18" charset="0"/>
              </a:rPr>
              <a:t>немцы высаживали на месте захоронений деревья. Так, например, возникла </a:t>
            </a:r>
            <a:r>
              <a:rPr lang="ru-RU" sz="1600" b="1" dirty="0">
                <a:latin typeface="+mj-lt"/>
                <a:cs typeface="Times New Roman" panose="02020603050405020304" pitchFamily="18" charset="0"/>
              </a:rPr>
              <a:t>березовая роща </a:t>
            </a:r>
            <a:r>
              <a:rPr lang="ru-RU" sz="1600" b="1" dirty="0" err="1">
                <a:latin typeface="+mj-lt"/>
                <a:cs typeface="Times New Roman" panose="02020603050405020304" pitchFamily="18" charset="0"/>
              </a:rPr>
              <a:t>Арабовщина</a:t>
            </a:r>
            <a:r>
              <a:rPr lang="ru-RU" sz="1600" dirty="0">
                <a:latin typeface="+mj-lt"/>
                <a:cs typeface="Times New Roman" panose="02020603050405020304" pitchFamily="18" charset="0"/>
              </a:rPr>
              <a:t>. </a:t>
            </a:r>
          </a:p>
          <a:p>
            <a:pPr indent="457200" algn="just"/>
            <a:r>
              <a:rPr lang="ru-RU" sz="1600" dirty="0">
                <a:latin typeface="+mj-lt"/>
              </a:rPr>
              <a:t> </a:t>
            </a:r>
          </a:p>
        </p:txBody>
      </p:sp>
      <p:pic>
        <p:nvPicPr>
          <p:cNvPr id="2052" name="Picture 4" descr="Куфэрники&quot; и палачи: кто ответил за трагедию Колдычевского лагеря смерти -  02.05.2018, Sputnik Беларусь">
            <a:extLst>
              <a:ext uri="{FF2B5EF4-FFF2-40B4-BE49-F238E27FC236}">
                <a16:creationId xmlns:a16="http://schemas.microsoft.com/office/drawing/2014/main" id="{9F6D6654-37EA-4958-A002-7BC8270575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4800" y="1485941"/>
            <a:ext cx="4991100" cy="332302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F268B7C-6129-4338-99E9-FF91975EB7B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2800350" y="3576893"/>
            <a:ext cx="2772428" cy="2943616"/>
          </a:xfrm>
          <a:prstGeom prst="rect">
            <a:avLst/>
          </a:prstGeom>
        </p:spPr>
      </p:pic>
      <p:sp>
        <p:nvSpPr>
          <p:cNvPr id="15" name="TextBox 14">
            <a:extLst>
              <a:ext uri="{FF2B5EF4-FFF2-40B4-BE49-F238E27FC236}">
                <a16:creationId xmlns:a16="http://schemas.microsoft.com/office/drawing/2014/main" id="{54FE09DC-6E1E-4183-A4E1-26ED033596C7}"/>
              </a:ext>
            </a:extLst>
          </p:cNvPr>
          <p:cNvSpPr txBox="1"/>
          <p:nvPr/>
        </p:nvSpPr>
        <p:spPr>
          <a:xfrm>
            <a:off x="559871" y="5638800"/>
            <a:ext cx="2209800" cy="830997"/>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Памятник узникам</a:t>
            </a:r>
          </a:p>
          <a:p>
            <a:r>
              <a:rPr lang="ru-RU" dirty="0" err="1"/>
              <a:t>Колдычевского</a:t>
            </a:r>
            <a:endParaRPr lang="ru-RU" dirty="0"/>
          </a:p>
          <a:p>
            <a:r>
              <a:rPr lang="ru-RU" dirty="0"/>
              <a:t>лагеря смерти.</a:t>
            </a:r>
            <a:endParaRPr lang="be-BY" dirty="0"/>
          </a:p>
        </p:txBody>
      </p:sp>
      <p:sp>
        <p:nvSpPr>
          <p:cNvPr id="16" name="TextBox 15">
            <a:extLst>
              <a:ext uri="{FF2B5EF4-FFF2-40B4-BE49-F238E27FC236}">
                <a16:creationId xmlns:a16="http://schemas.microsoft.com/office/drawing/2014/main" id="{74E7A007-6A4A-418C-9770-20933A735EE8}"/>
              </a:ext>
            </a:extLst>
          </p:cNvPr>
          <p:cNvSpPr txBox="1"/>
          <p:nvPr/>
        </p:nvSpPr>
        <p:spPr>
          <a:xfrm>
            <a:off x="870361" y="4855433"/>
            <a:ext cx="189931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Руины тюрьмы.</a:t>
            </a:r>
            <a:endParaRPr lang="be-BY" dirty="0"/>
          </a:p>
        </p:txBody>
      </p:sp>
      <p:sp>
        <p:nvSpPr>
          <p:cNvPr id="11" name="TextBox 10">
            <a:extLst>
              <a:ext uri="{FF2B5EF4-FFF2-40B4-BE49-F238E27FC236}">
                <a16:creationId xmlns:a16="http://schemas.microsoft.com/office/drawing/2014/main" id="{177090BA-86DD-45EC-9D93-199D07F7E68B}"/>
              </a:ext>
            </a:extLst>
          </p:cNvPr>
          <p:cNvSpPr txBox="1"/>
          <p:nvPr/>
        </p:nvSpPr>
        <p:spPr>
          <a:xfrm>
            <a:off x="741218" y="78550"/>
            <a:ext cx="11125200" cy="1434624"/>
          </a:xfrm>
          <a:prstGeom prst="rect">
            <a:avLst/>
          </a:prstGeom>
          <a:noFill/>
        </p:spPr>
        <p:txBody>
          <a:bodyPr wrap="square">
            <a:spAutoFit/>
          </a:bodyPr>
          <a:lstStyle/>
          <a:p>
            <a:pPr algn="ctr">
              <a:lnSpc>
                <a:spcPct val="107000"/>
              </a:lnSpc>
              <a:spcAft>
                <a:spcPts val="800"/>
              </a:spcAft>
            </a:pPr>
            <a:r>
              <a:rPr lang="ru-RU" sz="2800" b="1" dirty="0">
                <a:solidFill>
                  <a:schemeClr val="accent2"/>
                </a:solidFill>
                <a:effectLst/>
                <a:ea typeface="Verdana" panose="020B0604030504040204" pitchFamily="34" charset="0"/>
                <a:cs typeface="Times New Roman" panose="02020603050405020304" pitchFamily="18" charset="0"/>
              </a:rPr>
              <a:t>Нацистский концентрационный лагерь </a:t>
            </a:r>
            <a:r>
              <a:rPr lang="ru-RU" sz="2800" b="1" dirty="0" err="1">
                <a:solidFill>
                  <a:schemeClr val="accent2"/>
                </a:solidFill>
                <a:effectLst/>
                <a:ea typeface="Verdana" panose="020B0604030504040204" pitchFamily="34" charset="0"/>
                <a:cs typeface="Times New Roman" panose="02020603050405020304" pitchFamily="18" charset="0"/>
              </a:rPr>
              <a:t>Колдычево</a:t>
            </a:r>
            <a:r>
              <a:rPr lang="ru-RU" sz="2800" b="1" dirty="0">
                <a:solidFill>
                  <a:schemeClr val="accent2"/>
                </a:solidFill>
                <a:effectLst/>
                <a:ea typeface="Verdana" panose="020B0604030504040204" pitchFamily="34" charset="0"/>
                <a:cs typeface="Times New Roman" panose="02020603050405020304" pitchFamily="18" charset="0"/>
              </a:rPr>
              <a:t> – </a:t>
            </a:r>
            <a:r>
              <a:rPr lang="ru-RU" sz="2800" b="1" dirty="0">
                <a:effectLst/>
                <a:ea typeface="Verdana" panose="020B0604030504040204" pitchFamily="34" charset="0"/>
                <a:cs typeface="Times New Roman" panose="02020603050405020304" pitchFamily="18" charset="0"/>
              </a:rPr>
              <a:t>напоминание о трагедии белорусского народа в годы Великой Отечественной войны</a:t>
            </a:r>
          </a:p>
        </p:txBody>
      </p:sp>
    </p:spTree>
    <p:extLst>
      <p:ext uri="{BB962C8B-B14F-4D97-AF65-F5344CB8AC3E}">
        <p14:creationId xmlns:p14="http://schemas.microsoft.com/office/powerpoint/2010/main" val="1124066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33400" y="163632"/>
            <a:ext cx="11125200" cy="1323439"/>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2000" b="1" dirty="0"/>
              <a:t>Из акта Барановичской городской комиссии содействия в работе Государственной Чрезвычайной комиссии по расследованию и установлению злодеяний немецко-фашистских захватчиков от 1 января 1945 года</a:t>
            </a:r>
          </a:p>
        </p:txBody>
      </p:sp>
      <p:sp>
        <p:nvSpPr>
          <p:cNvPr id="9" name="TextBox 8">
            <a:extLst>
              <a:ext uri="{FF2B5EF4-FFF2-40B4-BE49-F238E27FC236}">
                <a16:creationId xmlns:a16="http://schemas.microsoft.com/office/drawing/2014/main" id="{47B683CE-B241-442B-B8B1-E9D5BAB2AE77}"/>
              </a:ext>
            </a:extLst>
          </p:cNvPr>
          <p:cNvSpPr txBox="1"/>
          <p:nvPr/>
        </p:nvSpPr>
        <p:spPr>
          <a:xfrm>
            <a:off x="533400" y="1752600"/>
            <a:ext cx="4188032" cy="3970318"/>
          </a:xfrm>
          <a:prstGeom prst="rect">
            <a:avLst/>
          </a:prstGeom>
          <a:noFill/>
        </p:spPr>
        <p:txBody>
          <a:bodyPr wrap="square">
            <a:spAutoFit/>
          </a:bodyPr>
          <a:lstStyle/>
          <a:p>
            <a:pPr algn="just"/>
            <a:r>
              <a:rPr lang="ru-RU" i="1" dirty="0"/>
              <a:t>«В лагерях гитлеровцы установили голодный режим при непосильно-изнуряющем физическом труде, что неизбежно вызывало массовые эпидемии инфекционных заболеваний (сыпной тиф, дизентерия).</a:t>
            </a:r>
          </a:p>
          <a:p>
            <a:pPr algn="just"/>
            <a:r>
              <a:rPr lang="ru-RU" i="1" dirty="0"/>
              <a:t>Во всех лагерях медпомощь заключенным не оказывалась, а, наоборот, создавались условия для еще большего распространения болезней и увеличения смертности».</a:t>
            </a:r>
          </a:p>
        </p:txBody>
      </p:sp>
      <p:pic>
        <p:nvPicPr>
          <p:cNvPr id="3074" name="Picture 2" descr="Фрагмент Колдычевского лагеря смерти">
            <a:extLst>
              <a:ext uri="{FF2B5EF4-FFF2-40B4-BE49-F238E27FC236}">
                <a16:creationId xmlns:a16="http://schemas.microsoft.com/office/drawing/2014/main" id="{A4A7942F-4900-4FDD-B9E6-0583505066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167"/>
          <a:stretch/>
        </p:blipFill>
        <p:spPr bwMode="auto">
          <a:xfrm>
            <a:off x="4853049" y="3642181"/>
            <a:ext cx="3478239" cy="2780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Заключенные носили такие нашивки">
            <a:extLst>
              <a:ext uri="{FF2B5EF4-FFF2-40B4-BE49-F238E27FC236}">
                <a16:creationId xmlns:a16="http://schemas.microsoft.com/office/drawing/2014/main" id="{EAAB72B5-A4E6-4C08-BEAA-A9F144917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21000" r="21000"/>
          <a:stretch/>
        </p:blipFill>
        <p:spPr bwMode="auto">
          <a:xfrm>
            <a:off x="8495563" y="1600200"/>
            <a:ext cx="3303562" cy="37948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88172D-E78B-424E-95D7-5DD1164B68D1}"/>
              </a:ext>
            </a:extLst>
          </p:cNvPr>
          <p:cNvSpPr txBox="1"/>
          <p:nvPr/>
        </p:nvSpPr>
        <p:spPr>
          <a:xfrm>
            <a:off x="9271712" y="5512111"/>
            <a:ext cx="2691688"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Нашивки, которые носили заключенные.</a:t>
            </a:r>
          </a:p>
        </p:txBody>
      </p:sp>
      <p:pic>
        <p:nvPicPr>
          <p:cNvPr id="3078" name="Picture 6">
            <a:extLst>
              <a:ext uri="{FF2B5EF4-FFF2-40B4-BE49-F238E27FC236}">
                <a16:creationId xmlns:a16="http://schemas.microsoft.com/office/drawing/2014/main" id="{B85A6AAD-11A7-425F-8A77-22B1EFCB54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778"/>
          <a:stretch/>
        </p:blipFill>
        <p:spPr bwMode="auto">
          <a:xfrm>
            <a:off x="4863035" y="1374738"/>
            <a:ext cx="3442523" cy="212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306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4140</TotalTime>
  <Words>1485</Words>
  <Application>Microsoft Office PowerPoint</Application>
  <PresentationFormat>Широкоэкранный</PresentationFormat>
  <Paragraphs>107</Paragraphs>
  <Slides>14</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Arial Narrow</vt:lpstr>
      <vt:lpstr>Times New Roman</vt:lpstr>
      <vt:lpstr>Verdana</vt:lpstr>
      <vt:lpstr>Wingdings</vt:lpstr>
      <vt:lpstr>Профиль</vt:lpstr>
      <vt:lpstr>Презентация PowerPoint</vt:lpstr>
      <vt:lpstr>Презентация PowerPoint</vt:lpstr>
      <vt:lpstr>Презентация PowerPoint</vt:lpstr>
      <vt:lpstr>Презентация PowerPoint</vt:lpstr>
      <vt:lpstr>Презентация PowerPoint</vt:lpstr>
      <vt:lpstr>Концентрационные лагеря</vt:lpstr>
      <vt:lpstr>Презентация PowerPoint</vt:lpstr>
      <vt:lpstr>Презентация PowerPoint</vt:lpstr>
      <vt:lpstr>Презентация PowerPoint</vt:lpstr>
      <vt:lpstr>Презентация PowerPoint</vt:lpstr>
      <vt:lpstr>Карательные экспедиции</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Мох Е.Н.</cp:lastModifiedBy>
  <cp:revision>402</cp:revision>
  <cp:lastPrinted>2022-08-11T08:59:24Z</cp:lastPrinted>
  <dcterms:created xsi:type="dcterms:W3CDTF">1601-01-01T00:00:00Z</dcterms:created>
  <dcterms:modified xsi:type="dcterms:W3CDTF">2023-03-29T13:00:39Z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