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09" r:id="rId2"/>
    <p:sldId id="313" r:id="rId3"/>
    <p:sldId id="374" r:id="rId4"/>
    <p:sldId id="355" r:id="rId5"/>
    <p:sldId id="370" r:id="rId6"/>
    <p:sldId id="345" r:id="rId7"/>
    <p:sldId id="347" r:id="rId8"/>
    <p:sldId id="357" r:id="rId9"/>
    <p:sldId id="371" r:id="rId10"/>
    <p:sldId id="376" r:id="rId11"/>
    <p:sldId id="372" r:id="rId12"/>
    <p:sldId id="373" r:id="rId13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alibri Light" pitchFamily="34" charset="0"/>
      <p:regular r:id="rId19"/>
      <p:italic r:id="rId20"/>
    </p:embeddedFont>
    <p:embeddedFont>
      <p:font typeface="Arial Black" pitchFamily="34" charset="0"/>
      <p:bold r:id="rId2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81BD"/>
    <a:srgbClr val="DCE4F0"/>
    <a:srgbClr val="A6B9D8"/>
    <a:srgbClr val="F4D404"/>
    <a:srgbClr val="AC5C9C"/>
    <a:srgbClr val="FCFC9C"/>
    <a:srgbClr val="841C2C"/>
    <a:srgbClr val="EC9C04"/>
    <a:srgbClr val="046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 autoAdjust="0"/>
    <p:restoredTop sz="95380" autoAdjust="0"/>
  </p:normalViewPr>
  <p:slideViewPr>
    <p:cSldViewPr snapToGrid="0">
      <p:cViewPr>
        <p:scale>
          <a:sx n="91" d="100"/>
          <a:sy n="91" d="100"/>
        </p:scale>
        <p:origin x="-31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19.09.2022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027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4741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478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08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8132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590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slide" Target="slide10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hyperlink" Target="https://onlinetestpad.com/s/anketatrudoustroistvo" TargetMode="External"/><Relationship Id="rId10" Type="http://schemas.openxmlformats.org/officeDocument/2006/relationships/hyperlink" Target="https://www.youtube.com/embed/qw18hyhje80" TargetMode="External"/><Relationship Id="rId4" Type="http://schemas.microsoft.com/office/2007/relationships/hdphoto" Target="../media/hdphoto12.wdp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hyperlink" Target="https://www.youtube.com/embed/XL0W64WA7I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static.tvr.by/upload/video/news/2022/July/030722/03_18/18.mp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12" Type="http://schemas.openxmlformats.org/officeDocument/2006/relationships/hyperlink" Target="https://static.tvr.by/upload/video/news/2022/July/030722/03_18/18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slide" Target="slide2.xml"/><Relationship Id="rId4" Type="http://schemas.openxmlformats.org/officeDocument/2006/relationships/slide" Target="slide4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hyperlink" Target="https://vmeste-rf.tv/upload/video/Poezd_Minsk_Msk_04_07_2022.mp4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hyperlink" Target="https://www.youtube.com/embed/k-VPk3eeny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slide" Target="slide10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Сентябрь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Активное лето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активного гражданина</a:t>
            </a: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endParaRPr lang="ru-RU" sz="24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377188" y="2722922"/>
            <a:ext cx="72989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Подросткам разрешили вести различную профессиональную деятельность, которая </a:t>
            </a:r>
            <a:r>
              <a:rPr lang="ru-RU" u="sng" dirty="0"/>
              <a:t>не связана </a:t>
            </a:r>
            <a:r>
              <a:rPr lang="ru-RU" dirty="0"/>
              <a:t>с подъемом на высоту, эксплуатацией различного опасного оборудования и взаимодействием с опасными веществами: свинцом, бензолом, метанолом и их дериватами – ксилолом, толуолом и сложными спиртами, эпоксидными смолами, эфирами и другими вредными и токсичными веществами.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775996"/>
            <a:ext cx="113347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Беларуси составлен </a:t>
            </a:r>
            <a:r>
              <a:rPr lang="ru-RU" b="1" dirty="0"/>
              <a:t>список легких видов работ, которыми могут заниматься подростки в возрасте от 14 до </a:t>
            </a:r>
            <a:br>
              <a:rPr lang="ru-RU" b="1" dirty="0"/>
            </a:br>
            <a:r>
              <a:rPr lang="ru-RU" b="1" dirty="0"/>
              <a:t>16 лет </a:t>
            </a:r>
            <a:r>
              <a:rPr lang="ru-RU" dirty="0"/>
              <a:t>(Постановление Министерства труда и социальной защиты Республики Беларусь  от 15.10.2010 № 144 (посл. ред. 23.08.2022)).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2E80308D-25CB-40D6-AF9F-63A328AAA178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(трудовое лето – 2022, летние оздоровительные лагеря, акция «Шаг к успеху»)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4" name="Picture 2" descr="В Беларуси расширили перечень работ, которые могут выполнять подростки 14-16  лет – Колодищи Инфо">
            <a:extLst>
              <a:ext uri="{FF2B5EF4-FFF2-40B4-BE49-F238E27FC236}">
                <a16:creationId xmlns="" xmlns:a16="http://schemas.microsoft.com/office/drawing/2014/main" id="{2E97E014-8BE3-4C90-A6D9-651AD486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687941"/>
            <a:ext cx="3472353" cy="19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B7A9BFE-B124-4FCF-9AAF-55BA306AE159}"/>
              </a:ext>
            </a:extLst>
          </p:cNvPr>
          <p:cNvSpPr/>
          <p:nvPr/>
        </p:nvSpPr>
        <p:spPr>
          <a:xfrm>
            <a:off x="1043354" y="4732969"/>
            <a:ext cx="10632831" cy="212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dirty="0"/>
              <a:t>Теперь подростки в возрасте от 14 до 16 лет </a:t>
            </a:r>
            <a:r>
              <a:rPr lang="ru-RU" b="1" dirty="0"/>
              <a:t>имеют право выполнять работу</a:t>
            </a:r>
            <a:r>
              <a:rPr lang="ru-RU" dirty="0"/>
              <a:t>: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Сельскохозяйственные работы по выращиванию и уходу за сельхозкультурами, цветами, сбору и обработке урожая.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в лесном хозяйстве и по озеленению городских территорий.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по оказанию услуг по уборке территорий, квартир, сортировке, доставке почтовых отправлений, печатных средств массовой информации, оформлению помещений для проведения мероприятий, услуг флориста, курьерских услуг.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……..</a:t>
            </a:r>
          </a:p>
        </p:txBody>
      </p:sp>
      <p:pic>
        <p:nvPicPr>
          <p:cNvPr id="15" name="Рисунок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168190-A0A9-47BC-9C3C-4C780280F3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" y="5542243"/>
            <a:ext cx="414131" cy="4141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52C718C-1597-473E-8CDC-294D6EBB06A0}"/>
              </a:ext>
            </a:extLst>
          </p:cNvPr>
          <p:cNvSpPr txBox="1"/>
          <p:nvPr/>
        </p:nvSpPr>
        <p:spPr>
          <a:xfrm>
            <a:off x="232329" y="5969655"/>
            <a:ext cx="8323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/>
              <a:t>Полный список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388A9A0-E020-4AAC-A8C5-71CCC2915BCE}"/>
              </a:ext>
            </a:extLst>
          </p:cNvPr>
          <p:cNvSpPr/>
          <p:nvPr/>
        </p:nvSpPr>
        <p:spPr>
          <a:xfrm>
            <a:off x="699262" y="386775"/>
            <a:ext cx="11321014" cy="61139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dirty="0"/>
              <a:t>Теперь подростки в возрасте от 14 до 16 лет </a:t>
            </a:r>
            <a:r>
              <a:rPr lang="ru-RU" b="1" dirty="0"/>
              <a:t>имеют право выполнять работу</a:t>
            </a:r>
            <a:r>
              <a:rPr lang="ru-RU" dirty="0"/>
              <a:t>: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Сельскохозяйственные работы по выращиванию и уходу за сельхозкультурами, цветами, сбору и обработке урожая.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в лесном хозяйстве и по озеленению городских территорий.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по оказанию услуг по уборке территорий, квартир, сортировке, доставке почтовых отправлений, печатных средств массовой информации, оформлению помещений для проведения мероприятий, услуг флориста, курьерских услуг.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Выдача в прокат спортивного инвентаря, снаряжения, дисков, видеокассет.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Участие в анимационных программах и работа в качестве артистического персонала.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Работа в качестве внештатного корреспондента средств массовой информации.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Работа с использованием персонального компьютера.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Строительные и ремонтно-строительные работы, не связанные с эксплуатацией оборудования, машин и механизмов.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Прием и выдача одежды в гардеробе.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Расклейка объявлений и (или) распространение информации о продукции, товарах, работах или услугах, конкурсах, лотереях, играх и иных мероприятиях.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Участие в мероприятиях модельной деятельности.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Взвешивание товаров на весах, комплектование, сортировка, упаковка и укладывание товаров на полки, а также развешивание ценников на товары.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Сортировка столов и сбор грязной посуды в объектах общественного питания.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Уборка клеток, вольеров, загонов, кормушек, поилок, подсобных помещений и гнездовых домиков.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Ремонт и переплет книг.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Мытье вручную автомобилей.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Выполнение реставрационных работ. </a:t>
            </a:r>
            <a:endParaRPr lang="ru-RU" sz="1600" dirty="0"/>
          </a:p>
        </p:txBody>
      </p:sp>
      <p:sp>
        <p:nvSpPr>
          <p:cNvPr id="14" name="Прямоугольник 13">
            <a:hlinkClick r:id="rId7" action="ppaction://hlinksldjump"/>
            <a:extLst>
              <a:ext uri="{FF2B5EF4-FFF2-40B4-BE49-F238E27FC236}">
                <a16:creationId xmlns="" xmlns:a16="http://schemas.microsoft.com/office/drawing/2014/main" id="{4D09ED8D-2401-4546-8536-63DCF331DD1A}"/>
              </a:ext>
            </a:extLst>
          </p:cNvPr>
          <p:cNvSpPr/>
          <p:nvPr/>
        </p:nvSpPr>
        <p:spPr>
          <a:xfrm>
            <a:off x="0" y="-3516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732704" y="1850576"/>
            <a:ext cx="6017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Деятельность студенческих отрядов способствует организации вторичной занятости молодежи, обеспечивает возможность творческой самореализации личности, приобщения к спорту, физической культуре, гражданскому и патриотическому воспитанию и социализации молодых граждан.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33225" y="4464181"/>
            <a:ext cx="488919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Работа в студенческом отряде </a:t>
            </a:r>
            <a:r>
              <a:rPr lang="ru-RU" sz="1700" dirty="0"/>
              <a:t>– это отличный вариант официального заработка, возможность получить бесценный опыт в различных сферах и просто обрести новых друзей.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" y="1848176"/>
            <a:ext cx="4717526" cy="251370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08" y="4361878"/>
            <a:ext cx="2193087" cy="219308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177175" y="3798097"/>
            <a:ext cx="5458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/>
              <a:t>Республиканский штаб студенческих отрядов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054501" y="4979503"/>
            <a:ext cx="200165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ru-RU" sz="1700" i="1" dirty="0"/>
              <a:t>Онлайн-анкета  для записи в студенческий отряд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754" y="5681339"/>
            <a:ext cx="447209" cy="4435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4" y="6190651"/>
            <a:ext cx="491160" cy="4950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2392986" y="6013632"/>
            <a:ext cx="333971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«Есть масса плюсов. Чем привлекают молодежь студенческие отряды?» (</a:t>
            </a:r>
            <a:r>
              <a:rPr lang="en-US" sz="1600" i="1" dirty="0"/>
              <a:t>0</a:t>
            </a:r>
            <a:r>
              <a:rPr lang="ru-RU" sz="1600" i="1" dirty="0"/>
              <a:t>3:</a:t>
            </a:r>
            <a:r>
              <a:rPr lang="en-US" sz="1600" i="1" dirty="0"/>
              <a:t>2</a:t>
            </a:r>
            <a:r>
              <a:rPr lang="ru-RU" sz="1600" i="1" dirty="0"/>
              <a:t>0)</a:t>
            </a:r>
            <a:endParaRPr lang="en-US" sz="1600" i="1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8FA44F-9739-4690-982C-256707EBCC01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170" name="Picture 2">
            <a:hlinkClick r:id="rId10"/>
            <a:extLst>
              <a:ext uri="{FF2B5EF4-FFF2-40B4-BE49-F238E27FC236}">
                <a16:creationId xmlns="" xmlns:a16="http://schemas.microsoft.com/office/drawing/2014/main" id="{44ABC588-E6C5-4923-93C3-7D7C1049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36" y="5588586"/>
            <a:ext cx="1136112" cy="11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07669BC-932F-4FC6-8DAF-6E68837BB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966" y="4979503"/>
            <a:ext cx="447209" cy="4435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62868D0-AD6C-4405-8774-3E7228B30D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356" y="5488815"/>
            <a:ext cx="491160" cy="4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70268" y="4755515"/>
            <a:ext cx="54400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13 мая 2022 г. объектам </a:t>
            </a:r>
            <a:r>
              <a:rPr lang="ru-RU" b="1" dirty="0">
                <a:solidFill>
                  <a:srgbClr val="C00000"/>
                </a:solidFill>
              </a:rPr>
              <a:t>мемориального комплекса «Хатынь»</a:t>
            </a:r>
            <a:r>
              <a:rPr lang="ru-RU" dirty="0"/>
              <a:t> присвоен статус </a:t>
            </a:r>
            <a:r>
              <a:rPr lang="ru-RU" b="1" dirty="0"/>
              <a:t>Всебелорусской молодежной стройки.</a:t>
            </a:r>
            <a:endParaRPr lang="ru-RU" dirty="0"/>
          </a:p>
          <a:p>
            <a:pPr algn="just">
              <a:spcAft>
                <a:spcPts val="1200"/>
              </a:spcAft>
            </a:pPr>
            <a:r>
              <a:rPr lang="ru-RU" dirty="0"/>
              <a:t>Принять участие во Всебелорусской молодежной стройке смогут юноши и девушки в возрасте от 14 до 31 года, в том числе в составе студенческих отрядов.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096000" y="1836080"/>
            <a:ext cx="565456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С 19 по 21 июля </a:t>
            </a:r>
            <a:r>
              <a:rPr lang="ru-RU" dirty="0"/>
              <a:t>делегация членов молодежных парламентов из 20 субъектов Российской Федерации </a:t>
            </a:r>
            <a:r>
              <a:rPr lang="ru-RU" dirty="0" smtClean="0"/>
              <a:t>находилась </a:t>
            </a:r>
            <a:r>
              <a:rPr lang="ru-RU" dirty="0"/>
              <a:t>с официальным визитом в Республике Беларусь.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11 июля 2022 г.  </a:t>
            </a:r>
            <a:r>
              <a:rPr lang="ru-RU" dirty="0"/>
              <a:t>участники студенческих строительных отрядов совместно с представителями молодежных парламентов России приняли участие в совместной добровольческой трудовой акции по благоустройству объектов реконструкции мемориального государственного комплекса «Хатынь».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44" b="5316"/>
          <a:stretch/>
        </p:blipFill>
        <p:spPr>
          <a:xfrm>
            <a:off x="612787" y="1869803"/>
            <a:ext cx="5146588" cy="282387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441" y="4966285"/>
            <a:ext cx="447209" cy="4435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41" y="5821849"/>
            <a:ext cx="491160" cy="49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9183916" y="5427895"/>
            <a:ext cx="2412933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«Брестские </a:t>
            </a:r>
            <a:r>
              <a:rPr lang="ru-RU" sz="1600" i="1" dirty="0" err="1"/>
              <a:t>студотряды</a:t>
            </a:r>
            <a:r>
              <a:rPr lang="ru-RU" sz="1600" i="1" dirty="0"/>
              <a:t> на реконструкции „Хатыни“» (</a:t>
            </a:r>
            <a:r>
              <a:rPr lang="en-US" sz="1600" i="1" dirty="0"/>
              <a:t>0</a:t>
            </a:r>
            <a:r>
              <a:rPr lang="ru-RU" sz="1600" i="1" dirty="0"/>
              <a:t>3:11)</a:t>
            </a:r>
            <a:endParaRPr lang="en-US" sz="1600" i="1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7348935-0903-4303-B4EB-0E7D5AEE9B9D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>
            <a:hlinkClick r:id="rId7"/>
            <a:extLst>
              <a:ext uri="{FF2B5EF4-FFF2-40B4-BE49-F238E27FC236}">
                <a16:creationId xmlns="" xmlns:a16="http://schemas.microsoft.com/office/drawing/2014/main" id="{6C190679-34A6-4870-9E43-FA80BE22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89" y="4755515"/>
            <a:ext cx="1557494" cy="155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5653666" y="1930625"/>
            <a:ext cx="494262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Участниками патриотического проекта «</a:t>
            </a:r>
            <a:r>
              <a:rPr lang="ru-RU" b="1" dirty="0"/>
              <a:t>Поезд Памяти</a:t>
            </a:r>
            <a:r>
              <a:rPr lang="ru-RU" dirty="0"/>
              <a:t>» стали </a:t>
            </a:r>
            <a:r>
              <a:rPr lang="ru-RU" b="1" dirty="0"/>
              <a:t>100</a:t>
            </a:r>
            <a:r>
              <a:rPr lang="ru-RU" dirty="0"/>
              <a:t> белорусских и </a:t>
            </a:r>
            <a:br>
              <a:rPr lang="ru-RU" dirty="0"/>
            </a:br>
            <a:r>
              <a:rPr lang="ru-RU" b="1" dirty="0"/>
              <a:t>100</a:t>
            </a:r>
            <a:r>
              <a:rPr lang="ru-RU" dirty="0"/>
              <a:t> российских школьников, которые за </a:t>
            </a:r>
            <a:r>
              <a:rPr lang="ru-RU" b="1" dirty="0"/>
              <a:t>15</a:t>
            </a:r>
            <a:r>
              <a:rPr lang="ru-RU" dirty="0"/>
              <a:t> дней посетили несколько городов двух стран.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Школьники ознакомились с основными вехами Великой Отечественной войны, к которым был привязан маршрут движения поезда, стали участниками многочисленных мероприятий (встречи с ветеранами, посещение музеев, реконструкции военных событий и др.).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59" y="5152156"/>
            <a:ext cx="447209" cy="4435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8" y="5767604"/>
            <a:ext cx="491160" cy="49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2715044" y="5706481"/>
            <a:ext cx="30224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«Что значит память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для участников проекта</a:t>
            </a:r>
          </a:p>
          <a:p>
            <a:pPr>
              <a:lnSpc>
                <a:spcPct val="80000"/>
              </a:lnSpc>
            </a:pPr>
            <a:r>
              <a:rPr lang="en-US" sz="1600" i="1" dirty="0"/>
              <a:t>„</a:t>
            </a:r>
            <a:r>
              <a:rPr lang="ru-RU" sz="1600" i="1" dirty="0"/>
              <a:t>Поезд памяти</a:t>
            </a:r>
            <a:r>
              <a:rPr lang="en-US" sz="1600" i="1" dirty="0"/>
              <a:t>“</a:t>
            </a:r>
            <a:r>
              <a:rPr lang="ru-RU" sz="1600" i="1" dirty="0"/>
              <a:t>» (</a:t>
            </a:r>
            <a:r>
              <a:rPr lang="en-US" sz="1600" i="1" dirty="0"/>
              <a:t>02</a:t>
            </a:r>
            <a:r>
              <a:rPr lang="ru-RU" sz="1600" i="1" dirty="0"/>
              <a:t>:</a:t>
            </a:r>
            <a:r>
              <a:rPr lang="en-US" sz="1600" i="1" dirty="0"/>
              <a:t>21</a:t>
            </a:r>
            <a:r>
              <a:rPr lang="ru-RU" sz="1600" i="1" dirty="0"/>
              <a:t>)</a:t>
            </a:r>
            <a:endParaRPr lang="en-US" sz="1600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99" y="3632766"/>
            <a:ext cx="414131" cy="41413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5636202" y="4778281"/>
            <a:ext cx="6222039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«</a:t>
            </a:r>
            <a:r>
              <a:rPr lang="ru-RU" b="1" dirty="0">
                <a:solidFill>
                  <a:prstClr val="black"/>
                </a:solidFill>
              </a:rPr>
              <a:t>Поезд Памяти</a:t>
            </a:r>
            <a:r>
              <a:rPr lang="ru-RU" dirty="0">
                <a:solidFill>
                  <a:prstClr val="black"/>
                </a:solidFill>
              </a:rPr>
              <a:t>» следовал по маршруту </a:t>
            </a:r>
            <a:r>
              <a:rPr lang="ru-RU" b="1" dirty="0">
                <a:solidFill>
                  <a:srgbClr val="C00000"/>
                </a:solidFill>
              </a:rPr>
              <a:t>Брест – Гродно – Витебск – Смоленск – Ржев – Вязьма – Кубинка – Москва – Санкт-Петербург – Великий Новгород – Псков – Орша – Могилев – Гомель – Минск</a:t>
            </a:r>
          </a:p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На конечную станцию поезд прибыл </a:t>
            </a:r>
            <a:r>
              <a:rPr lang="ru-RU" b="1" dirty="0">
                <a:solidFill>
                  <a:prstClr val="black"/>
                </a:solidFill>
              </a:rPr>
              <a:t>3 июля </a:t>
            </a:r>
            <a:r>
              <a:rPr lang="ru-RU" dirty="0">
                <a:solidFill>
                  <a:prstClr val="black"/>
                </a:solidFill>
              </a:rPr>
              <a:t>– ко Дню Независимости Республики Беларусь.</a:t>
            </a:r>
          </a:p>
        </p:txBody>
      </p:sp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779" y="2023331"/>
            <a:ext cx="958373" cy="15009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5" y="1973589"/>
            <a:ext cx="4942623" cy="27610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50" name="Picture 2">
            <a:hlinkClick r:id="rId9"/>
            <a:extLst>
              <a:ext uri="{FF2B5EF4-FFF2-40B4-BE49-F238E27FC236}">
                <a16:creationId xmlns="" xmlns:a16="http://schemas.microsoft.com/office/drawing/2014/main" id="{4FD395BD-6B8F-4436-8ACE-12304FB7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50" y="4961132"/>
            <a:ext cx="1376312" cy="13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(проект «Поезд памяти», День всенародной памяти жертв Великой Отечественной войны и геноцида белорусского народа, День Независимости Республики Беларусь)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5653666" y="1930625"/>
            <a:ext cx="494262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Участниками патриотического проекта «</a:t>
            </a:r>
            <a:r>
              <a:rPr lang="ru-RU" b="1" dirty="0"/>
              <a:t>Поезд Памяти</a:t>
            </a:r>
            <a:r>
              <a:rPr lang="ru-RU" dirty="0"/>
              <a:t>» стали </a:t>
            </a:r>
            <a:r>
              <a:rPr lang="ru-RU" b="1" dirty="0"/>
              <a:t>100</a:t>
            </a:r>
            <a:r>
              <a:rPr lang="ru-RU" dirty="0"/>
              <a:t> белорусских и </a:t>
            </a:r>
            <a:br>
              <a:rPr lang="ru-RU" dirty="0"/>
            </a:br>
            <a:r>
              <a:rPr lang="ru-RU" b="1" dirty="0"/>
              <a:t>100</a:t>
            </a:r>
            <a:r>
              <a:rPr lang="ru-RU" dirty="0"/>
              <a:t> российских школьников, которые за </a:t>
            </a:r>
            <a:r>
              <a:rPr lang="ru-RU" b="1" dirty="0"/>
              <a:t>15</a:t>
            </a:r>
            <a:r>
              <a:rPr lang="ru-RU" dirty="0"/>
              <a:t> дней посетили несколько городов двух стран.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Школьники ознакомились с основными вехами Великой Отечественной войны, к которым был привязан маршрут движения поезда, стали участниками многочисленных мероприятий (встречи с ветеранами, посещение музеев, реконструкции военных событий и др.).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99" y="3632766"/>
            <a:ext cx="414131" cy="41413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5636202" y="4778281"/>
            <a:ext cx="6222039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«Поезд Памяти» следовал по маршруту </a:t>
            </a:r>
            <a:r>
              <a:rPr lang="ru-RU" b="1" dirty="0">
                <a:solidFill>
                  <a:prstClr val="black"/>
                </a:solidFill>
              </a:rPr>
              <a:t>Брест – Гродно – Витебск –Смоленск – Ржев – Вязьма – Кубинка – Москва – Санкт-Петербург – Великий Новгород – Псков – Орша – Могилев – Гомель – Минск</a:t>
            </a:r>
          </a:p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На конечную станцию поезд прибыл </a:t>
            </a:r>
            <a:r>
              <a:rPr lang="ru-RU" b="1" dirty="0">
                <a:solidFill>
                  <a:prstClr val="black"/>
                </a:solidFill>
              </a:rPr>
              <a:t>3 июля </a:t>
            </a:r>
            <a:r>
              <a:rPr lang="ru-RU" dirty="0">
                <a:solidFill>
                  <a:prstClr val="black"/>
                </a:solidFill>
              </a:rPr>
              <a:t>– ко Дню Независимости Республики Беларусь.</a:t>
            </a:r>
          </a:p>
        </p:txBody>
      </p:sp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2779" y="2023331"/>
            <a:ext cx="958373" cy="15009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5" y="1973589"/>
            <a:ext cx="4942623" cy="27610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Рисунок 15" descr="Патриотический проект &quot;Поезд Памяти&quot;">
            <a:extLst>
              <a:ext uri="{FF2B5EF4-FFF2-40B4-BE49-F238E27FC236}">
                <a16:creationId xmlns="" xmlns:a16="http://schemas.microsoft.com/office/drawing/2014/main" id="{7374107D-7B5F-41D3-ADFD-5130BA1C575F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14" y="39079"/>
            <a:ext cx="4901322" cy="677984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EE98EBE-5AC6-4674-AE6C-646FA20ACFEA}"/>
              </a:ext>
            </a:extLst>
          </p:cNvPr>
          <p:cNvSpPr/>
          <p:nvPr/>
        </p:nvSpPr>
        <p:spPr>
          <a:xfrm>
            <a:off x="0" y="-8636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68F4951-EBF0-41AE-8ACC-A7FBCA118A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159" y="5152156"/>
            <a:ext cx="447209" cy="4435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CE13C29-4BAB-4783-824E-9A9D311D9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8" y="5767604"/>
            <a:ext cx="491160" cy="491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41BD308-A7A8-4719-95E3-FDFF4A7E8D15}"/>
              </a:ext>
            </a:extLst>
          </p:cNvPr>
          <p:cNvSpPr txBox="1"/>
          <p:nvPr/>
        </p:nvSpPr>
        <p:spPr>
          <a:xfrm>
            <a:off x="2715044" y="5706481"/>
            <a:ext cx="30224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«Что значит память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для участников проекта</a:t>
            </a:r>
          </a:p>
          <a:p>
            <a:pPr>
              <a:lnSpc>
                <a:spcPct val="80000"/>
              </a:lnSpc>
            </a:pPr>
            <a:r>
              <a:rPr lang="en-US" sz="1600" i="1" dirty="0"/>
              <a:t>„</a:t>
            </a:r>
            <a:r>
              <a:rPr lang="ru-RU" sz="1600" i="1" dirty="0"/>
              <a:t>Поезд памяти</a:t>
            </a:r>
            <a:r>
              <a:rPr lang="en-US" sz="1600" i="1" dirty="0"/>
              <a:t>“</a:t>
            </a:r>
            <a:r>
              <a:rPr lang="ru-RU" sz="1600" i="1" dirty="0"/>
              <a:t>» (</a:t>
            </a:r>
            <a:r>
              <a:rPr lang="en-US" sz="1600" i="1" dirty="0"/>
              <a:t>02</a:t>
            </a:r>
            <a:r>
              <a:rPr lang="ru-RU" sz="1600" i="1" dirty="0"/>
              <a:t>:</a:t>
            </a:r>
            <a:r>
              <a:rPr lang="en-US" sz="1600" i="1" dirty="0"/>
              <a:t>21</a:t>
            </a:r>
            <a:r>
              <a:rPr lang="ru-RU" sz="1600" i="1" dirty="0"/>
              <a:t>)</a:t>
            </a:r>
            <a:endParaRPr lang="en-US" sz="1600" i="1" dirty="0"/>
          </a:p>
        </p:txBody>
      </p:sp>
      <p:pic>
        <p:nvPicPr>
          <p:cNvPr id="23" name="Picture 2">
            <a:hlinkClick r:id="rId12"/>
            <a:extLst>
              <a:ext uri="{FF2B5EF4-FFF2-40B4-BE49-F238E27FC236}">
                <a16:creationId xmlns="" xmlns:a16="http://schemas.microsoft.com/office/drawing/2014/main" id="{4C318AF6-1F94-433B-9327-3C689A6D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50" y="4961132"/>
            <a:ext cx="1376312" cy="13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8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423322" y="1934191"/>
            <a:ext cx="5937064" cy="463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Старт белорусско-российскому патриотическому проекту был дан </a:t>
            </a:r>
            <a:r>
              <a:rPr lang="ru-RU" b="1" dirty="0"/>
              <a:t>22 июня </a:t>
            </a:r>
            <a:r>
              <a:rPr lang="ru-RU" dirty="0"/>
              <a:t>в</a:t>
            </a: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Брестской крепости</a:t>
            </a:r>
            <a:r>
              <a:rPr lang="ru-RU" dirty="0"/>
              <a:t>. Юные пассажиры приняли участие в митинге-реквиеме, посвященном Дню всенародной памяти жертв Великой Отечественной войны и геноцида белорусского народа, а на рассвете наблюдали за реконструкцией обороны легендарной цитадели.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Гродно</a:t>
            </a:r>
            <a:r>
              <a:rPr lang="ru-RU" dirty="0"/>
              <a:t> ребята посетили интерактивную экспозицию «Поезд Победы», посвященную подвигу советского народа в годы Великой Отечественной войны.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интересном и познавательном формате участники патриотического проекта ознакомились с историей города </a:t>
            </a:r>
            <a:r>
              <a:rPr lang="ru-RU" b="1" dirty="0">
                <a:solidFill>
                  <a:srgbClr val="C00000"/>
                </a:solidFill>
              </a:rPr>
              <a:t>Орши</a:t>
            </a:r>
            <a:r>
              <a:rPr lang="ru-RU" dirty="0"/>
              <a:t>, которому исполнилось 955 лет. Юноши и девушки побывали в мемориальных комплексах «Курган Бессмертия» и «За нашу Советскую Родину!», поучаствовали в мини-инсценировке «В партизанском отряде», посетили местные музеи.</a:t>
            </a:r>
            <a:endParaRPr lang="be-BY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6623034" y="1967498"/>
            <a:ext cx="514564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Москве</a:t>
            </a:r>
            <a:r>
              <a:rPr lang="ru-RU" dirty="0"/>
              <a:t> учащиеся возложили цветы к Могиле Неизвестного Солдата в Александровском саду и почтили память павших минутой молчания. Ребята посетили Кремль, прошли по Красной площади, ознакомились с экспозицией Музея Победы на Поклонной горе.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3 июля </a:t>
            </a:r>
            <a:r>
              <a:rPr lang="ru-RU" dirty="0"/>
              <a:t>после церемонии возложения </a:t>
            </a:r>
            <a:r>
              <a:rPr lang="ru-RU" dirty="0" smtClean="0"/>
              <a:t>венков </a:t>
            </a:r>
            <a:r>
              <a:rPr lang="ru-RU" dirty="0"/>
              <a:t>в мемориальном комплексе «Курган Славы»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Минске</a:t>
            </a:r>
            <a:r>
              <a:rPr lang="ru-RU" dirty="0"/>
              <a:t> участники проекта «Поезд Памяти» пообщались с Главой государства.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9195855" y="5704044"/>
            <a:ext cx="2814441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«„Поезд Памяти“ финишировал в Минске» (05:37)</a:t>
            </a:r>
            <a:endParaRPr lang="en-US" sz="1600" i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77" y="5125142"/>
            <a:ext cx="447209" cy="4435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77" y="5662568"/>
            <a:ext cx="491160" cy="491160"/>
          </a:xfrm>
          <a:prstGeom prst="rect">
            <a:avLst/>
          </a:prstGeom>
        </p:spPr>
      </p:pic>
      <p:sp>
        <p:nvSpPr>
          <p:cNvPr id="15" name="Заголовок 9">
            <a:extLst>
              <a:ext uri="{FF2B5EF4-FFF2-40B4-BE49-F238E27FC236}">
                <a16:creationId xmlns="" xmlns:a16="http://schemas.microsoft.com/office/drawing/2014/main" id="{FC55C4BA-A357-4712-BA50-B77A0C8F8FBF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="" xmlns:a16="http://schemas.microsoft.com/office/drawing/2014/main" id="{2C83ABB2-785B-46F9-8257-CA4D1581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34" y="4896143"/>
            <a:ext cx="1415928" cy="14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14042" y="2009596"/>
            <a:ext cx="7062355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Президент Республики Беларусь поддержал инициативу, а также предложение молодежи дополнить ансамбль комплекса «Курган Славы» аллеей памятных знаков с капсулами с землей и описанием подвигов городов, награжденных вымпелом «За мужество и стойкость в годы Великой Отечественной войны». 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Проект был инициирован главами верхних палат парламентов Беларуси и России. 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492A27E2-924F-47A4-870C-1BF2F554D002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https://www.sb.by/upload/iblock/2a9/2a916a691c53465b61ed402eded643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50875A-C5FA-4B98-840E-592195050CCA}"/>
              </a:ext>
            </a:extLst>
          </p:cNvPr>
          <p:cNvSpPr txBox="1"/>
          <p:nvPr/>
        </p:nvSpPr>
        <p:spPr>
          <a:xfrm>
            <a:off x="5334000" y="4314948"/>
            <a:ext cx="627061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Проект планируется реализовывать </a:t>
            </a:r>
            <a:r>
              <a:rPr lang="ru-RU" b="1" dirty="0"/>
              <a:t>ежегодно</a:t>
            </a:r>
            <a:r>
              <a:rPr lang="ru-RU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На следующий </a:t>
            </a:r>
            <a:r>
              <a:rPr lang="ru-RU" b="1" dirty="0"/>
              <a:t>2023 год  </a:t>
            </a:r>
            <a:r>
              <a:rPr lang="ru-RU" dirty="0"/>
              <a:t>будут </a:t>
            </a:r>
            <a:r>
              <a:rPr lang="ru-RU" dirty="0" smtClean="0"/>
              <a:t>приглашены </a:t>
            </a:r>
            <a:r>
              <a:rPr lang="ru-RU" dirty="0"/>
              <a:t>ребята из </a:t>
            </a:r>
            <a:r>
              <a:rPr lang="ru-RU" dirty="0" smtClean="0"/>
              <a:t>государств </a:t>
            </a:r>
            <a:r>
              <a:rPr lang="ru-RU" dirty="0"/>
              <a:t>Евразийского экономического союза.</a:t>
            </a:r>
          </a:p>
          <a:p>
            <a:pPr algn="just">
              <a:spcAft>
                <a:spcPts val="600"/>
              </a:spcAft>
            </a:pPr>
            <a:r>
              <a:rPr lang="ru-RU" b="1" dirty="0"/>
              <a:t>2024 г.</a:t>
            </a:r>
            <a:r>
              <a:rPr lang="ru-RU" dirty="0"/>
              <a:t> –  из </a:t>
            </a:r>
            <a:r>
              <a:rPr lang="ru-RU" dirty="0" smtClean="0"/>
              <a:t>стран </a:t>
            </a:r>
            <a:r>
              <a:rPr lang="ru-RU" dirty="0"/>
              <a:t>СНГ.</a:t>
            </a:r>
          </a:p>
          <a:p>
            <a:pPr algn="just">
              <a:spcAft>
                <a:spcPts val="600"/>
              </a:spcAft>
            </a:pPr>
            <a:r>
              <a:rPr lang="ru-RU" b="1" dirty="0"/>
              <a:t>2025 г.</a:t>
            </a:r>
            <a:r>
              <a:rPr lang="ru-RU" dirty="0"/>
              <a:t>, в год 80-летнего юбилея Великой Победы, планируется пригласить участников из </a:t>
            </a:r>
            <a:r>
              <a:rPr lang="ru-RU" b="1" dirty="0"/>
              <a:t>15</a:t>
            </a:r>
            <a:r>
              <a:rPr lang="ru-RU" dirty="0"/>
              <a:t> бывших союзных республик, которые одержали победу над фашизмом.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0"/>
          <a:stretch/>
        </p:blipFill>
        <p:spPr>
          <a:xfrm>
            <a:off x="587383" y="4314947"/>
            <a:ext cx="4256403" cy="22621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3" t="2134" b="7904"/>
          <a:stretch/>
        </p:blipFill>
        <p:spPr>
          <a:xfrm>
            <a:off x="8030828" y="1855706"/>
            <a:ext cx="3518696" cy="22621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35D41F33-510A-4220-9BD6-E32A91E7D451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(проект «Поезд памяти», День всенародной памяти жертв Великой Отечественной войны и геноцида белорусского народа, День Независимости Республики Беларусь)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7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6704073" y="1869803"/>
            <a:ext cx="4843519" cy="454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Акция «Шаг к успеху» </a:t>
            </a:r>
            <a:r>
              <a:rPr lang="ru-RU" dirty="0" smtClean="0"/>
              <a:t>позволила </a:t>
            </a:r>
            <a:r>
              <a:rPr lang="ru-RU" dirty="0"/>
              <a:t>детям встретиться и пообщаться с известными людьми.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Акция </a:t>
            </a:r>
            <a:r>
              <a:rPr lang="ru-RU" dirty="0" smtClean="0"/>
              <a:t>проходила </a:t>
            </a:r>
            <a:r>
              <a:rPr lang="ru-RU" dirty="0"/>
              <a:t>в формате встреч и мотивационных бесед, направленных на популяризацию достижений Беларуси и воспитание чувства гордости за свою страну через призму </a:t>
            </a:r>
            <a:r>
              <a:rPr lang="ru-RU" dirty="0" smtClean="0"/>
              <a:t>общения с людьми, добившимися </a:t>
            </a:r>
            <a:r>
              <a:rPr lang="ru-RU" dirty="0"/>
              <a:t>успехов в различных сферах.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Первый секретарь ЦК БРСМ Александр Лукьянов отметил, что </a:t>
            </a:r>
            <a:r>
              <a:rPr lang="ru-RU" dirty="0" smtClean="0"/>
              <a:t>мероприятия состояли </a:t>
            </a:r>
            <a:r>
              <a:rPr lang="ru-RU" dirty="0"/>
              <a:t>из двух блоков: </a:t>
            </a:r>
            <a:r>
              <a:rPr lang="ru-RU" dirty="0" smtClean="0"/>
              <a:t>тематической беседы </a:t>
            </a:r>
            <a:r>
              <a:rPr lang="ru-RU" dirty="0"/>
              <a:t>с </a:t>
            </a:r>
            <a:r>
              <a:rPr lang="ru-RU" dirty="0" smtClean="0"/>
              <a:t>подростками и неформального общения, в рамках которого можно было познакомиться с «рецептами» успешного построения будущего. </a:t>
            </a:r>
            <a:endParaRPr lang="ru-RU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837880E1-2926-4285-A3B8-228CA82408E2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9"/>
          <a:stretch/>
        </p:blipFill>
        <p:spPr>
          <a:xfrm>
            <a:off x="644408" y="1943098"/>
            <a:ext cx="5757919" cy="336028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54" y="5512861"/>
            <a:ext cx="447209" cy="4435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4" y="6029669"/>
            <a:ext cx="491160" cy="491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2541585" y="6183321"/>
            <a:ext cx="333971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«Шаг к успеху» с Мариной </a:t>
            </a:r>
            <a:r>
              <a:rPr lang="ru-RU" sz="1600" i="1" dirty="0" err="1"/>
              <a:t>Литвинчук</a:t>
            </a:r>
            <a:r>
              <a:rPr lang="ru-RU" sz="1600" i="1" dirty="0"/>
              <a:t> (</a:t>
            </a:r>
            <a:r>
              <a:rPr lang="en-US" sz="1600" i="1" dirty="0"/>
              <a:t>0</a:t>
            </a:r>
            <a:r>
              <a:rPr lang="ru-RU" sz="1600" i="1" dirty="0"/>
              <a:t>3:49)</a:t>
            </a:r>
            <a:endParaRPr lang="en-US" sz="1600" i="1" dirty="0"/>
          </a:p>
        </p:txBody>
      </p:sp>
      <p:pic>
        <p:nvPicPr>
          <p:cNvPr id="3074" name="Picture 2">
            <a:hlinkClick r:id="rId7"/>
            <a:extLst>
              <a:ext uri="{FF2B5EF4-FFF2-40B4-BE49-F238E27FC236}">
                <a16:creationId xmlns="" xmlns:a16="http://schemas.microsoft.com/office/drawing/2014/main" id="{8B823093-2089-457C-9D23-A44817A1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43" y="5460217"/>
            <a:ext cx="1209391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5755632" y="1869803"/>
            <a:ext cx="5904051" cy="438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Идею </a:t>
            </a:r>
            <a:r>
              <a:rPr lang="ru-RU" dirty="0" smtClean="0"/>
              <a:t>создания трудовых </a:t>
            </a:r>
            <a:r>
              <a:rPr lang="ru-RU" dirty="0"/>
              <a:t>лагерей на базе школ начали возрождать в Беларуси в 2013 году. Правительством установлен перечень принимающих учащихся организаций – сельскохозяйственные предприятия, ЖРЭО, лесхозы, предприятия торговли и т. д.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Чаще подростки занимаются уборкой и благоустройством территории, посадкой деревьев, ремонтом учебных кабинетов и мебели, реставрацией библиотечного фонда. Также белорусские школьники нередко оформляют витрины, фасуют товары, шьют спецодежду и постельное белье, изготавливают сувениры и т. д.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Полученные доходы не облагаются подоходным налогом. По нормам, работать в лагере труда и отдыха дети </a:t>
            </a:r>
            <a:r>
              <a:rPr lang="ru-RU" b="1" dirty="0"/>
              <a:t>до </a:t>
            </a:r>
            <a:r>
              <a:rPr lang="ru-RU" b="1" dirty="0" smtClean="0"/>
              <a:t>16 лет</a:t>
            </a:r>
            <a:r>
              <a:rPr lang="ru-RU" dirty="0" smtClean="0"/>
              <a:t> </a:t>
            </a:r>
            <a:r>
              <a:rPr lang="ru-RU" dirty="0"/>
              <a:t>могут около </a:t>
            </a:r>
            <a:r>
              <a:rPr lang="ru-RU" b="1" dirty="0"/>
              <a:t>4 часов </a:t>
            </a:r>
            <a:r>
              <a:rPr lang="ru-RU" dirty="0"/>
              <a:t>в </a:t>
            </a:r>
            <a:r>
              <a:rPr lang="ru-RU" dirty="0" smtClean="0"/>
              <a:t>день (не более 4 часов 36 мин.), </a:t>
            </a:r>
            <a:r>
              <a:rPr lang="ru-RU" b="1" dirty="0"/>
              <a:t>старше 16 </a:t>
            </a:r>
            <a:r>
              <a:rPr lang="ru-RU" dirty="0"/>
              <a:t>– по </a:t>
            </a:r>
            <a:r>
              <a:rPr lang="ru-RU" b="1" dirty="0"/>
              <a:t>7 </a:t>
            </a:r>
            <a:r>
              <a:rPr lang="ru-RU" b="1" dirty="0" smtClean="0"/>
              <a:t>часов</a:t>
            </a:r>
            <a:r>
              <a:rPr lang="ru-RU" dirty="0" smtClean="0"/>
              <a:t>. Через </a:t>
            </a:r>
            <a:r>
              <a:rPr lang="ru-RU" dirty="0"/>
              <a:t>каждые 45–50 минут </a:t>
            </a:r>
            <a:r>
              <a:rPr lang="ru-RU" dirty="0" smtClean="0"/>
              <a:t>для ребят </a:t>
            </a:r>
            <a:r>
              <a:rPr lang="ru-RU" dirty="0"/>
              <a:t>положено делать перерывы.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32317" y="5275417"/>
            <a:ext cx="503119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Возможность оздоровиться и заработать в Беларуси представляется всем учащимся </a:t>
            </a:r>
            <a:r>
              <a:rPr lang="ru-RU" b="1" dirty="0"/>
              <a:t>от 14 до 18 лет </a:t>
            </a:r>
            <a:r>
              <a:rPr lang="ru-RU" dirty="0"/>
              <a:t>– лагеря труда и отдыха создаются на базе практически всех школ.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D5C82491-2CA8-4AA8-9527-B94E5073F1E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24"/>
          <a:stretch/>
        </p:blipFill>
        <p:spPr>
          <a:xfrm>
            <a:off x="631470" y="1960365"/>
            <a:ext cx="4832895" cy="302783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090400CD-E8A6-4B3B-BD17-87C383180E33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(трудовое лето – 2022, летние оздоровительные лагеря, акция «Шаг к успеху»)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7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451231" y="1954738"/>
            <a:ext cx="62855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Информацию о наличии мест в трудовых лагерях во время школьных каникул </a:t>
            </a:r>
            <a:r>
              <a:rPr lang="ru-RU" dirty="0" smtClean="0"/>
              <a:t>распространяли школы. </a:t>
            </a:r>
            <a:r>
              <a:rPr lang="ru-RU" dirty="0"/>
              <a:t>Родителям же необходимо </a:t>
            </a:r>
            <a:r>
              <a:rPr lang="ru-RU" dirty="0" smtClean="0"/>
              <a:t>было подать </a:t>
            </a:r>
            <a:r>
              <a:rPr lang="ru-RU" dirty="0"/>
              <a:t>заявление и приложить документы, в том числе медицинскую справку о состоянии здоровья. 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Детям 14–16 лет </a:t>
            </a:r>
            <a:r>
              <a:rPr lang="ru-RU" dirty="0" smtClean="0"/>
              <a:t>необходимо было </a:t>
            </a:r>
            <a:r>
              <a:rPr lang="ru-RU" dirty="0"/>
              <a:t>также заявление одного из родителей с согласием на выполнение работ на основе договора. А вот школьникам старше 16 лет достаточно собственного письменного согласия.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Детей </a:t>
            </a:r>
            <a:r>
              <a:rPr lang="ru-RU" dirty="0" smtClean="0"/>
              <a:t>допускали </a:t>
            </a:r>
            <a:r>
              <a:rPr lang="ru-RU" dirty="0"/>
              <a:t>к работе только после прохождения курса по технике безопасности. В зависимости от вида работы </a:t>
            </a:r>
            <a:r>
              <a:rPr lang="ru-RU" dirty="0" smtClean="0"/>
              <a:t>ребята обеспечивались </a:t>
            </a:r>
            <a:r>
              <a:rPr lang="ru-RU" dirty="0"/>
              <a:t>спецодеждой и производственным инвентарем. 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В свободное время учащимся </a:t>
            </a:r>
            <a:r>
              <a:rPr lang="ru-RU" dirty="0" smtClean="0"/>
              <a:t>предлагали </a:t>
            </a:r>
            <a:r>
              <a:rPr lang="ru-RU" dirty="0"/>
              <a:t>разнообразный досуг – концерты, конкурсы, экскурсии, походы в кино, театры и т. д.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41434" y="4988198"/>
            <a:ext cx="47147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Путевки в лагеря труда и отдыха не бесплатные. Стоимость их практически эквивалентна цене путевки в обычные школьные лагеря, а вот дотации здесь выше.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12"/>
          <a:stretch/>
        </p:blipFill>
        <p:spPr>
          <a:xfrm>
            <a:off x="455202" y="1954738"/>
            <a:ext cx="4714699" cy="28913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79925DF5-5C6C-409F-AC1E-E8F5D27CAEA9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68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377188" y="2722922"/>
            <a:ext cx="72989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Подросткам разрешили вести различную профессиональную деятельность, которая </a:t>
            </a:r>
            <a:r>
              <a:rPr lang="ru-RU" u="sng" dirty="0"/>
              <a:t>не связана </a:t>
            </a:r>
            <a:r>
              <a:rPr lang="ru-RU" dirty="0"/>
              <a:t>с подъемом на высоту, эксплуатацией различного опасного оборудования и взаимодействием с опасными веществами: свинцом, бензолом, метанолом и их дериватами – ксилолом, толуолом и сложными спиртами, эпоксидными смолами, эфирами и другими вредными и токсичными веществами.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1775996"/>
            <a:ext cx="113347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Беларуси составлен </a:t>
            </a:r>
            <a:r>
              <a:rPr lang="ru-RU" b="1" dirty="0"/>
              <a:t>список легких видов работ, которыми могут заниматься подростки в возрасте от 14 до </a:t>
            </a:r>
            <a:br>
              <a:rPr lang="ru-RU" b="1" dirty="0"/>
            </a:br>
            <a:r>
              <a:rPr lang="ru-RU" b="1" dirty="0"/>
              <a:t>16 лет </a:t>
            </a:r>
            <a:r>
              <a:rPr lang="ru-RU" dirty="0"/>
              <a:t>(Постановление Министерства труда и социальной защиты Республики Беларусь  от 15.10.2010 № 144 (посл. ред. 23.08.2022)).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2E80308D-25CB-40D6-AF9F-63A328AAA178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4" name="Picture 2" descr="В Беларуси расширили перечень работ, которые могут выполнять подростки 14-16  лет – Колодищи Инфо">
            <a:extLst>
              <a:ext uri="{FF2B5EF4-FFF2-40B4-BE49-F238E27FC236}">
                <a16:creationId xmlns="" xmlns:a16="http://schemas.microsoft.com/office/drawing/2014/main" id="{2E97E014-8BE3-4C90-A6D9-651AD486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687941"/>
            <a:ext cx="3472353" cy="19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7B7A9BFE-B124-4FCF-9AAF-55BA306AE159}"/>
              </a:ext>
            </a:extLst>
          </p:cNvPr>
          <p:cNvSpPr/>
          <p:nvPr/>
        </p:nvSpPr>
        <p:spPr>
          <a:xfrm>
            <a:off x="1043354" y="4732969"/>
            <a:ext cx="10632831" cy="212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dirty="0"/>
              <a:t>Теперь подростки в возрасте от 14 до 16 лет </a:t>
            </a:r>
            <a:r>
              <a:rPr lang="ru-RU" b="1" dirty="0"/>
              <a:t>имеют право выполнять работу</a:t>
            </a:r>
            <a:r>
              <a:rPr lang="ru-RU" dirty="0"/>
              <a:t>: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Сельскохозяйственные работы по выращиванию и уходу за сельхозкультурами, цветами, сбору и обработке урожая.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в лесном хозяйстве и по озеленению городских территорий.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по оказанию услуг по уборке территорий, квартир, сортировке, доставке почтовых отправлений, печатных средств массовой информации, оформлению помещений для проведения мероприятий, услуг флориста, курьерских услуг.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……..</a:t>
            </a:r>
          </a:p>
        </p:txBody>
      </p:sp>
      <p:pic>
        <p:nvPicPr>
          <p:cNvPr id="13" name="Рисунок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E529E39B-5223-4022-B6CF-B52F1224D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" y="5542243"/>
            <a:ext cx="414131" cy="414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D484C7-3E38-4A42-B1A7-76F6475C2CD3}"/>
              </a:ext>
            </a:extLst>
          </p:cNvPr>
          <p:cNvSpPr txBox="1"/>
          <p:nvPr/>
        </p:nvSpPr>
        <p:spPr>
          <a:xfrm>
            <a:off x="232329" y="5969655"/>
            <a:ext cx="8323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/>
              <a:t>Полный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1920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8531</TotalTime>
  <Words>1730</Words>
  <Application>Microsoft Office PowerPoint</Application>
  <PresentationFormat>Произвольный</PresentationFormat>
  <Paragraphs>121</Paragraphs>
  <Slides>12</Slides>
  <Notes>12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Arial Black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528</cp:revision>
  <cp:lastPrinted>2018-12-07T06:48:34Z</cp:lastPrinted>
  <dcterms:created xsi:type="dcterms:W3CDTF">2018-12-03T10:14:15Z</dcterms:created>
  <dcterms:modified xsi:type="dcterms:W3CDTF">2022-09-19T08:03:28Z</dcterms:modified>
</cp:coreProperties>
</file>