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171" autoAdjust="0"/>
  </p:normalViewPr>
  <p:slideViewPr>
    <p:cSldViewPr>
      <p:cViewPr varScale="1">
        <p:scale>
          <a:sx n="85" d="100"/>
          <a:sy n="85" d="100"/>
        </p:scale>
        <p:origin x="152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FEE0FA-E6CC-4661-A890-E07585141543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79BADDF-8130-4716-98C0-04673AEF7C44}">
      <dgm:prSet phldrT="[Текст]"/>
      <dgm:spPr/>
      <dgm:t>
        <a:bodyPr/>
        <a:lstStyle/>
        <a:p>
          <a:r>
            <a:rPr lang="ru-RU" dirty="0" smtClean="0"/>
            <a:t>дети</a:t>
          </a:r>
          <a:endParaRPr lang="ru-RU" dirty="0"/>
        </a:p>
      </dgm:t>
    </dgm:pt>
    <dgm:pt modelId="{6D1AFA11-885F-4783-A438-AA5F6E614AA0}" type="parTrans" cxnId="{D0130886-EAB3-4F00-82A9-C564BC33C711}">
      <dgm:prSet/>
      <dgm:spPr/>
      <dgm:t>
        <a:bodyPr/>
        <a:lstStyle/>
        <a:p>
          <a:endParaRPr lang="ru-RU"/>
        </a:p>
      </dgm:t>
    </dgm:pt>
    <dgm:pt modelId="{F8E1EB7C-EC02-4881-898E-FED609D65649}" type="sibTrans" cxnId="{D0130886-EAB3-4F00-82A9-C564BC33C711}">
      <dgm:prSet/>
      <dgm:spPr/>
      <dgm:t>
        <a:bodyPr/>
        <a:lstStyle/>
        <a:p>
          <a:endParaRPr lang="ru-RU"/>
        </a:p>
      </dgm:t>
    </dgm:pt>
    <dgm:pt modelId="{89261CF2-AB69-4220-AD4B-318CCBFA325E}">
      <dgm:prSet phldrT="[Текст]"/>
      <dgm:spPr/>
      <dgm:t>
        <a:bodyPr/>
        <a:lstStyle/>
        <a:p>
          <a:r>
            <a:rPr lang="ru-RU" dirty="0" smtClean="0"/>
            <a:t>родители</a:t>
          </a:r>
          <a:endParaRPr lang="ru-RU" dirty="0"/>
        </a:p>
      </dgm:t>
    </dgm:pt>
    <dgm:pt modelId="{AF37D4AD-4FDC-406F-9AA2-3DD3A3F4980A}" type="parTrans" cxnId="{6ED193B0-61FD-4679-815D-766BAFF181E9}">
      <dgm:prSet/>
      <dgm:spPr/>
      <dgm:t>
        <a:bodyPr/>
        <a:lstStyle/>
        <a:p>
          <a:endParaRPr lang="ru-RU"/>
        </a:p>
      </dgm:t>
    </dgm:pt>
    <dgm:pt modelId="{50F46406-8637-4637-82FF-69D621E90486}" type="sibTrans" cxnId="{6ED193B0-61FD-4679-815D-766BAFF181E9}">
      <dgm:prSet/>
      <dgm:spPr/>
      <dgm:t>
        <a:bodyPr/>
        <a:lstStyle/>
        <a:p>
          <a:endParaRPr lang="ru-RU"/>
        </a:p>
      </dgm:t>
    </dgm:pt>
    <dgm:pt modelId="{BB6E947B-E3D0-4F31-BFC6-C32AC929095E}">
      <dgm:prSet phldrT="[Текст]"/>
      <dgm:spPr/>
      <dgm:t>
        <a:bodyPr/>
        <a:lstStyle/>
        <a:p>
          <a:r>
            <a:rPr lang="ru-RU" dirty="0" smtClean="0"/>
            <a:t>учитель</a:t>
          </a:r>
          <a:endParaRPr lang="ru-RU" dirty="0"/>
        </a:p>
      </dgm:t>
    </dgm:pt>
    <dgm:pt modelId="{E5E57FC9-FEB2-4766-9CAE-E7CD9ABB619E}" type="parTrans" cxnId="{11D8E991-B979-4025-A245-484550523A34}">
      <dgm:prSet/>
      <dgm:spPr/>
      <dgm:t>
        <a:bodyPr/>
        <a:lstStyle/>
        <a:p>
          <a:endParaRPr lang="ru-RU"/>
        </a:p>
      </dgm:t>
    </dgm:pt>
    <dgm:pt modelId="{0FB72EEF-4DB3-4A71-9E58-5F4427CDF0E1}" type="sibTrans" cxnId="{11D8E991-B979-4025-A245-484550523A34}">
      <dgm:prSet/>
      <dgm:spPr/>
      <dgm:t>
        <a:bodyPr/>
        <a:lstStyle/>
        <a:p>
          <a:endParaRPr lang="ru-RU"/>
        </a:p>
      </dgm:t>
    </dgm:pt>
    <dgm:pt modelId="{FEECFA6E-82CE-4522-AC4F-213BB71CCFD6}" type="pres">
      <dgm:prSet presAssocID="{ABFEE0FA-E6CC-4661-A890-E0758514154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B8EEEE-2B67-4FF7-882E-E9D0E7115AAD}" type="pres">
      <dgm:prSet presAssocID="{A79BADDF-8130-4716-98C0-04673AEF7C4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4282A7-7091-406F-8BCA-1572AD70BEB9}" type="pres">
      <dgm:prSet presAssocID="{F8E1EB7C-EC02-4881-898E-FED609D65649}" presName="sibTrans" presStyleLbl="sibTrans2D1" presStyleIdx="0" presStyleCnt="3"/>
      <dgm:spPr/>
      <dgm:t>
        <a:bodyPr/>
        <a:lstStyle/>
        <a:p>
          <a:endParaRPr lang="ru-RU"/>
        </a:p>
      </dgm:t>
    </dgm:pt>
    <dgm:pt modelId="{696074BE-6D70-41D6-9AAB-5803DC4C626C}" type="pres">
      <dgm:prSet presAssocID="{F8E1EB7C-EC02-4881-898E-FED609D65649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F9EA850C-0602-41A4-ABD7-4446E6EC96A5}" type="pres">
      <dgm:prSet presAssocID="{89261CF2-AB69-4220-AD4B-318CCBFA325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E1C02F-A585-4275-B7EF-5774C0E8CDF0}" type="pres">
      <dgm:prSet presAssocID="{50F46406-8637-4637-82FF-69D621E90486}" presName="sibTrans" presStyleLbl="sibTrans2D1" presStyleIdx="1" presStyleCnt="3"/>
      <dgm:spPr/>
      <dgm:t>
        <a:bodyPr/>
        <a:lstStyle/>
        <a:p>
          <a:endParaRPr lang="ru-RU"/>
        </a:p>
      </dgm:t>
    </dgm:pt>
    <dgm:pt modelId="{8F317592-8D04-4887-AFE3-1671AE4E3CB2}" type="pres">
      <dgm:prSet presAssocID="{50F46406-8637-4637-82FF-69D621E90486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5D5B8719-39CE-47C9-9513-0235128F6D39}" type="pres">
      <dgm:prSet presAssocID="{BB6E947B-E3D0-4F31-BFC6-C32AC929095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FE5C0F-7AD5-4D1A-BA2A-9D2D4EFCC769}" type="pres">
      <dgm:prSet presAssocID="{0FB72EEF-4DB3-4A71-9E58-5F4427CDF0E1}" presName="sibTrans" presStyleLbl="sibTrans2D1" presStyleIdx="2" presStyleCnt="3"/>
      <dgm:spPr/>
      <dgm:t>
        <a:bodyPr/>
        <a:lstStyle/>
        <a:p>
          <a:endParaRPr lang="ru-RU"/>
        </a:p>
      </dgm:t>
    </dgm:pt>
    <dgm:pt modelId="{97631D1A-D4C8-4758-9DB7-3E153483D87F}" type="pres">
      <dgm:prSet presAssocID="{0FB72EEF-4DB3-4A71-9E58-5F4427CDF0E1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07BA0637-0F80-4470-A561-0A61876E92D0}" type="presOf" srcId="{BB6E947B-E3D0-4F31-BFC6-C32AC929095E}" destId="{5D5B8719-39CE-47C9-9513-0235128F6D39}" srcOrd="0" destOrd="0" presId="urn:microsoft.com/office/officeart/2005/8/layout/cycle7"/>
    <dgm:cxn modelId="{DB62E695-ED9A-4FDB-88E8-64A1FF8CA5EB}" type="presOf" srcId="{0FB72EEF-4DB3-4A71-9E58-5F4427CDF0E1}" destId="{97631D1A-D4C8-4758-9DB7-3E153483D87F}" srcOrd="1" destOrd="0" presId="urn:microsoft.com/office/officeart/2005/8/layout/cycle7"/>
    <dgm:cxn modelId="{6ED193B0-61FD-4679-815D-766BAFF181E9}" srcId="{ABFEE0FA-E6CC-4661-A890-E07585141543}" destId="{89261CF2-AB69-4220-AD4B-318CCBFA325E}" srcOrd="1" destOrd="0" parTransId="{AF37D4AD-4FDC-406F-9AA2-3DD3A3F4980A}" sibTransId="{50F46406-8637-4637-82FF-69D621E90486}"/>
    <dgm:cxn modelId="{10F0CABA-5D82-4B7D-8D68-A255DD562A31}" type="presOf" srcId="{ABFEE0FA-E6CC-4661-A890-E07585141543}" destId="{FEECFA6E-82CE-4522-AC4F-213BB71CCFD6}" srcOrd="0" destOrd="0" presId="urn:microsoft.com/office/officeart/2005/8/layout/cycle7"/>
    <dgm:cxn modelId="{AC85D1F2-3D79-4A12-8C26-F5D2534DA31F}" type="presOf" srcId="{A79BADDF-8130-4716-98C0-04673AEF7C44}" destId="{FCB8EEEE-2B67-4FF7-882E-E9D0E7115AAD}" srcOrd="0" destOrd="0" presId="urn:microsoft.com/office/officeart/2005/8/layout/cycle7"/>
    <dgm:cxn modelId="{40C1558F-D38E-419D-AA59-00370EF23B20}" type="presOf" srcId="{0FB72EEF-4DB3-4A71-9E58-5F4427CDF0E1}" destId="{EDFE5C0F-7AD5-4D1A-BA2A-9D2D4EFCC769}" srcOrd="0" destOrd="0" presId="urn:microsoft.com/office/officeart/2005/8/layout/cycle7"/>
    <dgm:cxn modelId="{307068CE-FC68-4BE6-9408-96251013851B}" type="presOf" srcId="{F8E1EB7C-EC02-4881-898E-FED609D65649}" destId="{696074BE-6D70-41D6-9AAB-5803DC4C626C}" srcOrd="1" destOrd="0" presId="urn:microsoft.com/office/officeart/2005/8/layout/cycle7"/>
    <dgm:cxn modelId="{11D8E991-B979-4025-A245-484550523A34}" srcId="{ABFEE0FA-E6CC-4661-A890-E07585141543}" destId="{BB6E947B-E3D0-4F31-BFC6-C32AC929095E}" srcOrd="2" destOrd="0" parTransId="{E5E57FC9-FEB2-4766-9CAE-E7CD9ABB619E}" sibTransId="{0FB72EEF-4DB3-4A71-9E58-5F4427CDF0E1}"/>
    <dgm:cxn modelId="{639C50B2-F0FD-48A3-BA22-E0BE231BC57C}" type="presOf" srcId="{50F46406-8637-4637-82FF-69D621E90486}" destId="{8F317592-8D04-4887-AFE3-1671AE4E3CB2}" srcOrd="1" destOrd="0" presId="urn:microsoft.com/office/officeart/2005/8/layout/cycle7"/>
    <dgm:cxn modelId="{789E3828-45F9-4D35-9E90-55C565B022D4}" type="presOf" srcId="{89261CF2-AB69-4220-AD4B-318CCBFA325E}" destId="{F9EA850C-0602-41A4-ABD7-4446E6EC96A5}" srcOrd="0" destOrd="0" presId="urn:microsoft.com/office/officeart/2005/8/layout/cycle7"/>
    <dgm:cxn modelId="{D0130886-EAB3-4F00-82A9-C564BC33C711}" srcId="{ABFEE0FA-E6CC-4661-A890-E07585141543}" destId="{A79BADDF-8130-4716-98C0-04673AEF7C44}" srcOrd="0" destOrd="0" parTransId="{6D1AFA11-885F-4783-A438-AA5F6E614AA0}" sibTransId="{F8E1EB7C-EC02-4881-898E-FED609D65649}"/>
    <dgm:cxn modelId="{CD35E724-7229-46B4-B98A-A0BE44A50E63}" type="presOf" srcId="{50F46406-8637-4637-82FF-69D621E90486}" destId="{3BE1C02F-A585-4275-B7EF-5774C0E8CDF0}" srcOrd="0" destOrd="0" presId="urn:microsoft.com/office/officeart/2005/8/layout/cycle7"/>
    <dgm:cxn modelId="{33682819-9FA1-4B42-AD6A-50230B176C11}" type="presOf" srcId="{F8E1EB7C-EC02-4881-898E-FED609D65649}" destId="{E74282A7-7091-406F-8BCA-1572AD70BEB9}" srcOrd="0" destOrd="0" presId="urn:microsoft.com/office/officeart/2005/8/layout/cycle7"/>
    <dgm:cxn modelId="{0350DFA5-FBCC-4A1C-91D2-E703566C67CB}" type="presParOf" srcId="{FEECFA6E-82CE-4522-AC4F-213BB71CCFD6}" destId="{FCB8EEEE-2B67-4FF7-882E-E9D0E7115AAD}" srcOrd="0" destOrd="0" presId="urn:microsoft.com/office/officeart/2005/8/layout/cycle7"/>
    <dgm:cxn modelId="{BEC9AB7A-CB01-4336-8F33-CE95527F1681}" type="presParOf" srcId="{FEECFA6E-82CE-4522-AC4F-213BB71CCFD6}" destId="{E74282A7-7091-406F-8BCA-1572AD70BEB9}" srcOrd="1" destOrd="0" presId="urn:microsoft.com/office/officeart/2005/8/layout/cycle7"/>
    <dgm:cxn modelId="{89E4BCEE-FF48-4011-9C6E-46239AB92BD5}" type="presParOf" srcId="{E74282A7-7091-406F-8BCA-1572AD70BEB9}" destId="{696074BE-6D70-41D6-9AAB-5803DC4C626C}" srcOrd="0" destOrd="0" presId="urn:microsoft.com/office/officeart/2005/8/layout/cycle7"/>
    <dgm:cxn modelId="{B6C491D2-B03F-425F-B82F-0D5B730AF062}" type="presParOf" srcId="{FEECFA6E-82CE-4522-AC4F-213BB71CCFD6}" destId="{F9EA850C-0602-41A4-ABD7-4446E6EC96A5}" srcOrd="2" destOrd="0" presId="urn:microsoft.com/office/officeart/2005/8/layout/cycle7"/>
    <dgm:cxn modelId="{E11BEAC7-9960-4C97-97C8-F364F4894102}" type="presParOf" srcId="{FEECFA6E-82CE-4522-AC4F-213BB71CCFD6}" destId="{3BE1C02F-A585-4275-B7EF-5774C0E8CDF0}" srcOrd="3" destOrd="0" presId="urn:microsoft.com/office/officeart/2005/8/layout/cycle7"/>
    <dgm:cxn modelId="{C11C39A7-5373-4E77-A341-3056062ADE11}" type="presParOf" srcId="{3BE1C02F-A585-4275-B7EF-5774C0E8CDF0}" destId="{8F317592-8D04-4887-AFE3-1671AE4E3CB2}" srcOrd="0" destOrd="0" presId="urn:microsoft.com/office/officeart/2005/8/layout/cycle7"/>
    <dgm:cxn modelId="{C0DFF25E-5C92-4C97-AA72-815768A703E2}" type="presParOf" srcId="{FEECFA6E-82CE-4522-AC4F-213BB71CCFD6}" destId="{5D5B8719-39CE-47C9-9513-0235128F6D39}" srcOrd="4" destOrd="0" presId="urn:microsoft.com/office/officeart/2005/8/layout/cycle7"/>
    <dgm:cxn modelId="{B7353C06-CBAB-4320-88FB-16B3113426ED}" type="presParOf" srcId="{FEECFA6E-82CE-4522-AC4F-213BB71CCFD6}" destId="{EDFE5C0F-7AD5-4D1A-BA2A-9D2D4EFCC769}" srcOrd="5" destOrd="0" presId="urn:microsoft.com/office/officeart/2005/8/layout/cycle7"/>
    <dgm:cxn modelId="{1599EC8C-49B2-4294-A5D8-E3FE6CE9EC0B}" type="presParOf" srcId="{EDFE5C0F-7AD5-4D1A-BA2A-9D2D4EFCC769}" destId="{97631D1A-D4C8-4758-9DB7-3E153483D87F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E56F-E428-46EC-BCD7-E3440B79A064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6A157-289D-4D5F-A08F-08422951F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133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E56F-E428-46EC-BCD7-E3440B79A064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6A157-289D-4D5F-A08F-08422951F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9458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E56F-E428-46EC-BCD7-E3440B79A064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6A157-289D-4D5F-A08F-08422951F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4572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E56F-E428-46EC-BCD7-E3440B79A064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6A157-289D-4D5F-A08F-08422951F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023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E56F-E428-46EC-BCD7-E3440B79A064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6A157-289D-4D5F-A08F-08422951F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547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E56F-E428-46EC-BCD7-E3440B79A064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6A157-289D-4D5F-A08F-08422951F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564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E56F-E428-46EC-BCD7-E3440B79A064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6A157-289D-4D5F-A08F-08422951F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656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E56F-E428-46EC-BCD7-E3440B79A064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6A157-289D-4D5F-A08F-08422951F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3078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E56F-E428-46EC-BCD7-E3440B79A064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6A157-289D-4D5F-A08F-08422951F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61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E56F-E428-46EC-BCD7-E3440B79A064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6A157-289D-4D5F-A08F-08422951F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06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E56F-E428-46EC-BCD7-E3440B79A064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6A157-289D-4D5F-A08F-08422951F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91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7E56F-E428-46EC-BCD7-E3440B79A064}" type="datetimeFigureOut">
              <a:rPr lang="ru-RU" smtClean="0"/>
              <a:t>26.04.2022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6A157-289D-4D5F-A08F-08422951F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691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18002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Консультация для родителей «КАК ПОМОЧЬ РЕБЕНКУ ХОРОШО УЧИТЬСЯ». 2 класс</a:t>
            </a: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s://fsd.multiurok.ru/html/2017/02/21/s_58abc0d9e3a3b/568468_2.jpeg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665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348880"/>
            <a:ext cx="4536504" cy="41044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4694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00808"/>
            <a:ext cx="8229600" cy="2880320"/>
          </a:xfrm>
        </p:spPr>
        <p:txBody>
          <a:bodyPr>
            <a:noAutofit/>
          </a:bodyPr>
          <a:lstStyle/>
          <a:p>
            <a:r>
              <a:rPr lang="ru-RU" sz="7200" b="1" dirty="0">
                <a:solidFill>
                  <a:srgbClr val="0070C0"/>
                </a:solidFill>
              </a:rPr>
              <a:t>Ребёнок, что тесто, как замесил, так и выросло.</a:t>
            </a:r>
            <a:endParaRPr lang="ru-RU" sz="7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58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4421119"/>
              </p:ext>
            </p:extLst>
          </p:nvPr>
        </p:nvGraphicFramePr>
        <p:xfrm>
          <a:off x="395536" y="119675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388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440160"/>
          </a:xfrm>
        </p:spPr>
        <p:txBody>
          <a:bodyPr>
            <a:normAutofit fontScale="90000"/>
          </a:bodyPr>
          <a:lstStyle/>
          <a:p>
            <a:r>
              <a:rPr lang="ru-RU" sz="5300" b="1" dirty="0">
                <a:solidFill>
                  <a:srgbClr val="0070C0"/>
                </a:solidFill>
              </a:rPr>
              <a:t>И.А. </a:t>
            </a:r>
            <a:r>
              <a:rPr lang="ru-RU" sz="5300" b="1" dirty="0" smtClean="0">
                <a:solidFill>
                  <a:srgbClr val="0070C0"/>
                </a:solidFill>
              </a:rPr>
              <a:t>Крылов</a:t>
            </a:r>
            <a:br>
              <a:rPr lang="ru-RU" sz="5300" b="1" dirty="0" smtClean="0">
                <a:solidFill>
                  <a:srgbClr val="0070C0"/>
                </a:solidFill>
              </a:rPr>
            </a:br>
            <a:r>
              <a:rPr lang="ru-RU" sz="5300" b="1" dirty="0" smtClean="0">
                <a:solidFill>
                  <a:srgbClr val="0070C0"/>
                </a:solidFill>
              </a:rPr>
              <a:t>     «Лебедь, рак и щука</a:t>
            </a:r>
            <a:r>
              <a:rPr lang="ru-RU" sz="5300" b="1" dirty="0" smtClean="0">
                <a:solidFill>
                  <a:srgbClr val="0070C0"/>
                </a:solidFill>
              </a:rPr>
              <a:t>».</a:t>
            </a:r>
            <a:r>
              <a:rPr lang="ru-RU" sz="5300" b="1" dirty="0" smtClean="0">
                <a:solidFill>
                  <a:srgbClr val="0070C0"/>
                </a:solidFill>
              </a:rPr>
              <a:t/>
            </a:r>
            <a:br>
              <a:rPr lang="ru-RU" sz="5300" b="1" dirty="0" smtClean="0">
                <a:solidFill>
                  <a:srgbClr val="0070C0"/>
                </a:solidFill>
              </a:rPr>
            </a:br>
            <a:endParaRPr lang="ru-RU" sz="5300" b="1" dirty="0">
              <a:solidFill>
                <a:srgbClr val="0070C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1600201"/>
            <a:ext cx="8435280" cy="26208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 smtClean="0">
                <a:solidFill>
                  <a:srgbClr val="0070C0"/>
                </a:solidFill>
              </a:rPr>
              <a:t>Когда </a:t>
            </a:r>
            <a:r>
              <a:rPr lang="ru-RU" sz="3600" b="1" dirty="0">
                <a:solidFill>
                  <a:srgbClr val="0070C0"/>
                </a:solidFill>
              </a:rPr>
              <a:t>в товарищах согласья нет,</a:t>
            </a:r>
          </a:p>
          <a:p>
            <a:pPr marL="0" indent="0">
              <a:buNone/>
            </a:pPr>
            <a:r>
              <a:rPr lang="ru-RU" sz="3600" b="1" dirty="0" smtClean="0">
                <a:solidFill>
                  <a:srgbClr val="0070C0"/>
                </a:solidFill>
              </a:rPr>
              <a:t>На </a:t>
            </a:r>
            <a:r>
              <a:rPr lang="ru-RU" sz="3600" b="1" dirty="0">
                <a:solidFill>
                  <a:srgbClr val="0070C0"/>
                </a:solidFill>
              </a:rPr>
              <a:t>лад их дело не пойдёт</a:t>
            </a:r>
            <a:r>
              <a:rPr lang="ru-RU" sz="3600" b="1" dirty="0" smtClean="0">
                <a:solidFill>
                  <a:srgbClr val="0070C0"/>
                </a:solidFill>
              </a:rPr>
              <a:t>,</a:t>
            </a:r>
          </a:p>
          <a:p>
            <a:pPr marL="0" indent="0">
              <a:buNone/>
            </a:pPr>
            <a:r>
              <a:rPr lang="ru-RU" sz="3600" b="1" dirty="0" smtClean="0">
                <a:solidFill>
                  <a:srgbClr val="0070C0"/>
                </a:solidFill>
              </a:rPr>
              <a:t>А выйдет из него не дело, только мука.</a:t>
            </a:r>
          </a:p>
          <a:p>
            <a:endParaRPr lang="ru-RU" sz="3600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9914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473" y="3501008"/>
            <a:ext cx="6667500" cy="282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704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15698"/>
          </a:xfrm>
        </p:spPr>
        <p:txBody>
          <a:bodyPr>
            <a:normAutofit/>
          </a:bodyPr>
          <a:lstStyle/>
          <a:p>
            <a:r>
              <a:rPr lang="ru-RU" sz="4800" b="1" dirty="0">
                <a:solidFill>
                  <a:srgbClr val="0070C0"/>
                </a:solidFill>
              </a:rPr>
              <a:t>Помощь детям должна </a:t>
            </a:r>
            <a:r>
              <a:rPr lang="ru-RU" sz="4800" b="1" dirty="0" smtClean="0">
                <a:solidFill>
                  <a:srgbClr val="0070C0"/>
                </a:solidFill>
              </a:rPr>
              <a:t>идти </a:t>
            </a:r>
            <a:r>
              <a:rPr lang="ru-RU" sz="4800" b="1" dirty="0">
                <a:solidFill>
                  <a:srgbClr val="0070C0"/>
                </a:solidFill>
              </a:rPr>
              <a:t>в трех направлениях:</a:t>
            </a:r>
            <a:br>
              <a:rPr lang="ru-RU" sz="4800" b="1" dirty="0">
                <a:solidFill>
                  <a:srgbClr val="0070C0"/>
                </a:solidFill>
              </a:rPr>
            </a:br>
            <a:endParaRPr lang="ru-RU" sz="4800" b="1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2690336"/>
            <a:ext cx="84249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3600" dirty="0" smtClean="0">
                <a:solidFill>
                  <a:srgbClr val="0070C0"/>
                </a:solidFill>
              </a:rPr>
              <a:t>организация </a:t>
            </a:r>
            <a:r>
              <a:rPr lang="ru-RU" sz="3600" dirty="0">
                <a:solidFill>
                  <a:srgbClr val="0070C0"/>
                </a:solidFill>
              </a:rPr>
              <a:t>режима дня</a:t>
            </a:r>
            <a:r>
              <a:rPr lang="ru-RU" sz="3600" dirty="0" smtClean="0">
                <a:solidFill>
                  <a:srgbClr val="0070C0"/>
                </a:solidFill>
              </a:rPr>
              <a:t>;</a:t>
            </a:r>
            <a:endParaRPr lang="ru-RU" sz="3600" dirty="0">
              <a:solidFill>
                <a:srgbClr val="0070C0"/>
              </a:solidFill>
            </a:endParaRPr>
          </a:p>
          <a:p>
            <a:pPr marL="571500" lvl="0" indent="-571500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3600" dirty="0">
                <a:solidFill>
                  <a:srgbClr val="0070C0"/>
                </a:solidFill>
              </a:rPr>
              <a:t>контроль за выполнением домашних заданий;</a:t>
            </a:r>
          </a:p>
          <a:p>
            <a:pPr marL="571500" lvl="0" indent="-571500">
              <a:lnSpc>
                <a:spcPct val="150000"/>
              </a:lnSpc>
              <a:buFont typeface="Wingdings" pitchFamily="2" charset="2"/>
              <a:buChar char="v"/>
            </a:pPr>
            <a:r>
              <a:rPr lang="ru-RU" sz="3600" dirty="0">
                <a:solidFill>
                  <a:srgbClr val="0070C0"/>
                </a:solidFill>
              </a:rPr>
              <a:t>приучение детей к самостоятельности.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33717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rgbClr val="0070C0"/>
                </a:solidFill>
              </a:rPr>
              <a:t>Проблемные ситуации</a:t>
            </a:r>
            <a:endParaRPr lang="ru-RU" sz="60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616624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>
                <a:solidFill>
                  <a:srgbClr val="7030A0"/>
                </a:solidFill>
              </a:rPr>
              <a:t>1-я группа.</a:t>
            </a:r>
            <a:r>
              <a:rPr lang="ru-RU" dirty="0">
                <a:solidFill>
                  <a:srgbClr val="7030A0"/>
                </a:solidFill>
              </a:rPr>
              <a:t> Ребенок  не справился с заданием на уроке.  Ваша модель поведения в этом случае? Разработайте правила, которые помогут в ликвидации неуспеваемости ребёнка.</a:t>
            </a:r>
          </a:p>
          <a:p>
            <a:r>
              <a:rPr lang="ru-RU" b="1" dirty="0">
                <a:solidFill>
                  <a:srgbClr val="00B050"/>
                </a:solidFill>
              </a:rPr>
              <a:t>2-я группа.</a:t>
            </a:r>
            <a:r>
              <a:rPr lang="ru-RU" dirty="0">
                <a:solidFill>
                  <a:srgbClr val="00B050"/>
                </a:solidFill>
              </a:rPr>
              <a:t> Ребенок не хочет выполнять домашние задания. Что необходимо предпринять в этом случае, чтобы помочь ребенку с выполнением домашних заданий?</a:t>
            </a:r>
          </a:p>
          <a:p>
            <a:r>
              <a:rPr lang="ru-RU" b="1" dirty="0">
                <a:solidFill>
                  <a:srgbClr val="0070C0"/>
                </a:solidFill>
              </a:rPr>
              <a:t>3-я группа</a:t>
            </a:r>
            <a:r>
              <a:rPr lang="ru-RU" dirty="0">
                <a:solidFill>
                  <a:srgbClr val="0070C0"/>
                </a:solidFill>
              </a:rPr>
              <a:t>. Ребенок не любит читать и плохо читает, от этого возникает множество проблем в школе. Как приучить ребенка к чтению? Попробуйте составить программу или разработать приемы приучения детей к чтению.</a:t>
            </a:r>
          </a:p>
        </p:txBody>
      </p:sp>
    </p:spTree>
    <p:extLst>
      <p:ext uri="{BB962C8B-B14F-4D97-AF65-F5344CB8AC3E}">
        <p14:creationId xmlns:p14="http://schemas.microsoft.com/office/powerpoint/2010/main" val="144928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Тест «Жизнь ребёнка и его успехи в школе</a:t>
            </a:r>
            <a:r>
              <a:rPr lang="ru-RU" b="1" dirty="0" smtClean="0">
                <a:solidFill>
                  <a:srgbClr val="0070C0"/>
                </a:solidFill>
              </a:rPr>
              <a:t>».</a:t>
            </a: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72816"/>
            <a:ext cx="8712968" cy="4968552"/>
          </a:xfrm>
        </p:spPr>
        <p:txBody>
          <a:bodyPr>
            <a:normAutofit fontScale="70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sz="4600" dirty="0">
                <a:solidFill>
                  <a:srgbClr val="0070C0"/>
                </a:solidFill>
              </a:rPr>
              <a:t>Я развиваю в своём ребёнке положительное восприятие его возможностей и способностей.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4600" dirty="0">
                <a:solidFill>
                  <a:srgbClr val="0070C0"/>
                </a:solidFill>
              </a:rPr>
              <a:t>Я предоставил комнату или часть комнаты исключительно для занятий ребёнка.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4600" dirty="0">
                <a:solidFill>
                  <a:srgbClr val="0070C0"/>
                </a:solidFill>
              </a:rPr>
              <a:t>Я приучаю ребёнка решать свои проблемы, принимать решения самостоятельно.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4600" dirty="0">
                <a:solidFill>
                  <a:srgbClr val="0070C0"/>
                </a:solidFill>
              </a:rPr>
              <a:t>Я показываю ребёнку возможности нахождения книг и нужных для его занятий материалов.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160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712968" cy="644157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5.</a:t>
            </a:r>
            <a:r>
              <a:rPr lang="ru-RU" dirty="0" smtClean="0">
                <a:solidFill>
                  <a:srgbClr val="0070C0"/>
                </a:solidFill>
              </a:rPr>
              <a:t> Я </a:t>
            </a:r>
            <a:r>
              <a:rPr lang="ru-RU" dirty="0">
                <a:solidFill>
                  <a:srgbClr val="0070C0"/>
                </a:solidFill>
              </a:rPr>
              <a:t>не отказываю ребёнку в просьбе почитать.</a:t>
            </a:r>
          </a:p>
          <a:p>
            <a:pPr marL="0" lvl="0" indent="0">
              <a:buNone/>
            </a:pPr>
            <a:r>
              <a:rPr lang="ru-RU" b="1" dirty="0">
                <a:solidFill>
                  <a:srgbClr val="0070C0"/>
                </a:solidFill>
              </a:rPr>
              <a:t>6</a:t>
            </a:r>
            <a:r>
              <a:rPr lang="ru-RU" b="1" dirty="0" smtClean="0">
                <a:solidFill>
                  <a:srgbClr val="0070C0"/>
                </a:solidFill>
              </a:rPr>
              <a:t>. </a:t>
            </a:r>
            <a:r>
              <a:rPr lang="ru-RU" dirty="0" smtClean="0">
                <a:solidFill>
                  <a:srgbClr val="0070C0"/>
                </a:solidFill>
              </a:rPr>
              <a:t>Я </a:t>
            </a:r>
            <a:r>
              <a:rPr lang="ru-RU" dirty="0">
                <a:solidFill>
                  <a:srgbClr val="0070C0"/>
                </a:solidFill>
              </a:rPr>
              <a:t>постоянно беру ребёнка в поездки, </a:t>
            </a:r>
            <a:r>
              <a:rPr lang="ru-RU" dirty="0" smtClean="0">
                <a:solidFill>
                  <a:srgbClr val="0070C0"/>
                </a:solidFill>
              </a:rPr>
              <a:t>      путешествия</a:t>
            </a:r>
            <a:r>
              <a:rPr lang="ru-RU" dirty="0">
                <a:solidFill>
                  <a:srgbClr val="0070C0"/>
                </a:solidFill>
              </a:rPr>
              <a:t>, на экскурсии по интересным местам.</a:t>
            </a:r>
          </a:p>
          <a:p>
            <a:pPr marL="0" lvl="0" indent="0">
              <a:buNone/>
            </a:pPr>
            <a:r>
              <a:rPr lang="ru-RU" b="1" dirty="0">
                <a:solidFill>
                  <a:srgbClr val="0070C0"/>
                </a:solidFill>
              </a:rPr>
              <a:t>7</a:t>
            </a:r>
            <a:r>
              <a:rPr lang="ru-RU" b="1" dirty="0" smtClean="0">
                <a:solidFill>
                  <a:srgbClr val="0070C0"/>
                </a:solidFill>
              </a:rPr>
              <a:t>.</a:t>
            </a:r>
            <a:r>
              <a:rPr lang="ru-RU" dirty="0" smtClean="0">
                <a:solidFill>
                  <a:srgbClr val="0070C0"/>
                </a:solidFill>
              </a:rPr>
              <a:t> Я </a:t>
            </a:r>
            <a:r>
              <a:rPr lang="ru-RU" dirty="0">
                <a:solidFill>
                  <a:srgbClr val="0070C0"/>
                </a:solidFill>
              </a:rPr>
              <a:t>часто выполняю вместе с ребёнком одно и тоже дело.</a:t>
            </a:r>
          </a:p>
          <a:p>
            <a:pPr marL="0" lvl="0" indent="0">
              <a:buNone/>
            </a:pPr>
            <a:r>
              <a:rPr lang="ru-RU" b="1" dirty="0">
                <a:solidFill>
                  <a:srgbClr val="0070C0"/>
                </a:solidFill>
              </a:rPr>
              <a:t>8</a:t>
            </a:r>
            <a:r>
              <a:rPr lang="ru-RU" b="1" dirty="0" smtClean="0">
                <a:solidFill>
                  <a:srgbClr val="0070C0"/>
                </a:solidFill>
              </a:rPr>
              <a:t>.</a:t>
            </a:r>
            <a:r>
              <a:rPr lang="ru-RU" dirty="0" smtClean="0">
                <a:solidFill>
                  <a:srgbClr val="0070C0"/>
                </a:solidFill>
              </a:rPr>
              <a:t> Я </a:t>
            </a:r>
            <a:r>
              <a:rPr lang="ru-RU" dirty="0">
                <a:solidFill>
                  <a:srgbClr val="0070C0"/>
                </a:solidFill>
              </a:rPr>
              <a:t>приветствую и общение моего ребёнка с друзьями.</a:t>
            </a:r>
          </a:p>
          <a:p>
            <a:pPr marL="0" lvl="0" indent="0">
              <a:buNone/>
            </a:pPr>
            <a:r>
              <a:rPr lang="ru-RU" b="1" dirty="0">
                <a:solidFill>
                  <a:srgbClr val="0070C0"/>
                </a:solidFill>
              </a:rPr>
              <a:t>9</a:t>
            </a:r>
            <a:r>
              <a:rPr lang="ru-RU" b="1" dirty="0" smtClean="0">
                <a:solidFill>
                  <a:srgbClr val="0070C0"/>
                </a:solidFill>
              </a:rPr>
              <a:t>. </a:t>
            </a:r>
            <a:r>
              <a:rPr lang="ru-RU" dirty="0" smtClean="0">
                <a:solidFill>
                  <a:srgbClr val="0070C0"/>
                </a:solidFill>
              </a:rPr>
              <a:t>Я </a:t>
            </a:r>
            <a:r>
              <a:rPr lang="ru-RU" dirty="0">
                <a:solidFill>
                  <a:srgbClr val="0070C0"/>
                </a:solidFill>
              </a:rPr>
              <a:t>забочусь о физическом здоровье ребёнка.</a:t>
            </a:r>
          </a:p>
          <a:p>
            <a:pPr marL="0" lv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10.</a:t>
            </a:r>
            <a:r>
              <a:rPr lang="ru-RU" dirty="0" smtClean="0">
                <a:solidFill>
                  <a:srgbClr val="0070C0"/>
                </a:solidFill>
              </a:rPr>
              <a:t> Я </a:t>
            </a:r>
            <a:r>
              <a:rPr lang="ru-RU" dirty="0">
                <a:solidFill>
                  <a:srgbClr val="0070C0"/>
                </a:solidFill>
              </a:rPr>
              <a:t>слежу, чтобы ребёнок соблюдал режим дня.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929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856984" cy="5076564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РАДУЙТЕСЬ ТОМУ</a:t>
            </a:r>
            <a:r>
              <a:rPr lang="ru-RU" b="1" dirty="0" smtClean="0">
                <a:solidFill>
                  <a:srgbClr val="0070C0"/>
                </a:solidFill>
              </a:rPr>
              <a:t>,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dirty="0">
                <a:solidFill>
                  <a:srgbClr val="0070C0"/>
                </a:solidFill>
              </a:rPr>
              <a:t>ЧТО У ВАС ЕСТЬ ТАКОЕ СЧАСТЬЕ </a:t>
            </a:r>
            <a:r>
              <a:rPr lang="ru-RU" b="1">
                <a:solidFill>
                  <a:srgbClr val="0070C0"/>
                </a:solidFill>
              </a:rPr>
              <a:t>– </a:t>
            </a:r>
            <a:r>
              <a:rPr lang="ru-RU" b="1" smtClean="0">
                <a:solidFill>
                  <a:srgbClr val="0070C0"/>
                </a:solidFill>
              </a:rPr>
              <a:t/>
            </a:r>
            <a:br>
              <a:rPr lang="ru-RU" b="1" smtClean="0">
                <a:solidFill>
                  <a:srgbClr val="0070C0"/>
                </a:solidFill>
              </a:rPr>
            </a:br>
            <a:r>
              <a:rPr lang="ru-RU" b="1" smtClean="0">
                <a:solidFill>
                  <a:srgbClr val="0070C0"/>
                </a:solidFill>
              </a:rPr>
              <a:t>С </a:t>
            </a:r>
            <a:r>
              <a:rPr lang="ru-RU" b="1" dirty="0">
                <a:solidFill>
                  <a:srgbClr val="0070C0"/>
                </a:solidFill>
              </a:rPr>
              <a:t>КЕМ-ТО ДЕЛАТЬ УРОКИ, </a:t>
            </a:r>
            <a:r>
              <a:rPr lang="ru-RU" b="1" dirty="0" smtClean="0">
                <a:solidFill>
                  <a:srgbClr val="0070C0"/>
                </a:solidFill>
              </a:rPr>
              <a:t/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КОМУ-ТО </a:t>
            </a:r>
            <a:r>
              <a:rPr lang="ru-RU" b="1" dirty="0">
                <a:solidFill>
                  <a:srgbClr val="0070C0"/>
                </a:solidFill>
              </a:rPr>
              <a:t>ПОМОГАТЬ ВЗРОСЛЕТЬ!</a:t>
            </a: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5" name="Рисунок 4" descr="https://fsd.multiurok.ru/html/2017/02/21/s_58abc0d9e3a3b/568468_3.jpe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149080"/>
            <a:ext cx="3600400" cy="25202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151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212</Words>
  <Application>Microsoft Office PowerPoint</Application>
  <PresentationFormat>Экран (4:3)</PresentationFormat>
  <Paragraphs>29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Тема Office</vt:lpstr>
      <vt:lpstr>Консультация для родителей «КАК ПОМОЧЬ РЕБЕНКУ ХОРОШО УЧИТЬСЯ». 2 класс  </vt:lpstr>
      <vt:lpstr>Ребёнок, что тесто, как замесил, так и выросло.</vt:lpstr>
      <vt:lpstr>Презентация PowerPoint</vt:lpstr>
      <vt:lpstr>И.А. Крылов      «Лебедь, рак и щука». </vt:lpstr>
      <vt:lpstr>Помощь детям должна идти в трех направлениях: </vt:lpstr>
      <vt:lpstr>Проблемные ситуации</vt:lpstr>
      <vt:lpstr>Тест «Жизнь ребёнка и его успехи в школе». </vt:lpstr>
      <vt:lpstr>Презентация PowerPoint</vt:lpstr>
      <vt:lpstr>РАДУЙТЕСЬ ТОМУ,  ЧТО У ВАС ЕСТЬ ТАКОЕ СЧАСТЬЕ –  С КЕМ-ТО ДЕЛАТЬ УРОКИ,  КОМУ-ТО ПОМОГАТЬ ВЗРОСЛЕТЬ!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Консультация для родителей «КАК ПОМОЧЬ РЕБЕНКУ ХОРОШО УЧИТЬСЯ». 2 класс</dc:title>
  <dc:creator>Пользователь Windows</dc:creator>
  <cp:lastModifiedBy>Юрий Емельяненко</cp:lastModifiedBy>
  <cp:revision>8</cp:revision>
  <dcterms:created xsi:type="dcterms:W3CDTF">2022-03-17T17:36:27Z</dcterms:created>
  <dcterms:modified xsi:type="dcterms:W3CDTF">2022-04-26T12:51:27Z</dcterms:modified>
</cp:coreProperties>
</file>