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4" r:id="rId4"/>
    <p:sldId id="296" r:id="rId5"/>
    <p:sldId id="297" r:id="rId6"/>
    <p:sldId id="299" r:id="rId7"/>
    <p:sldId id="300" r:id="rId8"/>
    <p:sldId id="298" r:id="rId9"/>
    <p:sldId id="273" r:id="rId10"/>
    <p:sldId id="291" r:id="rId11"/>
    <p:sldId id="293" r:id="rId12"/>
    <p:sldId id="292" r:id="rId13"/>
    <p:sldId id="294" r:id="rId14"/>
    <p:sldId id="295" r:id="rId15"/>
    <p:sldId id="275" r:id="rId16"/>
    <p:sldId id="301" r:id="rId17"/>
    <p:sldId id="302" r:id="rId18"/>
    <p:sldId id="305" r:id="rId19"/>
    <p:sldId id="306" r:id="rId20"/>
    <p:sldId id="304" r:id="rId21"/>
    <p:sldId id="276" r:id="rId22"/>
    <p:sldId id="303" r:id="rId23"/>
    <p:sldId id="310" r:id="rId24"/>
    <p:sldId id="309" r:id="rId25"/>
    <p:sldId id="311" r:id="rId26"/>
    <p:sldId id="308" r:id="rId27"/>
    <p:sldId id="277" r:id="rId28"/>
    <p:sldId id="307" r:id="rId29"/>
    <p:sldId id="313" r:id="rId30"/>
    <p:sldId id="316" r:id="rId31"/>
    <p:sldId id="281" r:id="rId32"/>
    <p:sldId id="327" r:id="rId33"/>
    <p:sldId id="336" r:id="rId34"/>
    <p:sldId id="335" r:id="rId35"/>
    <p:sldId id="334" r:id="rId36"/>
    <p:sldId id="333" r:id="rId37"/>
    <p:sldId id="283" r:id="rId38"/>
    <p:sldId id="337" r:id="rId39"/>
    <p:sldId id="346" r:id="rId40"/>
    <p:sldId id="345" r:id="rId41"/>
    <p:sldId id="344" r:id="rId42"/>
    <p:sldId id="343" r:id="rId43"/>
    <p:sldId id="347" r:id="rId44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104" y="12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615-4D9D-4F16-8854-5374035DE5C2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9625-BDEF-4938-995B-08B7AAE74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615-4D9D-4F16-8854-5374035DE5C2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9625-BDEF-4938-995B-08B7AAE74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7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615-4D9D-4F16-8854-5374035DE5C2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9625-BDEF-4938-995B-08B7AAE74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615-4D9D-4F16-8854-5374035DE5C2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9625-BDEF-4938-995B-08B7AAE74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615-4D9D-4F16-8854-5374035DE5C2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9625-BDEF-4938-995B-08B7AAE74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8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615-4D9D-4F16-8854-5374035DE5C2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9625-BDEF-4938-995B-08B7AAE74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615-4D9D-4F16-8854-5374035DE5C2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9625-BDEF-4938-995B-08B7AAE74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615-4D9D-4F16-8854-5374035DE5C2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9625-BDEF-4938-995B-08B7AAE74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6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615-4D9D-4F16-8854-5374035DE5C2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9625-BDEF-4938-995B-08B7AAE74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615-4D9D-4F16-8854-5374035DE5C2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9625-BDEF-4938-995B-08B7AAE74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0615-4D9D-4F16-8854-5374035DE5C2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9625-BDEF-4938-995B-08B7AAE74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A0615-4D9D-4F16-8854-5374035DE5C2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19625-BDEF-4938-995B-08B7AAE74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2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slide" Target="slide16.xml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3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31.xml"/><Relationship Id="rId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3.xml"/><Relationship Id="rId7" Type="http://schemas.openxmlformats.org/officeDocument/2006/relationships/slide" Target="slide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5.xml"/><Relationship Id="rId4" Type="http://schemas.openxmlformats.org/officeDocument/2006/relationships/slide" Target="slide22.xml"/><Relationship Id="rId9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3.xml"/><Relationship Id="rId7" Type="http://schemas.openxmlformats.org/officeDocument/2006/relationships/slide" Target="slide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slide" Target="slide35.xml"/><Relationship Id="rId4" Type="http://schemas.openxmlformats.org/officeDocument/2006/relationships/slide" Target="slide32.xml"/><Relationship Id="rId9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.xml"/><Relationship Id="rId7" Type="http://schemas.openxmlformats.org/officeDocument/2006/relationships/slide" Target="slide4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slide" Target="slide41.xml"/><Relationship Id="rId4" Type="http://schemas.openxmlformats.org/officeDocument/2006/relationships/slide" Target="slide38.xml"/><Relationship Id="rId9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10.xml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841276"/>
            <a:ext cx="8208912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Интерактивная игра </a:t>
            </a:r>
          </a:p>
          <a:p>
            <a:pPr algn="ctr"/>
            <a:r>
              <a:rPr lang="ru-RU" sz="48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«Вооруженные Силы Беларуси – гарант национальной безопасности страны»</a:t>
            </a: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827584" y="4585692"/>
            <a:ext cx="2467826" cy="560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Начать игру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4153644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воспитательной работе М. М. Грушевская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ГУО «Бостынская средняя школа»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6605" y="1345332"/>
            <a:ext cx="8136904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О чем свидетельствует данная цифра 2 277,7 км?</a:t>
            </a:r>
          </a:p>
          <a:p>
            <a:pPr algn="ctr"/>
            <a:r>
              <a:rPr lang="ru-RU" sz="32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703612"/>
            <a:ext cx="6527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Протяженность сухопутного участка Государственной границы Беларуси </a:t>
            </a:r>
            <a:endParaRPr lang="ru-RU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1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23447"/>
            <a:ext cx="820891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О чем свидетельствует данная цифра  около 1339, 8 км?</a:t>
            </a:r>
          </a:p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641476"/>
            <a:ext cx="7776864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i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Протяженность водного участка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Государственной границы Беларуси </a:t>
            </a:r>
            <a:endParaRPr lang="ru-RU" sz="1600" b="1" i="1" spc="50" dirty="0">
              <a:ln w="11430"/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051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9308"/>
            <a:ext cx="792088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 Кто осуществляет общее руководство органами пограничной службы?</a:t>
            </a:r>
          </a:p>
          <a:p>
            <a:pPr algn="ctr"/>
            <a:endParaRPr lang="ru-RU" sz="3600" b="1" spc="50" dirty="0">
              <a:ln w="11430"/>
              <a:solidFill>
                <a:srgbClr val="0000FF"/>
              </a:solidFill>
              <a:latin typeface="Monotype Corsiva" pitchFamily="66" charset="0"/>
            </a:endParaRPr>
          </a:p>
          <a:p>
            <a:pPr algn="ctr"/>
            <a:endParaRPr lang="ru-RU" sz="3600" b="1" spc="50" dirty="0">
              <a:ln w="11430"/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0848" y="3289548"/>
            <a:ext cx="4878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Президент Республики Беларусь, а также Совет Министров Республики Беларусь</a:t>
            </a:r>
            <a:endParaRPr lang="ru-RU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3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5292"/>
            <a:ext cx="806489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Кто осуществляет непосредственное руководство органами пограничной службы?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3649588"/>
            <a:ext cx="5274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Председатель Государственного пограничного комитета</a:t>
            </a:r>
            <a:endParaRPr lang="ru-RU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41276"/>
            <a:ext cx="828092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В каком году создано Белорусское управление государственного таможенного контроля при Совете Министров СССР?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09656" y="3649588"/>
            <a:ext cx="135443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1990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2378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2627784" y="265212"/>
            <a:ext cx="374441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«Границы Беларуси под надежной защитой» </a:t>
            </a:r>
          </a:p>
        </p:txBody>
      </p:sp>
      <p:sp>
        <p:nvSpPr>
          <p:cNvPr id="3" name="Загнутый угол 2">
            <a:hlinkClick r:id="rId4" action="ppaction://hlinksldjump"/>
          </p:cNvPr>
          <p:cNvSpPr/>
          <p:nvPr/>
        </p:nvSpPr>
        <p:spPr>
          <a:xfrm>
            <a:off x="755576" y="1449000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</a:p>
        </p:txBody>
      </p:sp>
      <p:sp>
        <p:nvSpPr>
          <p:cNvPr id="4" name="Загнутый угол 3">
            <a:hlinkClick r:id="rId5" action="ppaction://hlinksldjump"/>
          </p:cNvPr>
          <p:cNvSpPr/>
          <p:nvPr/>
        </p:nvSpPr>
        <p:spPr>
          <a:xfrm>
            <a:off x="6156176" y="1449000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</a:t>
            </a:r>
          </a:p>
        </p:txBody>
      </p:sp>
      <p:sp>
        <p:nvSpPr>
          <p:cNvPr id="5" name="Загнутый угол 4">
            <a:hlinkClick r:id="rId6" action="ppaction://hlinksldjump"/>
          </p:cNvPr>
          <p:cNvSpPr/>
          <p:nvPr/>
        </p:nvSpPr>
        <p:spPr>
          <a:xfrm>
            <a:off x="755576" y="3276972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</a:p>
        </p:txBody>
      </p:sp>
      <p:sp>
        <p:nvSpPr>
          <p:cNvPr id="6" name="Загнутый угол 5">
            <a:hlinkClick r:id="rId7" action="ppaction://hlinksldjump"/>
          </p:cNvPr>
          <p:cNvSpPr/>
          <p:nvPr/>
        </p:nvSpPr>
        <p:spPr>
          <a:xfrm>
            <a:off x="6156176" y="3302306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</a:p>
        </p:txBody>
      </p:sp>
      <p:sp>
        <p:nvSpPr>
          <p:cNvPr id="7" name="Загнутый угол 6">
            <a:hlinkClick r:id="rId8" action="ppaction://hlinksldjump"/>
          </p:cNvPr>
          <p:cNvSpPr/>
          <p:nvPr/>
        </p:nvSpPr>
        <p:spPr>
          <a:xfrm>
            <a:off x="3536268" y="2209428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</a:p>
        </p:txBody>
      </p:sp>
      <p:sp>
        <p:nvSpPr>
          <p:cNvPr id="8" name="Нашивка 7">
            <a:hlinkClick r:id="rId9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81766"/>
            <a:ext cx="7704856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Из каких четырех таможен состояло Белорусское управление государственного таможенного контроля при Совете Министров СССР?</a:t>
            </a:r>
          </a:p>
          <a:p>
            <a:pPr algn="ctr"/>
            <a:endParaRPr lang="ru-RU" sz="3600" b="1" spc="50" dirty="0">
              <a:ln w="11430"/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229" y="3946335"/>
            <a:ext cx="5926836" cy="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556" y="1057300"/>
            <a:ext cx="799288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4473620"/>
            <a:ext cx="312617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1991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78005"/>
            <a:ext cx="79975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В каком году Белорусское управление государственного таможенного контроля при Совете Министров СССР было преобразовано в Государственный таможенный комитет Беларуси?</a:t>
            </a:r>
            <a:endParaRPr lang="ru-RU" sz="3600" i="1" dirty="0">
              <a:solidFill>
                <a:srgbClr val="0070C0"/>
              </a:solidFill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5292"/>
            <a:ext cx="792088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1" y="3995958"/>
            <a:ext cx="457552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Соглашение о Таможенном союзе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9042" y="557489"/>
            <a:ext cx="84969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spc="50" dirty="0">
                <a:ln w="11430"/>
                <a:solidFill>
                  <a:srgbClr val="0070C0"/>
                </a:solidFill>
                <a:latin typeface="Monotype Corsiva" pitchFamily="66" charset="0"/>
                <a:cs typeface="Mongolian Baiti" panose="03000500000000000000" pitchFamily="66" charset="0"/>
              </a:rPr>
              <a:t>Какое Соглашение </a:t>
            </a:r>
            <a:r>
              <a:rPr lang="ru-RU" sz="3600" i="1" dirty="0">
                <a:solidFill>
                  <a:srgbClr val="0070C0"/>
                </a:solidFill>
                <a:latin typeface="Times New Roman" panose="02020603050405020304" pitchFamily="18" charset="0"/>
                <a:cs typeface="Mongolian Baiti" panose="03000500000000000000" pitchFamily="66" charset="0"/>
              </a:rPr>
              <a:t> подписали в</a:t>
            </a:r>
            <a:r>
              <a:rPr lang="ru-RU" sz="36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 январе 1995 года Беларусь, Россия и Казахстан вышли на новый этап развития сбалансированных и взаимовыгодных экономических отношений, подписав в Минске?</a:t>
            </a:r>
            <a:endParaRPr lang="ru-RU" sz="3600" i="1" dirty="0">
              <a:solidFill>
                <a:srgbClr val="0070C0"/>
              </a:solidFill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41276"/>
            <a:ext cx="8136904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400" b="1" spc="50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Mongolian Baiti" panose="03000500000000000000" pitchFamily="66" charset="0"/>
              </a:rPr>
              <a:t> </a:t>
            </a:r>
            <a:r>
              <a:rPr lang="ru-RU" sz="2400" b="1" spc="50" dirty="0">
                <a:ln w="11430"/>
                <a:solidFill>
                  <a:srgbClr val="0070C0"/>
                </a:solidFill>
                <a:latin typeface="Times New Roman" panose="02020603050405020304" pitchFamily="18" charset="0"/>
                <a:cs typeface="Mongolian Baiti" panose="03000500000000000000" pitchFamily="66" charset="0"/>
              </a:rPr>
              <a:t>В каком году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Mongolian Baiti" panose="03000500000000000000" pitchFamily="66" charset="0"/>
              </a:rPr>
              <a:t>вступил в силу Закон Республики Беларусь «О таможенном регулировании в Республике Беларусь», заложивший принципы «одного окна» и «двух служб на границе». Предусмотрено предварительное электронное декларирование, посттаможенный контроль, институт уполномоченного экономического оператора, система управления рисками.</a:t>
            </a:r>
            <a:endParaRPr lang="ru-RU" sz="2400" b="1" spc="50" dirty="0">
              <a:ln w="11430"/>
              <a:solidFill>
                <a:srgbClr val="0070C0"/>
              </a:solidFill>
              <a:latin typeface="Times New Roman" panose="02020603050405020304" pitchFamily="18" charset="0"/>
              <a:cs typeface="Mongolian Baiti" panose="03000500000000000000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441676"/>
            <a:ext cx="174919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Апрель 2014 год  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04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403920" y="121196"/>
            <a:ext cx="7984504" cy="7760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«Гордость за Беларусь. На страже национальной безопасности и суверенитета»</a:t>
            </a:r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248017" y="2771902"/>
            <a:ext cx="4515922" cy="8085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«Границы Беларуси под надежной защитой» 1</a:t>
            </a:r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208257" y="4170461"/>
            <a:ext cx="4562215" cy="10081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endParaRPr lang="ru-RU" sz="2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lvl="0" algn="ctr"/>
            <a:r>
              <a:rPr lang="ru-RU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«Границы Беларуси под надежной защитой»</a:t>
            </a:r>
          </a:p>
          <a:p>
            <a:pPr lvl="0" algn="ctr"/>
            <a:r>
              <a:rPr lang="ru-RU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</a:p>
          <a:p>
            <a:pPr lvl="0" algn="ctr"/>
            <a:endParaRPr lang="ru-RU" sz="1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5066270" y="1297928"/>
            <a:ext cx="3707201" cy="1073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Военное дело</a:t>
            </a: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158929" y="1297929"/>
            <a:ext cx="4611543" cy="1073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«Вооруженные Силы Республики Беларусь – гарант национальной безопасности страны»</a:t>
            </a:r>
          </a:p>
        </p:txBody>
      </p:sp>
      <p:sp>
        <p:nvSpPr>
          <p:cNvPr id="11" name="Скругленный прямоугольник 10">
            <a:hlinkClick r:id="rId7" action="ppaction://hlinksldjump"/>
          </p:cNvPr>
          <p:cNvSpPr/>
          <p:nvPr/>
        </p:nvSpPr>
        <p:spPr>
          <a:xfrm>
            <a:off x="5148064" y="2771899"/>
            <a:ext cx="3625407" cy="10937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Герои  Великой </a:t>
            </a:r>
          </a:p>
          <a:p>
            <a:pPr algn="ctr"/>
            <a:r>
              <a:rPr lang="ru-RU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Отечественной  войны</a:t>
            </a:r>
          </a:p>
        </p:txBody>
      </p:sp>
      <p:sp>
        <p:nvSpPr>
          <p:cNvPr id="13" name="Умножение 12">
            <a:hlinkClick r:id="" action="ppaction://hlinkshowjump?jump=endshow"/>
          </p:cNvPr>
          <p:cNvSpPr/>
          <p:nvPr/>
        </p:nvSpPr>
        <p:spPr>
          <a:xfrm>
            <a:off x="8439371" y="265212"/>
            <a:ext cx="432048" cy="432048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07682"/>
            <a:ext cx="81369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В каком году заработал Таможенный союз экономического сообщества?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2929508"/>
            <a:ext cx="340923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1 июля 2010 год</a:t>
            </a:r>
          </a:p>
          <a:p>
            <a:pPr algn="ctr"/>
            <a:endParaRPr lang="ru-RU" sz="3600" b="1" spc="50" dirty="0">
              <a:ln w="11430"/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916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737211" y="409228"/>
            <a:ext cx="784887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«Министерство по чрезвычайным ситуациям Республики Беларусь: помощь рядом»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нутый угол 2">
            <a:hlinkClick r:id="rId4" action="ppaction://hlinksldjump"/>
          </p:cNvPr>
          <p:cNvSpPr/>
          <p:nvPr/>
        </p:nvSpPr>
        <p:spPr>
          <a:xfrm>
            <a:off x="755576" y="1449000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</a:p>
        </p:txBody>
      </p:sp>
      <p:sp>
        <p:nvSpPr>
          <p:cNvPr id="4" name="Загнутый угол 3">
            <a:hlinkClick r:id="rId5" action="ppaction://hlinksldjump"/>
          </p:cNvPr>
          <p:cNvSpPr/>
          <p:nvPr/>
        </p:nvSpPr>
        <p:spPr>
          <a:xfrm>
            <a:off x="6156176" y="1449000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</a:t>
            </a:r>
          </a:p>
        </p:txBody>
      </p:sp>
      <p:sp>
        <p:nvSpPr>
          <p:cNvPr id="5" name="Загнутый угол 4">
            <a:hlinkClick r:id="rId6" action="ppaction://hlinksldjump"/>
          </p:cNvPr>
          <p:cNvSpPr/>
          <p:nvPr/>
        </p:nvSpPr>
        <p:spPr>
          <a:xfrm>
            <a:off x="755576" y="3276972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</a:p>
        </p:txBody>
      </p:sp>
      <p:sp>
        <p:nvSpPr>
          <p:cNvPr id="6" name="Загнутый угол 5">
            <a:hlinkClick r:id="rId7" action="ppaction://hlinksldjump"/>
          </p:cNvPr>
          <p:cNvSpPr/>
          <p:nvPr/>
        </p:nvSpPr>
        <p:spPr>
          <a:xfrm>
            <a:off x="6156176" y="3302306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</a:p>
        </p:txBody>
      </p:sp>
      <p:sp>
        <p:nvSpPr>
          <p:cNvPr id="7" name="Загнутый угол 6">
            <a:hlinkClick r:id="rId8" action="ppaction://hlinksldjump"/>
          </p:cNvPr>
          <p:cNvSpPr/>
          <p:nvPr/>
        </p:nvSpPr>
        <p:spPr>
          <a:xfrm>
            <a:off x="3536268" y="2209428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</a:p>
        </p:txBody>
      </p:sp>
      <p:sp>
        <p:nvSpPr>
          <p:cNvPr id="8" name="Нашивка 7">
            <a:hlinkClick r:id="rId9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278" y="985292"/>
            <a:ext cx="823334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Кто является министром Министр по чрезвычайным ситуациям Республики Беларусь?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649589"/>
            <a:ext cx="1709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В.И. Синявский 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8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97260"/>
            <a:ext cx="81369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Расшифруйте аббревиатуру МЧС.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20457" y="2672834"/>
            <a:ext cx="190308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5" name="Нашивка 4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14010" y="2672834"/>
            <a:ext cx="4611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Министерство по чрезвычайным ситуациям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7300"/>
            <a:ext cx="784887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В каком году создан Центр медицинского обеспечения?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2636" y="2672834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Октябрь 2005 года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6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5292"/>
            <a:ext cx="770485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В каком году образован Центр кризисной психологической помощи?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45862" y="2672834"/>
            <a:ext cx="1052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2011 год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4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5292"/>
            <a:ext cx="81369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В каком году создан Центр ядерной и радиационной безопасности?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0597" y="2703612"/>
            <a:ext cx="108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2017 год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755576" y="337220"/>
            <a:ext cx="7488832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«Министерство по чрезвычайным ситуациям Республики Беларусь: помощь рядом»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нутый угол 2">
            <a:hlinkClick r:id="rId4" action="ppaction://hlinksldjump"/>
          </p:cNvPr>
          <p:cNvSpPr/>
          <p:nvPr/>
        </p:nvSpPr>
        <p:spPr>
          <a:xfrm>
            <a:off x="1481790" y="1628428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</a:p>
        </p:txBody>
      </p:sp>
      <p:sp>
        <p:nvSpPr>
          <p:cNvPr id="5" name="Загнутый угол 4">
            <a:hlinkClick r:id="rId5" action="ppaction://hlinksldjump"/>
          </p:cNvPr>
          <p:cNvSpPr/>
          <p:nvPr/>
        </p:nvSpPr>
        <p:spPr>
          <a:xfrm>
            <a:off x="1481790" y="3361556"/>
            <a:ext cx="1656184" cy="128356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</a:p>
        </p:txBody>
      </p:sp>
      <p:sp>
        <p:nvSpPr>
          <p:cNvPr id="7" name="Загнутый угол 6">
            <a:hlinkClick r:id="rId6" action="ppaction://hlinksldjump"/>
          </p:cNvPr>
          <p:cNvSpPr/>
          <p:nvPr/>
        </p:nvSpPr>
        <p:spPr>
          <a:xfrm>
            <a:off x="5364088" y="2564051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</a:p>
        </p:txBody>
      </p:sp>
      <p:sp>
        <p:nvSpPr>
          <p:cNvPr id="8" name="Нашивка 7">
            <a:hlinkClick r:id="rId7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41276"/>
            <a:ext cx="799288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На территории республики введен единый европейский телефонный номер экстренной помощи, назовите его.</a:t>
            </a:r>
          </a:p>
          <a:p>
            <a:pPr algn="ctr"/>
            <a:endParaRPr lang="ru-RU" sz="3600" b="1" spc="50" dirty="0">
              <a:ln w="11430"/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4328300"/>
            <a:ext cx="102624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112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21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5292"/>
            <a:ext cx="7848872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 В каком году открыт первый в стране инновационно-образовательный центр безопасности жизнедеятельности в специализированном лицее при Университете гражданской защиты МЧС в Гомельском районе?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4591907"/>
            <a:ext cx="1934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январе 2015 года </a:t>
            </a:r>
          </a:p>
        </p:txBody>
      </p:sp>
    </p:spTree>
    <p:extLst>
      <p:ext uri="{BB962C8B-B14F-4D97-AF65-F5344CB8AC3E}">
        <p14:creationId xmlns:p14="http://schemas.microsoft.com/office/powerpoint/2010/main" val="31696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323528" y="337220"/>
            <a:ext cx="785725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«Вооруженные Силы Республики Беларусь – гарант национальной безопасности страны»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нутый угол 2">
            <a:hlinkClick r:id="rId4" action="ppaction://hlinksldjump"/>
          </p:cNvPr>
          <p:cNvSpPr/>
          <p:nvPr/>
        </p:nvSpPr>
        <p:spPr>
          <a:xfrm>
            <a:off x="755576" y="1449000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</a:p>
        </p:txBody>
      </p:sp>
      <p:sp>
        <p:nvSpPr>
          <p:cNvPr id="4" name="Загнутый угол 3">
            <a:hlinkClick r:id="rId5" action="ppaction://hlinksldjump"/>
          </p:cNvPr>
          <p:cNvSpPr/>
          <p:nvPr/>
        </p:nvSpPr>
        <p:spPr>
          <a:xfrm>
            <a:off x="6156176" y="1449000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</a:t>
            </a:r>
          </a:p>
        </p:txBody>
      </p:sp>
      <p:sp>
        <p:nvSpPr>
          <p:cNvPr id="5" name="Загнутый угол 4">
            <a:hlinkClick r:id="rId6" action="ppaction://hlinksldjump"/>
          </p:cNvPr>
          <p:cNvSpPr/>
          <p:nvPr/>
        </p:nvSpPr>
        <p:spPr>
          <a:xfrm>
            <a:off x="755576" y="3276972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</a:p>
        </p:txBody>
      </p:sp>
      <p:sp>
        <p:nvSpPr>
          <p:cNvPr id="6" name="Загнутый угол 5">
            <a:hlinkClick r:id="rId7" action="ppaction://hlinksldjump"/>
          </p:cNvPr>
          <p:cNvSpPr/>
          <p:nvPr/>
        </p:nvSpPr>
        <p:spPr>
          <a:xfrm>
            <a:off x="6156176" y="3302306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</a:p>
        </p:txBody>
      </p:sp>
      <p:sp>
        <p:nvSpPr>
          <p:cNvPr id="7" name="Загнутый угол 6">
            <a:hlinkClick r:id="rId8" action="ppaction://hlinksldjump"/>
          </p:cNvPr>
          <p:cNvSpPr/>
          <p:nvPr/>
        </p:nvSpPr>
        <p:spPr>
          <a:xfrm>
            <a:off x="3536268" y="2209428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</a:p>
        </p:txBody>
      </p:sp>
      <p:sp>
        <p:nvSpPr>
          <p:cNvPr id="8" name="Нашивка 7">
            <a:hlinkClick r:id="rId9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5292"/>
            <a:ext cx="763284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 В каких городах в 2020 году открылись центры безопасности жизнедеятельности?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438" y="3403559"/>
            <a:ext cx="575512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6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2699792" y="337220"/>
            <a:ext cx="3484499" cy="560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Военное дело</a:t>
            </a:r>
          </a:p>
        </p:txBody>
      </p:sp>
      <p:sp>
        <p:nvSpPr>
          <p:cNvPr id="3" name="Загнутый угол 2">
            <a:hlinkClick r:id="rId4" action="ppaction://hlinksldjump"/>
          </p:cNvPr>
          <p:cNvSpPr/>
          <p:nvPr/>
        </p:nvSpPr>
        <p:spPr>
          <a:xfrm>
            <a:off x="755576" y="1449000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</a:p>
        </p:txBody>
      </p:sp>
      <p:sp>
        <p:nvSpPr>
          <p:cNvPr id="4" name="Загнутый угол 3">
            <a:hlinkClick r:id="rId5" action="ppaction://hlinksldjump"/>
          </p:cNvPr>
          <p:cNvSpPr/>
          <p:nvPr/>
        </p:nvSpPr>
        <p:spPr>
          <a:xfrm>
            <a:off x="6156176" y="1449000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</a:t>
            </a:r>
          </a:p>
        </p:txBody>
      </p:sp>
      <p:sp>
        <p:nvSpPr>
          <p:cNvPr id="5" name="Загнутый угол 4">
            <a:hlinkClick r:id="rId6" action="ppaction://hlinksldjump"/>
          </p:cNvPr>
          <p:cNvSpPr/>
          <p:nvPr/>
        </p:nvSpPr>
        <p:spPr>
          <a:xfrm>
            <a:off x="755576" y="3276972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</a:p>
        </p:txBody>
      </p:sp>
      <p:sp>
        <p:nvSpPr>
          <p:cNvPr id="6" name="Загнутый угол 5">
            <a:hlinkClick r:id="rId7" action="ppaction://hlinksldjump"/>
          </p:cNvPr>
          <p:cNvSpPr/>
          <p:nvPr/>
        </p:nvSpPr>
        <p:spPr>
          <a:xfrm>
            <a:off x="6156176" y="3302306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</a:p>
        </p:txBody>
      </p:sp>
      <p:sp>
        <p:nvSpPr>
          <p:cNvPr id="7" name="Загнутый угол 6">
            <a:hlinkClick r:id="rId8" action="ppaction://hlinksldjump"/>
          </p:cNvPr>
          <p:cNvSpPr/>
          <p:nvPr/>
        </p:nvSpPr>
        <p:spPr>
          <a:xfrm>
            <a:off x="3536268" y="2209428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</a:p>
        </p:txBody>
      </p:sp>
      <p:sp>
        <p:nvSpPr>
          <p:cNvPr id="8" name="Нашивка 7">
            <a:hlinkClick r:id="rId9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9268"/>
            <a:ext cx="81369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 Про кого справедливо говорят, что он ошибается только  один раз?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5792" y="2672834"/>
            <a:ext cx="133241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Сапер 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233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41276"/>
            <a:ext cx="820891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Эту «карманную артиллерию» надо пускать в ход, когда  противник спрячется в укрытие. О чем идет речь?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4082" y="2672834"/>
            <a:ext cx="187583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Граната 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215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9268"/>
            <a:ext cx="820891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Советские люди привыкли к парадам 9 мая и 7 ноября. А этот парад состоялся 24 июня. Как он назывался?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7152" y="2672834"/>
            <a:ext cx="286969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Парад Победы 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355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53244"/>
            <a:ext cx="8064896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Часть войск, движущаяся впереди главных сил, – это  авангард, а как называется часть войск, которая движется </a:t>
            </a:r>
          </a:p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в конце колонны и предназначена для задержки  противника?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79162" y="4369668"/>
            <a:ext cx="202170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Арьергард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089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13284"/>
            <a:ext cx="770485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 Гвардейский миномет  «БМ-13». </a:t>
            </a:r>
          </a:p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Как называем его мы?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2974" y="2672834"/>
            <a:ext cx="177805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Катюша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648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1547664" y="121196"/>
            <a:ext cx="6120680" cy="560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Герои  Великой  Отечественной  войны</a:t>
            </a:r>
          </a:p>
        </p:txBody>
      </p:sp>
      <p:sp>
        <p:nvSpPr>
          <p:cNvPr id="3" name="Загнутый угол 2">
            <a:hlinkClick r:id="rId4" action="ppaction://hlinksldjump"/>
          </p:cNvPr>
          <p:cNvSpPr/>
          <p:nvPr/>
        </p:nvSpPr>
        <p:spPr>
          <a:xfrm>
            <a:off x="755576" y="1449000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</a:p>
        </p:txBody>
      </p:sp>
      <p:sp>
        <p:nvSpPr>
          <p:cNvPr id="4" name="Загнутый угол 3">
            <a:hlinkClick r:id="rId5" action="ppaction://hlinksldjump"/>
          </p:cNvPr>
          <p:cNvSpPr/>
          <p:nvPr/>
        </p:nvSpPr>
        <p:spPr>
          <a:xfrm>
            <a:off x="6156176" y="1449000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</a:t>
            </a:r>
          </a:p>
        </p:txBody>
      </p:sp>
      <p:sp>
        <p:nvSpPr>
          <p:cNvPr id="5" name="Загнутый угол 4">
            <a:hlinkClick r:id="rId6" action="ppaction://hlinksldjump"/>
          </p:cNvPr>
          <p:cNvSpPr/>
          <p:nvPr/>
        </p:nvSpPr>
        <p:spPr>
          <a:xfrm>
            <a:off x="755576" y="3276972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</a:p>
        </p:txBody>
      </p:sp>
      <p:sp>
        <p:nvSpPr>
          <p:cNvPr id="6" name="Загнутый угол 5">
            <a:hlinkClick r:id="rId7" action="ppaction://hlinksldjump"/>
          </p:cNvPr>
          <p:cNvSpPr/>
          <p:nvPr/>
        </p:nvSpPr>
        <p:spPr>
          <a:xfrm>
            <a:off x="6156176" y="3302306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</a:p>
        </p:txBody>
      </p:sp>
      <p:sp>
        <p:nvSpPr>
          <p:cNvPr id="7" name="Загнутый угол 6">
            <a:hlinkClick r:id="rId8" action="ppaction://hlinksldjump"/>
          </p:cNvPr>
          <p:cNvSpPr/>
          <p:nvPr/>
        </p:nvSpPr>
        <p:spPr>
          <a:xfrm>
            <a:off x="3536268" y="2209428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</a:p>
        </p:txBody>
      </p:sp>
      <p:sp>
        <p:nvSpPr>
          <p:cNvPr id="8" name="Нашивка 7">
            <a:hlinkClick r:id="rId9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9268"/>
            <a:ext cx="792088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Назовите имя народного героя, которого юмористы в </a:t>
            </a:r>
          </a:p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шутку называют «полупроводником».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7339" y="2672834"/>
            <a:ext cx="266932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Иван Сусанин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395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5292"/>
            <a:ext cx="820891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На поле боя он закрыл своим телом амбразуру </a:t>
            </a:r>
          </a:p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вражеского дзота. Назовите имя героя.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89726" y="2672834"/>
            <a:ext cx="396454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Александр Матросов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52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3865612"/>
            <a:ext cx="547260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2021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34533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Mongolian Baiti" panose="03000500000000000000" pitchFamily="66" charset="0"/>
              </a:rPr>
              <a:t>В каком году сотрудники таможенной службы отметили 30-летие со дня образования таможенных органов?</a:t>
            </a:r>
            <a:endParaRPr lang="ru-RU" sz="3600" i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86850"/>
            <a:ext cx="806489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Назовите имя героя Великой Отечественной войны, направившего свой горящий самолет на скопление  вражеских танков и автомашин.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53233" y="2672834"/>
            <a:ext cx="363753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Николай Гастелло 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7139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985292"/>
            <a:ext cx="828092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Отважный летчик, лишившись ног, он вернулся в строй </a:t>
            </a:r>
          </a:p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и снова сбивал вражеские самолеты. Назовите его имя.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3433564"/>
            <a:ext cx="337303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Алексей </a:t>
            </a:r>
            <a:r>
              <a:rPr lang="ru-RU" sz="3600" b="1" spc="50" dirty="0" err="1">
                <a:ln w="11430"/>
                <a:solidFill>
                  <a:srgbClr val="FF0000"/>
                </a:solidFill>
                <a:latin typeface="Monotype Corsiva" pitchFamily="66" charset="0"/>
              </a:rPr>
              <a:t>Маресьев</a:t>
            </a:r>
            <a:endParaRPr lang="ru-RU" sz="3600" b="1" spc="50" dirty="0">
              <a:ln w="11430"/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2697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7300"/>
            <a:ext cx="828092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Назовите имя легендарного белорусского партизана, командира, Героя Советского Союза, который захоронен </a:t>
            </a:r>
          </a:p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на Аллее героев в городе Витебске.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4835" y="3649588"/>
            <a:ext cx="272863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И.П. </a:t>
            </a:r>
            <a:r>
              <a:rPr lang="ru-RU" sz="3600" b="1" spc="50" dirty="0" err="1">
                <a:ln w="11430"/>
                <a:solidFill>
                  <a:srgbClr val="FF0000"/>
                </a:solidFill>
                <a:latin typeface="Monotype Corsiva" pitchFamily="66" charset="0"/>
              </a:rPr>
              <a:t>Шмырев</a:t>
            </a:r>
            <a:endParaRPr lang="ru-RU" sz="3600" b="1" spc="50" dirty="0">
              <a:ln w="11430"/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8571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февраля 2022 года в рамка проекта ШАГ состоялось мероприятие по теме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«Гордость за Беларусь. На страже национальной безопасности и суверенитета» (о Вооруженных силах, Пограничной службе, Таможенной службе, МЧС). В данном мероприятии приняли участие следующие гости: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замначальника 2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ртц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идеологической работе в/ч г. Лунинца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Мизевич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М.,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воин-</a:t>
            </a:r>
            <a:r>
              <a:rPr lang="ru-RU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интернационали́ст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Афганистане </a:t>
            </a:r>
          </a:p>
          <a:p>
            <a:r>
              <a:rPr lang="ru-RU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Чимбур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П.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120653"/>
            <a:ext cx="4041775" cy="2677019"/>
          </a:xfrm>
          <a:prstGeom prst="rect">
            <a:avLst/>
          </a:prstGeom>
        </p:spPr>
      </p:pic>
      <p:pic>
        <p:nvPicPr>
          <p:cNvPr id="9" name="Объект 8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121178"/>
            <a:ext cx="4040188" cy="26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7340"/>
            <a:ext cx="820891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Кто является Председателем Государственного пограничного комитета Республики Беларусь?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01099" y="4299401"/>
            <a:ext cx="134363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40384" y="4299401"/>
            <a:ext cx="4465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Генерал-майор Анатолий Петрович Лаппо 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839" y="1561356"/>
            <a:ext cx="813690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3600" b="1" spc="50" dirty="0">
                <a:ln w="11430"/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Кто является Министром обороны Республики Беларусь?</a:t>
            </a:r>
          </a:p>
          <a:p>
            <a:pPr algn="ctr"/>
            <a:r>
              <a:rPr lang="ru-RU" sz="3600" b="1" spc="50" dirty="0">
                <a:ln w="11430"/>
                <a:solidFill>
                  <a:srgbClr val="0000FF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4175130"/>
            <a:ext cx="3528392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Виктор Геннадьевич Хренин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467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4190518"/>
            <a:ext cx="336662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latin typeface="Monotype Corsiva" pitchFamily="66" charset="0"/>
              </a:rPr>
              <a:t>1992 году</a:t>
            </a: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1716" y="769268"/>
            <a:ext cx="75788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Понятие «государственная граница» было использовано в Декларации о государственном суверенитете от 27 июля 1990 года, но определение ему дано только в каком году?</a:t>
            </a:r>
            <a:endParaRPr lang="ru-RU" sz="3600" i="1" dirty="0">
              <a:solidFill>
                <a:schemeClr val="tx2">
                  <a:lumMod val="75000"/>
                </a:schemeClr>
              </a:solidFill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41276"/>
            <a:ext cx="820891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-5193" y="0"/>
            <a:ext cx="576064" cy="4637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4318" y="692322"/>
            <a:ext cx="69713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Назовите, какие пограничные группы  в настоящее время включены  в состав органов Пограничной службы.</a:t>
            </a:r>
            <a:endParaRPr lang="ru-RU" sz="3600" dirty="0">
              <a:solidFill>
                <a:schemeClr val="tx2">
                  <a:lumMod val="75000"/>
                </a:schemeClr>
              </a:solidFill>
              <a:cs typeface="Mongolian Baiti" panose="03000500000000000000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217540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Брестская, Гомельская, Гродненская и </a:t>
            </a:r>
            <a:r>
              <a:rPr lang="ru-RU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Сморгонская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пограничные группы, Лидский, </a:t>
            </a:r>
            <a:r>
              <a:rPr lang="ru-RU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Мозырский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Пинский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Полоцкий пограничные отряды, отряд пограничного контроля «Минск», группа связи и обеспечения, Институт пограничной службы, группа материально-технического обеспечения, Военный госпиталь органов пограничной службы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2267744" y="265212"/>
            <a:ext cx="374441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«Границы Беларуси под надежной защитой» 1</a:t>
            </a:r>
          </a:p>
        </p:txBody>
      </p:sp>
      <p:sp>
        <p:nvSpPr>
          <p:cNvPr id="4" name="Загнутый угол 3">
            <a:hlinkClick r:id="rId4" action="ppaction://hlinksldjump"/>
          </p:cNvPr>
          <p:cNvSpPr/>
          <p:nvPr/>
        </p:nvSpPr>
        <p:spPr>
          <a:xfrm>
            <a:off x="755576" y="1449000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</a:p>
        </p:txBody>
      </p:sp>
      <p:sp>
        <p:nvSpPr>
          <p:cNvPr id="5" name="Загнутый угол 4">
            <a:hlinkClick r:id="rId5" action="ppaction://hlinksldjump"/>
          </p:cNvPr>
          <p:cNvSpPr/>
          <p:nvPr/>
        </p:nvSpPr>
        <p:spPr>
          <a:xfrm>
            <a:off x="6156176" y="1449000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</a:t>
            </a:r>
          </a:p>
        </p:txBody>
      </p:sp>
      <p:sp>
        <p:nvSpPr>
          <p:cNvPr id="6" name="Загнутый угол 5">
            <a:hlinkClick r:id="rId6" action="ppaction://hlinksldjump"/>
          </p:cNvPr>
          <p:cNvSpPr/>
          <p:nvPr/>
        </p:nvSpPr>
        <p:spPr>
          <a:xfrm>
            <a:off x="755576" y="3276972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</a:p>
        </p:txBody>
      </p:sp>
      <p:sp>
        <p:nvSpPr>
          <p:cNvPr id="7" name="Загнутый угол 6">
            <a:hlinkClick r:id="rId7" action="ppaction://hlinksldjump"/>
          </p:cNvPr>
          <p:cNvSpPr/>
          <p:nvPr/>
        </p:nvSpPr>
        <p:spPr>
          <a:xfrm>
            <a:off x="6156176" y="3302306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</a:p>
        </p:txBody>
      </p:sp>
      <p:sp>
        <p:nvSpPr>
          <p:cNvPr id="8" name="Загнутый угол 7">
            <a:hlinkClick r:id="rId8" action="ppaction://hlinksldjump"/>
          </p:cNvPr>
          <p:cNvSpPr/>
          <p:nvPr/>
        </p:nvSpPr>
        <p:spPr>
          <a:xfrm>
            <a:off x="3536268" y="2209428"/>
            <a:ext cx="1512168" cy="1296144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</a:p>
        </p:txBody>
      </p:sp>
      <p:sp>
        <p:nvSpPr>
          <p:cNvPr id="9" name="Нашивка 8">
            <a:hlinkClick r:id="rId9" action="ppaction://hlinksldjump"/>
          </p:cNvPr>
          <p:cNvSpPr/>
          <p:nvPr/>
        </p:nvSpPr>
        <p:spPr>
          <a:xfrm>
            <a:off x="7668344" y="4513684"/>
            <a:ext cx="1080120" cy="86409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6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805</TotalTime>
  <Words>925</Words>
  <Application>Microsoft Office PowerPoint</Application>
  <PresentationFormat>Экран (16:10)</PresentationFormat>
  <Paragraphs>167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Calibri</vt:lpstr>
      <vt:lpstr>Mongolian Baiti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24 февраля 2022 года в рамка проекта ШАГ состоялось мероприятие по теме : «Гордость за Беларусь. На страже национальной безопасности и суверенитета» (о Вооруженных силах, Пограничной службе, Таможенной службе, МЧС). В данном мероприятии приняли участие следующие гости:</vt:lpstr>
    </vt:vector>
  </TitlesOfParts>
  <Company>SPecialiST RePack, Sanbuild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</dc:creator>
  <cp:lastModifiedBy>Боричева И.В.</cp:lastModifiedBy>
  <cp:revision>130</cp:revision>
  <dcterms:created xsi:type="dcterms:W3CDTF">2018-08-27T13:15:25Z</dcterms:created>
  <dcterms:modified xsi:type="dcterms:W3CDTF">2022-03-10T07:43:10Z</dcterms:modified>
  <cp:contentStatus/>
</cp:coreProperties>
</file>