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0" r:id="rId19"/>
    <p:sldId id="274" r:id="rId20"/>
    <p:sldId id="275" r:id="rId2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38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BB46-90D7-4F60-BDAA-FB529A586507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F9AE-C210-48D2-A90B-FE6414761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7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Начальный слайд без 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44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Делить эмоции на положительные и отрицательные, которые можно испытывать, которые нельзя – не совсем правильно с точки зрения психологии.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 чего в большей степени зависит эмоциональное благополучие ребенка младшего школьного возраста?</a:t>
            </a:r>
          </a:p>
          <a:p>
            <a:r>
              <a:rPr lang="ru-RU" dirty="0" smtClean="0"/>
              <a:t>Ранжировать по степени значимости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1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Степень</a:t>
            </a:r>
            <a:r>
              <a:rPr lang="ru-RU" baseline="0" dirty="0" smtClean="0"/>
              <a:t> значимости в исследованиях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0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Функции родителей для сохранения положительного эмоционального статуса ребенка</a:t>
            </a:r>
          </a:p>
          <a:p>
            <a:r>
              <a:rPr lang="ru-RU" dirty="0" smtClean="0"/>
              <a:t>Функции</a:t>
            </a:r>
            <a:r>
              <a:rPr lang="ru-RU" baseline="0" dirty="0" smtClean="0"/>
              <a:t> выплывают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2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появляются характеристики семьи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80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Родителям предлагается в групповом обсуждении дополнить представленную таблицу «Качества и эмоции при различных типах семейных отношений», пользуясь колесом </a:t>
            </a:r>
            <a:r>
              <a:rPr lang="ru-RU" dirty="0" err="1" smtClean="0"/>
              <a:t>Плутчика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3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появляются характеристики семьи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8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Появляется после завершения работы родителями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80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8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Найдите время пообщаться с ребенком и предложите продолжить фразы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Факты о семейном воспитании, которые являются подводкой к теме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65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 практико-ориентированного</a:t>
            </a:r>
            <a:r>
              <a:rPr lang="ru-RU" baseline="0" dirty="0" smtClean="0"/>
              <a:t> занятия «Влияние семьи на эмоциональное состояние ребенка»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4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Психическое здоровье включает в себя благополучие ребенка в эмоциональной и познавательной сфере, развитии характера и формирование личности, нервно психическое состояние детей. И мы сегодня с вами будем обращаться к двум основным понятиям: семья и </a:t>
            </a:r>
            <a:r>
              <a:rPr lang="ru-RU" dirty="0" err="1" smtClean="0"/>
              <a:t>эмоции.к</a:t>
            </a:r>
            <a:r>
              <a:rPr lang="ru-RU" dirty="0" smtClean="0"/>
              <a:t> понятиям «семья» и «эмоции»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9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для вас семья?</a:t>
            </a:r>
          </a:p>
          <a:p>
            <a:r>
              <a:rPr lang="ru-RU" dirty="0" smtClean="0"/>
              <a:t>Нижние</a:t>
            </a:r>
            <a:r>
              <a:rPr lang="ru-RU" baseline="0" dirty="0" smtClean="0"/>
              <a:t> ответы – по щелчку после мозгового штурма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3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«Колесо эмоций» Роберта </a:t>
            </a:r>
            <a:r>
              <a:rPr lang="ru-RU" dirty="0" err="1" smtClean="0"/>
              <a:t>Плутчика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3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Определение «эмоции»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9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Характеристика эмоциональных состояний человека: настроение, аффект, страсть, чувство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Связь стресса с эмоциями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F9AE-C210-48D2-A90B-FE64147619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6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_BuGxrQ6Og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29" y="17659"/>
            <a:ext cx="9624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РОДИТЕЛЬСКИЙ УНИВЕРСИТЕТ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4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2936"/>
            <a:ext cx="9906000" cy="1107996"/>
          </a:xfrm>
          <a:prstGeom prst="rect">
            <a:avLst/>
          </a:prstGeom>
          <a:solidFill>
            <a:srgbClr val="00B050">
              <a:alpha val="57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ЭМОЦИИ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1461" y="3960932"/>
            <a:ext cx="7128793" cy="26776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Неприятные</a:t>
            </a:r>
          </a:p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Нежелательные</a:t>
            </a:r>
          </a:p>
          <a:p>
            <a:pPr algn="ctr"/>
            <a:r>
              <a:rPr lang="ru-RU" sz="42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М</a:t>
            </a:r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ешают адаптации</a:t>
            </a:r>
          </a:p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Желаем избавиться</a:t>
            </a:r>
            <a:endParaRPr lang="ru-RU" sz="4200" b="1" spc="50" dirty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2599" y="188640"/>
            <a:ext cx="7128793" cy="26776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Приятные</a:t>
            </a:r>
          </a:p>
          <a:p>
            <a:pPr algn="ctr"/>
            <a:r>
              <a:rPr lang="ru-RU" sz="42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Ж</a:t>
            </a:r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елательные</a:t>
            </a:r>
          </a:p>
          <a:p>
            <a:pPr algn="ctr"/>
            <a:r>
              <a:rPr lang="ru-RU" sz="42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</a:t>
            </a:r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омогают адаптации</a:t>
            </a:r>
          </a:p>
          <a:p>
            <a:pPr algn="ctr"/>
            <a:r>
              <a:rPr lang="ru-RU" sz="42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Хотим продлить</a:t>
            </a:r>
            <a:endParaRPr lang="ru-RU" sz="4200" b="1" spc="50" dirty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64" y="116632"/>
            <a:ext cx="948594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Самооценка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ребенка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Психологический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климат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семьи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социальных контактов</a:t>
            </a: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Взаимоотношения со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сверстниками 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в учебной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деятельности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64" y="116632"/>
            <a:ext cx="977753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Психологический климат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семьи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Самооценка ребенка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социальных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контактов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Успешность в учебной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деятельности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  <a:p>
            <a:pPr marL="685800" indent="-685800">
              <a:buFont typeface="Courier New" pitchFamily="49" charset="0"/>
              <a:buChar char="o"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Взаимоотношения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со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itchFamily="34" charset="0"/>
              </a:rPr>
              <a:t>сверстниками 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9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894" y="0"/>
            <a:ext cx="9905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Функции родителей</a:t>
            </a:r>
            <a:endParaRPr lang="ru-RU" sz="32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AutoShape 2" descr="https://www.yourfreedom.ru/custom-content/uploads/Screenshot_21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H:\21-22\Родительский университет+собрания\эмоциональное развитие\Новая папка\Screenshot_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584775"/>
            <a:ext cx="8208912" cy="61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657" y="5877272"/>
            <a:ext cx="6552728" cy="492443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Удовлетворение естественных потребностей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8744" y="4653136"/>
            <a:ext cx="4968552" cy="492443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Обеспечение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безопасности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6816" y="3416849"/>
            <a:ext cx="3600400" cy="492443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Принятие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любовь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3716" y="2042172"/>
            <a:ext cx="6768751" cy="830997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Создание условий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развития, удовлетворения интересов и потребностей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8174" y="1085730"/>
            <a:ext cx="6768751" cy="430887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Обеспечение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адаптации в социуме, самореализации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72453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94" y="0"/>
            <a:ext cx="9905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Типы взаимоотношений в семье</a:t>
            </a:r>
            <a:endParaRPr lang="ru-RU" sz="32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31635"/>
            <a:ext cx="278140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Авторитарная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55080"/>
            <a:ext cx="278140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Опекающая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748" y="3919555"/>
            <a:ext cx="278140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Безразличная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45224"/>
            <a:ext cx="3296816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Сотрудничающая семья</a:t>
            </a:r>
            <a:endParaRPr lang="ru-RU" sz="2400" b="1" cap="none" spc="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2840" y="5276398"/>
            <a:ext cx="6393160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Семейные </a:t>
            </a:r>
            <a:r>
              <a:rPr lang="ru-RU" sz="2000" b="1" dirty="0">
                <a:latin typeface="Arial Narrow" pitchFamily="34" charset="0"/>
              </a:rPr>
              <a:t>отношения построены на доверии, равноправии, уважении интересов как взрослых, тки и детей; идут на компромисс и отличаются мирным взаимодействием между </a:t>
            </a:r>
            <a:r>
              <a:rPr lang="ru-RU" sz="2000" b="1" dirty="0" smtClean="0">
                <a:latin typeface="Arial Narrow" pitchFamily="34" charset="0"/>
              </a:rPr>
              <a:t>собой.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2840" y="746968"/>
            <a:ext cx="6384053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Очень четко выделяется авторитет,  который часто критикует и не одобряет инициативу и вмешательства в собственные планы; авторитет родителя подавляет, игнорирует интересы ребенка.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2840" y="2270413"/>
            <a:ext cx="6378392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В </a:t>
            </a:r>
            <a:r>
              <a:rPr lang="ru-RU" sz="2000" b="1" dirty="0">
                <a:latin typeface="Arial Narrow" pitchFamily="34" charset="0"/>
              </a:rPr>
              <a:t>семье ребенку уделяется чрезмерная забота и опека со стороны родителей; в ребенка стараются вложить все материальные и моральные ценности; ребенок несамостоятелен в семье.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12840" y="3734888"/>
            <a:ext cx="6378392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В </a:t>
            </a:r>
            <a:r>
              <a:rPr lang="ru-RU" sz="2000" b="1" dirty="0">
                <a:latin typeface="Arial Narrow" pitchFamily="34" charset="0"/>
              </a:rPr>
              <a:t>семье происходит независимое друг от друга сосуществование взрослых и детей; пассивное отношение к детям; у ребенка практически безграничная свобода. </a:t>
            </a:r>
          </a:p>
        </p:txBody>
      </p:sp>
    </p:spTree>
    <p:extLst>
      <p:ext uri="{BB962C8B-B14F-4D97-AF65-F5344CB8AC3E}">
        <p14:creationId xmlns:p14="http://schemas.microsoft.com/office/powerpoint/2010/main" val="140474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1-22\Родительский университет+собрания\эмоциональное развитие\koleso-ehmocij-roberta-plutchi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-256" r="14022" b="256"/>
          <a:stretch/>
        </p:blipFill>
        <p:spPr bwMode="auto">
          <a:xfrm>
            <a:off x="1681315" y="34925"/>
            <a:ext cx="6740013" cy="682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8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94" y="0"/>
            <a:ext cx="9905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Что </a:t>
            </a:r>
            <a:r>
              <a:rPr lang="ru-RU" sz="3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вызывает у </a:t>
            </a: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ребенка</a:t>
            </a:r>
          </a:p>
          <a:p>
            <a:pPr algn="ctr"/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неприятные эмоции</a:t>
            </a:r>
            <a:endParaRPr lang="ru-RU" sz="36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589" y="1220787"/>
            <a:ext cx="9289032" cy="547842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ru-RU" sz="2500" b="1" dirty="0">
                <a:latin typeface="Arial Narrow" pitchFamily="34" charset="0"/>
              </a:rPr>
              <a:t>1) Противоречие  между  сильным  желанием  и  невозможностью  удовлетворить его (очень ярко проявляется у маленьких детей). </a:t>
            </a:r>
          </a:p>
          <a:p>
            <a:r>
              <a:rPr lang="ru-RU" sz="2500" b="1" dirty="0">
                <a:latin typeface="Arial Narrow" pitchFamily="34" charset="0"/>
              </a:rPr>
              <a:t>2) Конфликт, заключающийся в повышенных требованиях к ребенку, неуверенному  в  собственных  силах либо не способному им соответствовать в силу природных особенностей и способностей. </a:t>
            </a:r>
          </a:p>
          <a:p>
            <a:r>
              <a:rPr lang="ru-RU" sz="2500" b="1" dirty="0">
                <a:latin typeface="Arial Narrow" pitchFamily="34" charset="0"/>
              </a:rPr>
              <a:t>3) Противоречивость требований родителей  и педагогов.</a:t>
            </a:r>
          </a:p>
          <a:p>
            <a:r>
              <a:rPr lang="ru-RU" sz="2500" b="1" dirty="0">
                <a:latin typeface="Arial Narrow" pitchFamily="34" charset="0"/>
              </a:rPr>
              <a:t>4) Частые  негативные  эмоциональные  состояния  взрослых  и  отсутствие  навыков  контроля  и  саморегуляции  с  их  стороны (в психологии  существует  такое  понятие  как  заражение,  т.е. непроизвольная передача эмоционального состояния от одного человека другому). </a:t>
            </a:r>
          </a:p>
          <a:p>
            <a:r>
              <a:rPr lang="ru-RU" sz="2500" b="1" dirty="0">
                <a:latin typeface="Arial Narrow" pitchFamily="34" charset="0"/>
              </a:rPr>
              <a:t>5) Использование  приказов,  обвинений,  угроз,  оскорблений  вместо доверительной беседы и совместного анализа возникшей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130181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94" y="0"/>
            <a:ext cx="9905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Поддерживающие фразы</a:t>
            </a:r>
            <a:endParaRPr lang="ru-RU" sz="36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69950"/>
              </p:ext>
            </p:extLst>
          </p:nvPr>
        </p:nvGraphicFramePr>
        <p:xfrm>
          <a:off x="272480" y="836714"/>
          <a:ext cx="9505056" cy="572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3116"/>
                <a:gridCol w="6031940"/>
              </a:tblGrid>
              <a:tr h="523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Если вы слышите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Обязательно скажите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«Ненавижу  учебу, класс...»</a:t>
                      </a:r>
                      <a:endParaRPr lang="ru-RU" sz="20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smtClean="0">
                          <a:effectLst/>
                          <a:latin typeface="Arial Narrow" pitchFamily="34" charset="0"/>
                        </a:rPr>
                        <a:t>«Что происходит, из-за чего ты себя так чувствуешь?»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0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«Все кажется таким безнадежным...»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«Иногда все мы чувствуем себя подавленными. Давай подумаем, какие у нас проблемы и какую из них надо решить в первую очередь»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7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«Всем было бы лучше без меня!»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«Ты очень много значишь для нас, и меня беспокоит твое настроение. Скажи мне, что происходит»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«Вы не понимаете меня!»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«Расскажи мне, как ты себя чувствуешь. Я действительно хочу это знать»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«Я совершил ужасный поступок...»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Arial Narrow" pitchFamily="34" charset="0"/>
                        </a:rPr>
                        <a:t>«Давай сядем и поговорим об этом»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itchFamily="34" charset="0"/>
                        </a:rPr>
                        <a:t>«А если у меня не получится?»</a:t>
                      </a:r>
                      <a:endParaRPr lang="ru-RU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«Если не получится, я буду знать, что ты сделал все возможное»</a:t>
                      </a:r>
                      <a:endParaRPr lang="ru-RU" sz="22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8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21-22\Родительский университет+собрания\эмоциональное развитие\Памя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1" y="2564904"/>
            <a:ext cx="5985115" cy="41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5"/>
          </p:cNvPr>
          <p:cNvSpPr/>
          <p:nvPr/>
        </p:nvSpPr>
        <p:spPr>
          <a:xfrm>
            <a:off x="3940259" y="188640"/>
            <a:ext cx="54052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hlinkClick r:id="rId5"/>
              </a:rPr>
              <a:t>Как эмоциональное состояние мам и пап влияет на ребенка</a:t>
            </a:r>
            <a:endParaRPr lang="ru-RU" sz="3600" b="1" cap="none" spc="0" dirty="0">
              <a:ln w="1778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894" y="0"/>
            <a:ext cx="9905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Домашнее задание</a:t>
            </a:r>
            <a:endParaRPr lang="ru-RU" sz="6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33" y="1196752"/>
            <a:ext cx="94859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«</a:t>
            </a:r>
            <a:r>
              <a:rPr lang="ru-RU" sz="5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В моей семье мне нравится</a:t>
            </a:r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…»</a:t>
            </a:r>
          </a:p>
          <a:p>
            <a:endParaRPr lang="ru-RU" sz="5400" b="1" spc="50" dirty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  <a:p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«</a:t>
            </a:r>
            <a:r>
              <a:rPr lang="ru-RU" sz="5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В моей семье я бы сделал </a:t>
            </a:r>
            <a:endParaRPr lang="ru-RU" sz="5400" b="1" spc="50" dirty="0" smtClean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  <a:p>
            <a:r>
              <a:rPr lang="ru-RU" sz="5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по-другому</a:t>
            </a:r>
            <a:r>
              <a:rPr lang="ru-RU" sz="5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428967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2480" y="188640"/>
            <a:ext cx="9439049" cy="65527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3062" y="476672"/>
            <a:ext cx="9127013" cy="867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3175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Семейное </a:t>
            </a:r>
            <a:r>
              <a:rPr lang="ru-RU" sz="3000" b="1" dirty="0">
                <a:ln w="3175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воспитание более эмоционально по своему характеру, чем любое другое воспитание.</a:t>
            </a:r>
            <a:endParaRPr lang="ru-RU" sz="3000" b="1" cap="none" spc="0" dirty="0">
              <a:ln w="3175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369" y="1772816"/>
            <a:ext cx="9127013" cy="867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Внутрисемейные </a:t>
            </a:r>
            <a:r>
              <a:rPr lang="ru-RU" sz="3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отношения оказывают огромное влияние на эмоциональное состояние ребенка.</a:t>
            </a:r>
            <a:endParaRPr lang="ru-RU" sz="3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063" y="3074742"/>
            <a:ext cx="9127013" cy="1251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Острый </a:t>
            </a:r>
            <a:r>
              <a:rPr lang="ru-RU" sz="3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недостаток ласки в семье является причиной повышенной заболеваемости, агрессивности, тревожности, страхов, одиночества у детей.</a:t>
            </a:r>
            <a:endParaRPr lang="ru-RU" sz="3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719" y="4725144"/>
            <a:ext cx="9127013" cy="1251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3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У </a:t>
            </a:r>
            <a:r>
              <a:rPr lang="ru-RU" sz="3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детей, лишенных внимания родителей, проявляется неуверенность, низкая самооценка и низкий уровень саморегуляции.</a:t>
            </a:r>
            <a:endParaRPr lang="ru-RU" sz="3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8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0" y="404664"/>
            <a:ext cx="98825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«Залог 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семейного счастья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доброте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откровенности,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отзывчивости…»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Эмиль Золя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906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ВЛИЯНИЕ СЕМЬИ НА ЭМОЦИОНАЛЬНОЕ СОСТОЯНИЕ РЕБЕНКА</a:t>
            </a:r>
            <a:endParaRPr lang="ru-RU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9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72" y="404664"/>
            <a:ext cx="95770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«Гармоничное развитие личности ребенка возможно при сохранении и укреплении его здоровья, определяемого как состояние физического, психического и социального благополучия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Л.Б.Шнейдер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9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2953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СЕМЬЯ</a:t>
            </a:r>
            <a:endParaRPr lang="ru-RU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9498" y="188153"/>
            <a:ext cx="698803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социально-педагогическая 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ее члена.</a:t>
            </a:r>
          </a:p>
        </p:txBody>
      </p:sp>
      <p:sp>
        <p:nvSpPr>
          <p:cNvPr id="4" name="Прямоугольник 3"/>
          <p:cNvSpPr/>
          <p:nvPr/>
        </p:nvSpPr>
        <p:spPr>
          <a:xfrm rot="21210188">
            <a:off x="-47957" y="3571664"/>
            <a:ext cx="4720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ПОДДЕРЖКА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08179">
            <a:off x="309006" y="5602678"/>
            <a:ext cx="2693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ОПОРА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452629">
            <a:off x="4508893" y="3322187"/>
            <a:ext cx="3241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ЗАЩИТА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64153">
            <a:off x="2192147" y="4734078"/>
            <a:ext cx="345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ЛЮБОВЬ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10188">
            <a:off x="3977525" y="5773535"/>
            <a:ext cx="349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УЧАСТИЕ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807180">
            <a:off x="6303992" y="5032426"/>
            <a:ext cx="3702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ВЫРУЧКА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10188">
            <a:off x="6441669" y="3724065"/>
            <a:ext cx="3593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РАДОСТЬ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4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1-22\Родительский университет+собрания\эмоциональное развитие\koleso-ehmocij-roberta-plutchi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-256" r="14022" b="256"/>
          <a:stretch/>
        </p:blipFill>
        <p:spPr bwMode="auto">
          <a:xfrm>
            <a:off x="1681315" y="34925"/>
            <a:ext cx="6740013" cy="682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8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74" y="156054"/>
            <a:ext cx="3716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ЭМОЦИИ</a:t>
            </a:r>
            <a:endParaRPr lang="ru-RU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74" y="1079384"/>
            <a:ext cx="94859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внутреннее </a:t>
            </a:r>
            <a:r>
              <a:rPr lang="ru-RU" sz="4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переживание человеком своего отношения </a:t>
            </a:r>
            <a:endParaRPr lang="ru-RU" sz="4400" b="1" spc="50" dirty="0" smtClean="0">
              <a:ln w="12700" cmpd="sng">
                <a:solidFill>
                  <a:schemeClr val="tx2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к </a:t>
            </a:r>
            <a:r>
              <a:rPr lang="ru-RU" sz="44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какому-то объекту или событию.</a:t>
            </a:r>
          </a:p>
        </p:txBody>
      </p:sp>
    </p:spTree>
    <p:extLst>
      <p:ext uri="{BB962C8B-B14F-4D97-AF65-F5344CB8AC3E}">
        <p14:creationId xmlns:p14="http://schemas.microsoft.com/office/powerpoint/2010/main" val="115881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905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НАСТРОЕНИЕ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316" y="711187"/>
            <a:ext cx="9485946" cy="95410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устойчивое и не ярко выраженное эмоциональное состояние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70174"/>
            <a:ext cx="990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АФФЕКТ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316" y="2378060"/>
            <a:ext cx="9485946" cy="5232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бурное и кратковременное протекание эмоции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6" y="2901280"/>
            <a:ext cx="990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СТРАСТЬ 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513" y="3609166"/>
            <a:ext cx="9485946" cy="95410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сильное, стойкое всеохватывающее чувство, доминирующее над другими побуждениями человека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6" y="4563273"/>
            <a:ext cx="990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ЧУВСТВО</a:t>
            </a:r>
            <a:endParaRPr lang="ru-RU" sz="40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316" y="5277871"/>
            <a:ext cx="9485946" cy="138499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отношение человека к какому-то объекту или событию, являющемуся для него личностно значимым, представляющим для него ценность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5761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894" y="116632"/>
            <a:ext cx="9905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СТРЕСС</a:t>
            </a:r>
            <a:endParaRPr lang="ru-RU" sz="48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33" y="1196752"/>
            <a:ext cx="9485946" cy="138499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tx2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психофизиологическое состояние крайнего психического (эмоционального) напряжения, имеющего негативные последствия для здоровья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03275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912</Words>
  <Application>Microsoft Office PowerPoint</Application>
  <PresentationFormat>Лист A4 (210x297 мм)</PresentationFormat>
  <Paragraphs>140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Сагина</cp:lastModifiedBy>
  <cp:revision>23</cp:revision>
  <dcterms:created xsi:type="dcterms:W3CDTF">2022-03-16T14:20:19Z</dcterms:created>
  <dcterms:modified xsi:type="dcterms:W3CDTF">2022-03-16T16:14:35Z</dcterms:modified>
</cp:coreProperties>
</file>