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310" r:id="rId8"/>
    <p:sldId id="311" r:id="rId9"/>
    <p:sldId id="313" r:id="rId10"/>
    <p:sldId id="267" r:id="rId11"/>
    <p:sldId id="307" r:id="rId12"/>
    <p:sldId id="308" r:id="rId13"/>
    <p:sldId id="309" r:id="rId14"/>
    <p:sldId id="268" r:id="rId15"/>
    <p:sldId id="271" r:id="rId16"/>
    <p:sldId id="272" r:id="rId17"/>
    <p:sldId id="273" r:id="rId18"/>
    <p:sldId id="274" r:id="rId19"/>
    <p:sldId id="275" r:id="rId20"/>
    <p:sldId id="280" r:id="rId21"/>
    <p:sldId id="298" r:id="rId22"/>
    <p:sldId id="297" r:id="rId23"/>
    <p:sldId id="299" r:id="rId24"/>
    <p:sldId id="300" r:id="rId25"/>
    <p:sldId id="301" r:id="rId26"/>
    <p:sldId id="302" r:id="rId27"/>
    <p:sldId id="303" r:id="rId28"/>
    <p:sldId id="304" r:id="rId29"/>
    <p:sldId id="314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FFB3D-997E-4190-BDBA-EA12759B6D8B}" type="doc">
      <dgm:prSet loTypeId="urn:microsoft.com/office/officeart/2005/8/layout/arrow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94753E-4930-437B-9B3A-11699FAC7C70}">
      <dgm:prSet phldrT="[Текст]"/>
      <dgm:spPr/>
      <dgm:t>
        <a:bodyPr/>
        <a:lstStyle/>
        <a:p>
          <a:r>
            <a:rPr lang="ru-RU" dirty="0"/>
            <a:t>Отсутствие необходимых устройств для выхода в интернет </a:t>
          </a:r>
        </a:p>
      </dgm:t>
    </dgm:pt>
    <dgm:pt modelId="{324CA241-6661-4193-B3FD-E55E18D35321}" type="parTrans" cxnId="{CE277952-48F5-4FD1-A609-5EA70C2EB867}">
      <dgm:prSet/>
      <dgm:spPr/>
      <dgm:t>
        <a:bodyPr/>
        <a:lstStyle/>
        <a:p>
          <a:endParaRPr lang="ru-RU"/>
        </a:p>
      </dgm:t>
    </dgm:pt>
    <dgm:pt modelId="{B45B2FB7-8211-49B6-989D-5FCACB6805D4}" type="sibTrans" cxnId="{CE277952-48F5-4FD1-A609-5EA70C2EB867}">
      <dgm:prSet/>
      <dgm:spPr/>
      <dgm:t>
        <a:bodyPr/>
        <a:lstStyle/>
        <a:p>
          <a:endParaRPr lang="ru-RU"/>
        </a:p>
      </dgm:t>
    </dgm:pt>
    <dgm:pt modelId="{19044EB7-55CA-46E0-8A23-5DBBA252CDF2}">
      <dgm:prSet phldrT="[Текст]"/>
      <dgm:spPr/>
      <dgm:t>
        <a:bodyPr/>
        <a:lstStyle/>
        <a:p>
          <a:r>
            <a:rPr lang="ru-RU" dirty="0"/>
            <a:t>Организация локальной сети с возможностью выхода в интернет из каждого кабинета в гимназии</a:t>
          </a:r>
        </a:p>
      </dgm:t>
    </dgm:pt>
    <dgm:pt modelId="{ED9AD4FE-C03B-4155-9773-54F51A945D3A}" type="parTrans" cxnId="{DE3C75B0-0907-43C9-8020-376B8F52094F}">
      <dgm:prSet/>
      <dgm:spPr/>
      <dgm:t>
        <a:bodyPr/>
        <a:lstStyle/>
        <a:p>
          <a:endParaRPr lang="ru-RU"/>
        </a:p>
      </dgm:t>
    </dgm:pt>
    <dgm:pt modelId="{C86CCC70-603B-477F-AF4F-8A65DEE027A6}" type="sibTrans" cxnId="{DE3C75B0-0907-43C9-8020-376B8F52094F}">
      <dgm:prSet/>
      <dgm:spPr/>
      <dgm:t>
        <a:bodyPr/>
        <a:lstStyle/>
        <a:p>
          <a:endParaRPr lang="ru-RU"/>
        </a:p>
      </dgm:t>
    </dgm:pt>
    <dgm:pt modelId="{63FEE803-8AF5-4A33-AE69-6657CF55B40B}" type="pres">
      <dgm:prSet presAssocID="{3E0FFB3D-997E-4190-BDBA-EA12759B6D8B}" presName="compositeShape" presStyleCnt="0">
        <dgm:presLayoutVars>
          <dgm:chMax val="2"/>
          <dgm:dir/>
          <dgm:resizeHandles val="exact"/>
        </dgm:presLayoutVars>
      </dgm:prSet>
      <dgm:spPr/>
    </dgm:pt>
    <dgm:pt modelId="{8967D5B1-9022-421C-9461-329DC37CC405}" type="pres">
      <dgm:prSet presAssocID="{7F94753E-4930-437B-9B3A-11699FAC7C70}" presName="upArrow" presStyleLbl="node1" presStyleIdx="0" presStyleCnt="2"/>
      <dgm:spPr>
        <a:solidFill>
          <a:schemeClr val="tx1">
            <a:lumMod val="75000"/>
            <a:lumOff val="25000"/>
          </a:schemeClr>
        </a:solidFill>
      </dgm:spPr>
    </dgm:pt>
    <dgm:pt modelId="{41376A82-9F2A-4678-8231-5AB0B026E5D8}" type="pres">
      <dgm:prSet presAssocID="{7F94753E-4930-437B-9B3A-11699FAC7C70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6835A6E-129C-4857-806D-4F9D7C6324EC}" type="pres">
      <dgm:prSet presAssocID="{19044EB7-55CA-46E0-8A23-5DBBA252CDF2}" presName="downArrow" presStyleLbl="node1" presStyleIdx="1" presStyleCnt="2"/>
      <dgm:spPr>
        <a:solidFill>
          <a:srgbClr val="C00000"/>
        </a:solidFill>
      </dgm:spPr>
    </dgm:pt>
    <dgm:pt modelId="{F09DC203-5E4A-4D18-B7A8-DC7AE1A8484A}" type="pres">
      <dgm:prSet presAssocID="{19044EB7-55CA-46E0-8A23-5DBBA252CDF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AB4F62F-F120-4B8C-8E61-B55EDF0732A9}" type="presOf" srcId="{19044EB7-55CA-46E0-8A23-5DBBA252CDF2}" destId="{F09DC203-5E4A-4D18-B7A8-DC7AE1A8484A}" srcOrd="0" destOrd="0" presId="urn:microsoft.com/office/officeart/2005/8/layout/arrow4"/>
    <dgm:cxn modelId="{CE277952-48F5-4FD1-A609-5EA70C2EB867}" srcId="{3E0FFB3D-997E-4190-BDBA-EA12759B6D8B}" destId="{7F94753E-4930-437B-9B3A-11699FAC7C70}" srcOrd="0" destOrd="0" parTransId="{324CA241-6661-4193-B3FD-E55E18D35321}" sibTransId="{B45B2FB7-8211-49B6-989D-5FCACB6805D4}"/>
    <dgm:cxn modelId="{DE3C75B0-0907-43C9-8020-376B8F52094F}" srcId="{3E0FFB3D-997E-4190-BDBA-EA12759B6D8B}" destId="{19044EB7-55CA-46E0-8A23-5DBBA252CDF2}" srcOrd="1" destOrd="0" parTransId="{ED9AD4FE-C03B-4155-9773-54F51A945D3A}" sibTransId="{C86CCC70-603B-477F-AF4F-8A65DEE027A6}"/>
    <dgm:cxn modelId="{A87AFDB4-B3B3-448B-ADA4-1B5A255AB4AB}" type="presOf" srcId="{3E0FFB3D-997E-4190-BDBA-EA12759B6D8B}" destId="{63FEE803-8AF5-4A33-AE69-6657CF55B40B}" srcOrd="0" destOrd="0" presId="urn:microsoft.com/office/officeart/2005/8/layout/arrow4"/>
    <dgm:cxn modelId="{6034F9F6-DD59-4455-A5B6-198EA8821500}" type="presOf" srcId="{7F94753E-4930-437B-9B3A-11699FAC7C70}" destId="{41376A82-9F2A-4678-8231-5AB0B026E5D8}" srcOrd="0" destOrd="0" presId="urn:microsoft.com/office/officeart/2005/8/layout/arrow4"/>
    <dgm:cxn modelId="{59AC3188-F360-4150-A934-69EF7F5D884E}" type="presParOf" srcId="{63FEE803-8AF5-4A33-AE69-6657CF55B40B}" destId="{8967D5B1-9022-421C-9461-329DC37CC405}" srcOrd="0" destOrd="0" presId="urn:microsoft.com/office/officeart/2005/8/layout/arrow4"/>
    <dgm:cxn modelId="{FCA3F40A-8011-4287-8C9A-E5D99D8A2DED}" type="presParOf" srcId="{63FEE803-8AF5-4A33-AE69-6657CF55B40B}" destId="{41376A82-9F2A-4678-8231-5AB0B026E5D8}" srcOrd="1" destOrd="0" presId="urn:microsoft.com/office/officeart/2005/8/layout/arrow4"/>
    <dgm:cxn modelId="{3F16B3E1-AEB6-4BC1-9232-2CEC241C46C4}" type="presParOf" srcId="{63FEE803-8AF5-4A33-AE69-6657CF55B40B}" destId="{06835A6E-129C-4857-806D-4F9D7C6324EC}" srcOrd="2" destOrd="0" presId="urn:microsoft.com/office/officeart/2005/8/layout/arrow4"/>
    <dgm:cxn modelId="{8B2AEE01-34C6-4DB9-A9C1-EEF43897BB7C}" type="presParOf" srcId="{63FEE803-8AF5-4A33-AE69-6657CF55B40B}" destId="{F09DC203-5E4A-4D18-B7A8-DC7AE1A8484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FFB3D-997E-4190-BDBA-EA12759B6D8B}" type="doc">
      <dgm:prSet loTypeId="urn:microsoft.com/office/officeart/2005/8/layout/arrow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94753E-4930-437B-9B3A-11699FAC7C70}">
      <dgm:prSet phldrT="[Текст]"/>
      <dgm:spPr/>
      <dgm:t>
        <a:bodyPr/>
        <a:lstStyle/>
        <a:p>
          <a:r>
            <a:rPr lang="ru-RU" dirty="0"/>
            <a:t>Отсутствие навыков использования онлайн сервисов и низкий уровень цифровой грамотности педагогов</a:t>
          </a:r>
        </a:p>
      </dgm:t>
    </dgm:pt>
    <dgm:pt modelId="{324CA241-6661-4193-B3FD-E55E18D35321}" type="parTrans" cxnId="{CE277952-48F5-4FD1-A609-5EA70C2EB867}">
      <dgm:prSet/>
      <dgm:spPr/>
      <dgm:t>
        <a:bodyPr/>
        <a:lstStyle/>
        <a:p>
          <a:endParaRPr lang="ru-RU"/>
        </a:p>
      </dgm:t>
    </dgm:pt>
    <dgm:pt modelId="{B45B2FB7-8211-49B6-989D-5FCACB6805D4}" type="sibTrans" cxnId="{CE277952-48F5-4FD1-A609-5EA70C2EB867}">
      <dgm:prSet/>
      <dgm:spPr/>
      <dgm:t>
        <a:bodyPr/>
        <a:lstStyle/>
        <a:p>
          <a:endParaRPr lang="ru-RU"/>
        </a:p>
      </dgm:t>
    </dgm:pt>
    <dgm:pt modelId="{19044EB7-55CA-46E0-8A23-5DBBA252CDF2}">
      <dgm:prSet phldrT="[Текст]"/>
      <dgm:spPr/>
      <dgm:t>
        <a:bodyPr/>
        <a:lstStyle/>
        <a:p>
          <a:r>
            <a:rPr lang="ru-RU" dirty="0"/>
            <a:t>Организация работы творческой лаборатории «Цифровая школа»</a:t>
          </a:r>
        </a:p>
        <a:p>
          <a:endParaRPr lang="ru-RU" dirty="0"/>
        </a:p>
      </dgm:t>
    </dgm:pt>
    <dgm:pt modelId="{ED9AD4FE-C03B-4155-9773-54F51A945D3A}" type="parTrans" cxnId="{DE3C75B0-0907-43C9-8020-376B8F52094F}">
      <dgm:prSet/>
      <dgm:spPr/>
      <dgm:t>
        <a:bodyPr/>
        <a:lstStyle/>
        <a:p>
          <a:endParaRPr lang="ru-RU"/>
        </a:p>
      </dgm:t>
    </dgm:pt>
    <dgm:pt modelId="{C86CCC70-603B-477F-AF4F-8A65DEE027A6}" type="sibTrans" cxnId="{DE3C75B0-0907-43C9-8020-376B8F52094F}">
      <dgm:prSet/>
      <dgm:spPr/>
      <dgm:t>
        <a:bodyPr/>
        <a:lstStyle/>
        <a:p>
          <a:endParaRPr lang="ru-RU"/>
        </a:p>
      </dgm:t>
    </dgm:pt>
    <dgm:pt modelId="{63FEE803-8AF5-4A33-AE69-6657CF55B40B}" type="pres">
      <dgm:prSet presAssocID="{3E0FFB3D-997E-4190-BDBA-EA12759B6D8B}" presName="compositeShape" presStyleCnt="0">
        <dgm:presLayoutVars>
          <dgm:chMax val="2"/>
          <dgm:dir/>
          <dgm:resizeHandles val="exact"/>
        </dgm:presLayoutVars>
      </dgm:prSet>
      <dgm:spPr/>
    </dgm:pt>
    <dgm:pt modelId="{8967D5B1-9022-421C-9461-329DC37CC405}" type="pres">
      <dgm:prSet presAssocID="{7F94753E-4930-437B-9B3A-11699FAC7C70}" presName="upArrow" presStyleLbl="node1" presStyleIdx="0" presStyleCnt="2"/>
      <dgm:spPr>
        <a:solidFill>
          <a:schemeClr val="tx1">
            <a:lumMod val="75000"/>
            <a:lumOff val="25000"/>
          </a:schemeClr>
        </a:solidFill>
      </dgm:spPr>
    </dgm:pt>
    <dgm:pt modelId="{41376A82-9F2A-4678-8231-5AB0B026E5D8}" type="pres">
      <dgm:prSet presAssocID="{7F94753E-4930-437B-9B3A-11699FAC7C70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6835A6E-129C-4857-806D-4F9D7C6324EC}" type="pres">
      <dgm:prSet presAssocID="{19044EB7-55CA-46E0-8A23-5DBBA252CDF2}" presName="downArrow" presStyleLbl="node1" presStyleIdx="1" presStyleCnt="2"/>
      <dgm:spPr>
        <a:solidFill>
          <a:srgbClr val="C00000"/>
        </a:solidFill>
      </dgm:spPr>
    </dgm:pt>
    <dgm:pt modelId="{F09DC203-5E4A-4D18-B7A8-DC7AE1A8484A}" type="pres">
      <dgm:prSet presAssocID="{19044EB7-55CA-46E0-8A23-5DBBA252CDF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E3BFE0A-101F-4BDB-A021-F36F06AA9293}" type="presOf" srcId="{19044EB7-55CA-46E0-8A23-5DBBA252CDF2}" destId="{F09DC203-5E4A-4D18-B7A8-DC7AE1A8484A}" srcOrd="0" destOrd="0" presId="urn:microsoft.com/office/officeart/2005/8/layout/arrow4"/>
    <dgm:cxn modelId="{2569C228-FC4E-4AC2-B5A0-BC2C510C9297}" type="presOf" srcId="{7F94753E-4930-437B-9B3A-11699FAC7C70}" destId="{41376A82-9F2A-4678-8231-5AB0B026E5D8}" srcOrd="0" destOrd="0" presId="urn:microsoft.com/office/officeart/2005/8/layout/arrow4"/>
    <dgm:cxn modelId="{CE277952-48F5-4FD1-A609-5EA70C2EB867}" srcId="{3E0FFB3D-997E-4190-BDBA-EA12759B6D8B}" destId="{7F94753E-4930-437B-9B3A-11699FAC7C70}" srcOrd="0" destOrd="0" parTransId="{324CA241-6661-4193-B3FD-E55E18D35321}" sibTransId="{B45B2FB7-8211-49B6-989D-5FCACB6805D4}"/>
    <dgm:cxn modelId="{DB9C3BAA-6127-41C8-9C3D-00583323E312}" type="presOf" srcId="{3E0FFB3D-997E-4190-BDBA-EA12759B6D8B}" destId="{63FEE803-8AF5-4A33-AE69-6657CF55B40B}" srcOrd="0" destOrd="0" presId="urn:microsoft.com/office/officeart/2005/8/layout/arrow4"/>
    <dgm:cxn modelId="{DE3C75B0-0907-43C9-8020-376B8F52094F}" srcId="{3E0FFB3D-997E-4190-BDBA-EA12759B6D8B}" destId="{19044EB7-55CA-46E0-8A23-5DBBA252CDF2}" srcOrd="1" destOrd="0" parTransId="{ED9AD4FE-C03B-4155-9773-54F51A945D3A}" sibTransId="{C86CCC70-603B-477F-AF4F-8A65DEE027A6}"/>
    <dgm:cxn modelId="{D2CC377E-C779-4A3A-A32B-3E5CB17EF7D6}" type="presParOf" srcId="{63FEE803-8AF5-4A33-AE69-6657CF55B40B}" destId="{8967D5B1-9022-421C-9461-329DC37CC405}" srcOrd="0" destOrd="0" presId="urn:microsoft.com/office/officeart/2005/8/layout/arrow4"/>
    <dgm:cxn modelId="{0FE241F3-88E6-4945-81A5-1B31A1B6F1FA}" type="presParOf" srcId="{63FEE803-8AF5-4A33-AE69-6657CF55B40B}" destId="{41376A82-9F2A-4678-8231-5AB0B026E5D8}" srcOrd="1" destOrd="0" presId="urn:microsoft.com/office/officeart/2005/8/layout/arrow4"/>
    <dgm:cxn modelId="{4A5E9D08-CFD3-49F8-88CF-4F536F7082CC}" type="presParOf" srcId="{63FEE803-8AF5-4A33-AE69-6657CF55B40B}" destId="{06835A6E-129C-4857-806D-4F9D7C6324EC}" srcOrd="2" destOrd="0" presId="urn:microsoft.com/office/officeart/2005/8/layout/arrow4"/>
    <dgm:cxn modelId="{4581C7CB-AE52-4EA6-B516-7B9B282B166B}" type="presParOf" srcId="{63FEE803-8AF5-4A33-AE69-6657CF55B40B}" destId="{F09DC203-5E4A-4D18-B7A8-DC7AE1A8484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FFB3D-997E-4190-BDBA-EA12759B6D8B}" type="doc">
      <dgm:prSet loTypeId="urn:microsoft.com/office/officeart/2005/8/layout/arrow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94753E-4930-437B-9B3A-11699FAC7C70}">
      <dgm:prSet phldrT="[Текст]"/>
      <dgm:spPr/>
      <dgm:t>
        <a:bodyPr/>
        <a:lstStyle/>
        <a:p>
          <a:r>
            <a:rPr lang="ru-RU" dirty="0"/>
            <a:t>Отсутствие навыков цифровой этики, разработанных и общепринятых правил поведения онлайн</a:t>
          </a:r>
        </a:p>
      </dgm:t>
    </dgm:pt>
    <dgm:pt modelId="{324CA241-6661-4193-B3FD-E55E18D35321}" type="parTrans" cxnId="{CE277952-48F5-4FD1-A609-5EA70C2EB867}">
      <dgm:prSet/>
      <dgm:spPr/>
      <dgm:t>
        <a:bodyPr/>
        <a:lstStyle/>
        <a:p>
          <a:endParaRPr lang="ru-RU"/>
        </a:p>
      </dgm:t>
    </dgm:pt>
    <dgm:pt modelId="{B45B2FB7-8211-49B6-989D-5FCACB6805D4}" type="sibTrans" cxnId="{CE277952-48F5-4FD1-A609-5EA70C2EB867}">
      <dgm:prSet/>
      <dgm:spPr/>
      <dgm:t>
        <a:bodyPr/>
        <a:lstStyle/>
        <a:p>
          <a:endParaRPr lang="ru-RU"/>
        </a:p>
      </dgm:t>
    </dgm:pt>
    <dgm:pt modelId="{19044EB7-55CA-46E0-8A23-5DBBA252CDF2}">
      <dgm:prSet phldrT="[Текст]"/>
      <dgm:spPr/>
      <dgm:t>
        <a:bodyPr/>
        <a:lstStyle/>
        <a:p>
          <a:r>
            <a:rPr lang="ru-RU" dirty="0"/>
            <a:t>Разработаны  «Правила поведения участников онлайн-уроков (конференций)»</a:t>
          </a:r>
        </a:p>
      </dgm:t>
    </dgm:pt>
    <dgm:pt modelId="{ED9AD4FE-C03B-4155-9773-54F51A945D3A}" type="parTrans" cxnId="{DE3C75B0-0907-43C9-8020-376B8F52094F}">
      <dgm:prSet/>
      <dgm:spPr/>
      <dgm:t>
        <a:bodyPr/>
        <a:lstStyle/>
        <a:p>
          <a:endParaRPr lang="ru-RU"/>
        </a:p>
      </dgm:t>
    </dgm:pt>
    <dgm:pt modelId="{C86CCC70-603B-477F-AF4F-8A65DEE027A6}" type="sibTrans" cxnId="{DE3C75B0-0907-43C9-8020-376B8F52094F}">
      <dgm:prSet/>
      <dgm:spPr/>
      <dgm:t>
        <a:bodyPr/>
        <a:lstStyle/>
        <a:p>
          <a:endParaRPr lang="ru-RU"/>
        </a:p>
      </dgm:t>
    </dgm:pt>
    <dgm:pt modelId="{63FEE803-8AF5-4A33-AE69-6657CF55B40B}" type="pres">
      <dgm:prSet presAssocID="{3E0FFB3D-997E-4190-BDBA-EA12759B6D8B}" presName="compositeShape" presStyleCnt="0">
        <dgm:presLayoutVars>
          <dgm:chMax val="2"/>
          <dgm:dir/>
          <dgm:resizeHandles val="exact"/>
        </dgm:presLayoutVars>
      </dgm:prSet>
      <dgm:spPr/>
    </dgm:pt>
    <dgm:pt modelId="{8967D5B1-9022-421C-9461-329DC37CC405}" type="pres">
      <dgm:prSet presAssocID="{7F94753E-4930-437B-9B3A-11699FAC7C70}" presName="upArrow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376A82-9F2A-4678-8231-5AB0B026E5D8}" type="pres">
      <dgm:prSet presAssocID="{7F94753E-4930-437B-9B3A-11699FAC7C70}" presName="upArrowText" presStyleLbl="revTx" presStyleIdx="0" presStyleCnt="2" custScaleX="108305">
        <dgm:presLayoutVars>
          <dgm:chMax val="0"/>
          <dgm:bulletEnabled val="1"/>
        </dgm:presLayoutVars>
      </dgm:prSet>
      <dgm:spPr/>
    </dgm:pt>
    <dgm:pt modelId="{06835A6E-129C-4857-806D-4F9D7C6324EC}" type="pres">
      <dgm:prSet presAssocID="{19044EB7-55CA-46E0-8A23-5DBBA252CDF2}" presName="downArrow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9DC203-5E4A-4D18-B7A8-DC7AE1A8484A}" type="pres">
      <dgm:prSet presAssocID="{19044EB7-55CA-46E0-8A23-5DBBA252CDF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E973A1D-A3A3-401E-8ED0-9166012BF512}" type="presOf" srcId="{3E0FFB3D-997E-4190-BDBA-EA12759B6D8B}" destId="{63FEE803-8AF5-4A33-AE69-6657CF55B40B}" srcOrd="0" destOrd="0" presId="urn:microsoft.com/office/officeart/2005/8/layout/arrow4"/>
    <dgm:cxn modelId="{CE277952-48F5-4FD1-A609-5EA70C2EB867}" srcId="{3E0FFB3D-997E-4190-BDBA-EA12759B6D8B}" destId="{7F94753E-4930-437B-9B3A-11699FAC7C70}" srcOrd="0" destOrd="0" parTransId="{324CA241-6661-4193-B3FD-E55E18D35321}" sibTransId="{B45B2FB7-8211-49B6-989D-5FCACB6805D4}"/>
    <dgm:cxn modelId="{E6226585-2BC6-4370-A15F-1389BED8BAE2}" type="presOf" srcId="{19044EB7-55CA-46E0-8A23-5DBBA252CDF2}" destId="{F09DC203-5E4A-4D18-B7A8-DC7AE1A8484A}" srcOrd="0" destOrd="0" presId="urn:microsoft.com/office/officeart/2005/8/layout/arrow4"/>
    <dgm:cxn modelId="{DE3C75B0-0907-43C9-8020-376B8F52094F}" srcId="{3E0FFB3D-997E-4190-BDBA-EA12759B6D8B}" destId="{19044EB7-55CA-46E0-8A23-5DBBA252CDF2}" srcOrd="1" destOrd="0" parTransId="{ED9AD4FE-C03B-4155-9773-54F51A945D3A}" sibTransId="{C86CCC70-603B-477F-AF4F-8A65DEE027A6}"/>
    <dgm:cxn modelId="{78BB6CE9-A1CD-412F-A147-7D2D3934BE02}" type="presOf" srcId="{7F94753E-4930-437B-9B3A-11699FAC7C70}" destId="{41376A82-9F2A-4678-8231-5AB0B026E5D8}" srcOrd="0" destOrd="0" presId="urn:microsoft.com/office/officeart/2005/8/layout/arrow4"/>
    <dgm:cxn modelId="{19243D7A-F1B0-467C-B96B-9E0EC4746D1D}" type="presParOf" srcId="{63FEE803-8AF5-4A33-AE69-6657CF55B40B}" destId="{8967D5B1-9022-421C-9461-329DC37CC405}" srcOrd="0" destOrd="0" presId="urn:microsoft.com/office/officeart/2005/8/layout/arrow4"/>
    <dgm:cxn modelId="{3445FAA0-6A88-4641-9D26-D9F3C1BD1516}" type="presParOf" srcId="{63FEE803-8AF5-4A33-AE69-6657CF55B40B}" destId="{41376A82-9F2A-4678-8231-5AB0B026E5D8}" srcOrd="1" destOrd="0" presId="urn:microsoft.com/office/officeart/2005/8/layout/arrow4"/>
    <dgm:cxn modelId="{70FA7385-8192-436A-88F1-F1FC6E868040}" type="presParOf" srcId="{63FEE803-8AF5-4A33-AE69-6657CF55B40B}" destId="{06835A6E-129C-4857-806D-4F9D7C6324EC}" srcOrd="2" destOrd="0" presId="urn:microsoft.com/office/officeart/2005/8/layout/arrow4"/>
    <dgm:cxn modelId="{1501A84F-60FF-44F2-A4C6-16002D7ABC35}" type="presParOf" srcId="{63FEE803-8AF5-4A33-AE69-6657CF55B40B}" destId="{F09DC203-5E4A-4D18-B7A8-DC7AE1A8484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FFB3D-997E-4190-BDBA-EA12759B6D8B}" type="doc">
      <dgm:prSet loTypeId="urn:microsoft.com/office/officeart/2005/8/layout/arrow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4753E-4930-437B-9B3A-11699FAC7C70}">
      <dgm:prSet phldrT="[Текст]" custT="1"/>
      <dgm:spPr/>
      <dgm:t>
        <a:bodyPr/>
        <a:lstStyle/>
        <a:p>
          <a:r>
            <a:rPr lang="ru-RU" sz="1800" dirty="0"/>
            <a:t>Низкая мотивация к участию в воспитательных мероприятиях у обучающихся</a:t>
          </a:r>
        </a:p>
      </dgm:t>
    </dgm:pt>
    <dgm:pt modelId="{324CA241-6661-4193-B3FD-E55E18D35321}" type="parTrans" cxnId="{CE277952-48F5-4FD1-A609-5EA70C2EB867}">
      <dgm:prSet/>
      <dgm:spPr/>
      <dgm:t>
        <a:bodyPr/>
        <a:lstStyle/>
        <a:p>
          <a:endParaRPr lang="ru-RU"/>
        </a:p>
      </dgm:t>
    </dgm:pt>
    <dgm:pt modelId="{B45B2FB7-8211-49B6-989D-5FCACB6805D4}" type="sibTrans" cxnId="{CE277952-48F5-4FD1-A609-5EA70C2EB867}">
      <dgm:prSet/>
      <dgm:spPr/>
      <dgm:t>
        <a:bodyPr/>
        <a:lstStyle/>
        <a:p>
          <a:endParaRPr lang="ru-RU"/>
        </a:p>
      </dgm:t>
    </dgm:pt>
    <dgm:pt modelId="{19044EB7-55CA-46E0-8A23-5DBBA252CDF2}">
      <dgm:prSet phldrT="[Текст]" custT="1"/>
      <dgm:spPr/>
      <dgm:t>
        <a:bodyPr/>
        <a:lstStyle/>
        <a:p>
          <a:pPr algn="r"/>
          <a:r>
            <a:rPr lang="ru-RU" sz="1800" dirty="0"/>
            <a:t>Интересное  содержание и эмоциональность, авторитет педагога</a:t>
          </a:r>
        </a:p>
      </dgm:t>
    </dgm:pt>
    <dgm:pt modelId="{ED9AD4FE-C03B-4155-9773-54F51A945D3A}" type="parTrans" cxnId="{DE3C75B0-0907-43C9-8020-376B8F52094F}">
      <dgm:prSet/>
      <dgm:spPr/>
      <dgm:t>
        <a:bodyPr/>
        <a:lstStyle/>
        <a:p>
          <a:endParaRPr lang="ru-RU"/>
        </a:p>
      </dgm:t>
    </dgm:pt>
    <dgm:pt modelId="{C86CCC70-603B-477F-AF4F-8A65DEE027A6}" type="sibTrans" cxnId="{DE3C75B0-0907-43C9-8020-376B8F52094F}">
      <dgm:prSet/>
      <dgm:spPr/>
      <dgm:t>
        <a:bodyPr/>
        <a:lstStyle/>
        <a:p>
          <a:endParaRPr lang="ru-RU"/>
        </a:p>
      </dgm:t>
    </dgm:pt>
    <dgm:pt modelId="{63FEE803-8AF5-4A33-AE69-6657CF55B40B}" type="pres">
      <dgm:prSet presAssocID="{3E0FFB3D-997E-4190-BDBA-EA12759B6D8B}" presName="compositeShape" presStyleCnt="0">
        <dgm:presLayoutVars>
          <dgm:chMax val="2"/>
          <dgm:dir/>
          <dgm:resizeHandles val="exact"/>
        </dgm:presLayoutVars>
      </dgm:prSet>
      <dgm:spPr/>
    </dgm:pt>
    <dgm:pt modelId="{8967D5B1-9022-421C-9461-329DC37CC405}" type="pres">
      <dgm:prSet presAssocID="{7F94753E-4930-437B-9B3A-11699FAC7C70}" presName="upArrow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376A82-9F2A-4678-8231-5AB0B026E5D8}" type="pres">
      <dgm:prSet presAssocID="{7F94753E-4930-437B-9B3A-11699FAC7C70}" presName="upArrowText" presStyleLbl="revTx" presStyleIdx="0" presStyleCnt="2" custScaleX="108305">
        <dgm:presLayoutVars>
          <dgm:chMax val="0"/>
          <dgm:bulletEnabled val="1"/>
        </dgm:presLayoutVars>
      </dgm:prSet>
      <dgm:spPr/>
    </dgm:pt>
    <dgm:pt modelId="{06835A6E-129C-4857-806D-4F9D7C6324EC}" type="pres">
      <dgm:prSet presAssocID="{19044EB7-55CA-46E0-8A23-5DBBA252CDF2}" presName="downArrow" presStyleLbl="node1" presStyleIdx="1" presStyleCnt="2" custLinFactX="56420" custLinFactNeighborX="100000" custLinFactNeighborY="-1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9DC203-5E4A-4D18-B7A8-DC7AE1A8484A}" type="pres">
      <dgm:prSet presAssocID="{19044EB7-55CA-46E0-8A23-5DBBA252CDF2}" presName="downArrowText" presStyleLbl="revTx" presStyleIdx="1" presStyleCnt="2" custLinFactNeighborX="-75141" custLinFactNeighborY="-1103">
        <dgm:presLayoutVars>
          <dgm:chMax val="0"/>
          <dgm:bulletEnabled val="1"/>
        </dgm:presLayoutVars>
      </dgm:prSet>
      <dgm:spPr/>
    </dgm:pt>
  </dgm:ptLst>
  <dgm:cxnLst>
    <dgm:cxn modelId="{E5788763-C5BD-4285-BBDA-C5FBDEF6DCE0}" type="presOf" srcId="{7F94753E-4930-437B-9B3A-11699FAC7C70}" destId="{41376A82-9F2A-4678-8231-5AB0B026E5D8}" srcOrd="0" destOrd="0" presId="urn:microsoft.com/office/officeart/2005/8/layout/arrow4"/>
    <dgm:cxn modelId="{5C92196D-0D7B-4704-8A7E-DE57524BE6B4}" type="presOf" srcId="{19044EB7-55CA-46E0-8A23-5DBBA252CDF2}" destId="{F09DC203-5E4A-4D18-B7A8-DC7AE1A8484A}" srcOrd="0" destOrd="0" presId="urn:microsoft.com/office/officeart/2005/8/layout/arrow4"/>
    <dgm:cxn modelId="{CE277952-48F5-4FD1-A609-5EA70C2EB867}" srcId="{3E0FFB3D-997E-4190-BDBA-EA12759B6D8B}" destId="{7F94753E-4930-437B-9B3A-11699FAC7C70}" srcOrd="0" destOrd="0" parTransId="{324CA241-6661-4193-B3FD-E55E18D35321}" sibTransId="{B45B2FB7-8211-49B6-989D-5FCACB6805D4}"/>
    <dgm:cxn modelId="{36E2AD8D-CDFB-45F9-8B7E-CBA499091895}" type="presOf" srcId="{3E0FFB3D-997E-4190-BDBA-EA12759B6D8B}" destId="{63FEE803-8AF5-4A33-AE69-6657CF55B40B}" srcOrd="0" destOrd="0" presId="urn:microsoft.com/office/officeart/2005/8/layout/arrow4"/>
    <dgm:cxn modelId="{DE3C75B0-0907-43C9-8020-376B8F52094F}" srcId="{3E0FFB3D-997E-4190-BDBA-EA12759B6D8B}" destId="{19044EB7-55CA-46E0-8A23-5DBBA252CDF2}" srcOrd="1" destOrd="0" parTransId="{ED9AD4FE-C03B-4155-9773-54F51A945D3A}" sibTransId="{C86CCC70-603B-477F-AF4F-8A65DEE027A6}"/>
    <dgm:cxn modelId="{8E46909A-09F7-40BA-887F-B99109047D61}" type="presParOf" srcId="{63FEE803-8AF5-4A33-AE69-6657CF55B40B}" destId="{8967D5B1-9022-421C-9461-329DC37CC405}" srcOrd="0" destOrd="0" presId="urn:microsoft.com/office/officeart/2005/8/layout/arrow4"/>
    <dgm:cxn modelId="{F029B3AA-408F-4EEF-AB3C-58AF30EE0848}" type="presParOf" srcId="{63FEE803-8AF5-4A33-AE69-6657CF55B40B}" destId="{41376A82-9F2A-4678-8231-5AB0B026E5D8}" srcOrd="1" destOrd="0" presId="urn:microsoft.com/office/officeart/2005/8/layout/arrow4"/>
    <dgm:cxn modelId="{4C907461-2FFF-499F-B6AE-2EE0E9E26473}" type="presParOf" srcId="{63FEE803-8AF5-4A33-AE69-6657CF55B40B}" destId="{06835A6E-129C-4857-806D-4F9D7C6324EC}" srcOrd="2" destOrd="0" presId="urn:microsoft.com/office/officeart/2005/8/layout/arrow4"/>
    <dgm:cxn modelId="{57F07433-831D-4A94-A095-364D3FB8C6D1}" type="presParOf" srcId="{63FEE803-8AF5-4A33-AE69-6657CF55B40B}" destId="{F09DC203-5E4A-4D18-B7A8-DC7AE1A8484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0FFB3D-997E-4190-BDBA-EA12759B6D8B}" type="doc">
      <dgm:prSet loTypeId="urn:microsoft.com/office/officeart/2005/8/layout/arrow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4753E-4930-437B-9B3A-11699FAC7C70}">
      <dgm:prSet phldrT="[Текст]" custT="1"/>
      <dgm:spPr/>
      <dgm:t>
        <a:bodyPr/>
        <a:lstStyle/>
        <a:p>
          <a:r>
            <a:rPr lang="ru-RU" sz="1800" dirty="0"/>
            <a:t>Ограниченность форм и методов воспитательной работы в дистанционном режиме </a:t>
          </a:r>
        </a:p>
      </dgm:t>
    </dgm:pt>
    <dgm:pt modelId="{324CA241-6661-4193-B3FD-E55E18D35321}" type="parTrans" cxnId="{CE277952-48F5-4FD1-A609-5EA70C2EB867}">
      <dgm:prSet/>
      <dgm:spPr/>
      <dgm:t>
        <a:bodyPr/>
        <a:lstStyle/>
        <a:p>
          <a:endParaRPr lang="ru-RU"/>
        </a:p>
      </dgm:t>
    </dgm:pt>
    <dgm:pt modelId="{B45B2FB7-8211-49B6-989D-5FCACB6805D4}" type="sibTrans" cxnId="{CE277952-48F5-4FD1-A609-5EA70C2EB867}">
      <dgm:prSet/>
      <dgm:spPr/>
      <dgm:t>
        <a:bodyPr/>
        <a:lstStyle/>
        <a:p>
          <a:endParaRPr lang="ru-RU"/>
        </a:p>
      </dgm:t>
    </dgm:pt>
    <dgm:pt modelId="{19044EB7-55CA-46E0-8A23-5DBBA252CDF2}">
      <dgm:prSet phldrT="[Текст]" custT="1"/>
      <dgm:spPr/>
      <dgm:t>
        <a:bodyPr/>
        <a:lstStyle/>
        <a:p>
          <a:pPr algn="r"/>
          <a:r>
            <a:rPr lang="ru-RU" sz="1800" dirty="0"/>
            <a:t>Преобразование классических форм проведения мероприятий с использованием цифровой образовательной среды</a:t>
          </a:r>
        </a:p>
      </dgm:t>
    </dgm:pt>
    <dgm:pt modelId="{ED9AD4FE-C03B-4155-9773-54F51A945D3A}" type="parTrans" cxnId="{DE3C75B0-0907-43C9-8020-376B8F52094F}">
      <dgm:prSet/>
      <dgm:spPr/>
      <dgm:t>
        <a:bodyPr/>
        <a:lstStyle/>
        <a:p>
          <a:endParaRPr lang="ru-RU"/>
        </a:p>
      </dgm:t>
    </dgm:pt>
    <dgm:pt modelId="{C86CCC70-603B-477F-AF4F-8A65DEE027A6}" type="sibTrans" cxnId="{DE3C75B0-0907-43C9-8020-376B8F52094F}">
      <dgm:prSet/>
      <dgm:spPr/>
      <dgm:t>
        <a:bodyPr/>
        <a:lstStyle/>
        <a:p>
          <a:endParaRPr lang="ru-RU"/>
        </a:p>
      </dgm:t>
    </dgm:pt>
    <dgm:pt modelId="{63FEE803-8AF5-4A33-AE69-6657CF55B40B}" type="pres">
      <dgm:prSet presAssocID="{3E0FFB3D-997E-4190-BDBA-EA12759B6D8B}" presName="compositeShape" presStyleCnt="0">
        <dgm:presLayoutVars>
          <dgm:chMax val="2"/>
          <dgm:dir/>
          <dgm:resizeHandles val="exact"/>
        </dgm:presLayoutVars>
      </dgm:prSet>
      <dgm:spPr/>
    </dgm:pt>
    <dgm:pt modelId="{8967D5B1-9022-421C-9461-329DC37CC405}" type="pres">
      <dgm:prSet presAssocID="{7F94753E-4930-437B-9B3A-11699FAC7C70}" presName="upArrow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376A82-9F2A-4678-8231-5AB0B026E5D8}" type="pres">
      <dgm:prSet presAssocID="{7F94753E-4930-437B-9B3A-11699FAC7C70}" presName="upArrowText" presStyleLbl="revTx" presStyleIdx="0" presStyleCnt="2" custScaleX="108305">
        <dgm:presLayoutVars>
          <dgm:chMax val="0"/>
          <dgm:bulletEnabled val="1"/>
        </dgm:presLayoutVars>
      </dgm:prSet>
      <dgm:spPr/>
    </dgm:pt>
    <dgm:pt modelId="{06835A6E-129C-4857-806D-4F9D7C6324EC}" type="pres">
      <dgm:prSet presAssocID="{19044EB7-55CA-46E0-8A23-5DBBA252CDF2}" presName="downArrow" presStyleLbl="node1" presStyleIdx="1" presStyleCnt="2" custLinFactX="73382" custLinFactNeighborX="100000" custLinFactNeighborY="-1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9DC203-5E4A-4D18-B7A8-DC7AE1A8484A}" type="pres">
      <dgm:prSet presAssocID="{19044EB7-55CA-46E0-8A23-5DBBA252CDF2}" presName="downArrowText" presStyleLbl="revTx" presStyleIdx="1" presStyleCnt="2" custLinFactNeighborX="-71809" custLinFactNeighborY="-1103">
        <dgm:presLayoutVars>
          <dgm:chMax val="0"/>
          <dgm:bulletEnabled val="1"/>
        </dgm:presLayoutVars>
      </dgm:prSet>
      <dgm:spPr/>
    </dgm:pt>
  </dgm:ptLst>
  <dgm:cxnLst>
    <dgm:cxn modelId="{430F7566-7EDB-419C-A79F-6843B483D55A}" type="presOf" srcId="{7F94753E-4930-437B-9B3A-11699FAC7C70}" destId="{41376A82-9F2A-4678-8231-5AB0B026E5D8}" srcOrd="0" destOrd="0" presId="urn:microsoft.com/office/officeart/2005/8/layout/arrow4"/>
    <dgm:cxn modelId="{CE277952-48F5-4FD1-A609-5EA70C2EB867}" srcId="{3E0FFB3D-997E-4190-BDBA-EA12759B6D8B}" destId="{7F94753E-4930-437B-9B3A-11699FAC7C70}" srcOrd="0" destOrd="0" parTransId="{324CA241-6661-4193-B3FD-E55E18D35321}" sibTransId="{B45B2FB7-8211-49B6-989D-5FCACB6805D4}"/>
    <dgm:cxn modelId="{92F55F7B-FA7D-43E7-858C-6F266CEE2EDD}" type="presOf" srcId="{19044EB7-55CA-46E0-8A23-5DBBA252CDF2}" destId="{F09DC203-5E4A-4D18-B7A8-DC7AE1A8484A}" srcOrd="0" destOrd="0" presId="urn:microsoft.com/office/officeart/2005/8/layout/arrow4"/>
    <dgm:cxn modelId="{DE3C75B0-0907-43C9-8020-376B8F52094F}" srcId="{3E0FFB3D-997E-4190-BDBA-EA12759B6D8B}" destId="{19044EB7-55CA-46E0-8A23-5DBBA252CDF2}" srcOrd="1" destOrd="0" parTransId="{ED9AD4FE-C03B-4155-9773-54F51A945D3A}" sibTransId="{C86CCC70-603B-477F-AF4F-8A65DEE027A6}"/>
    <dgm:cxn modelId="{4E21EFF2-54C5-4972-9718-AB9C705405EE}" type="presOf" srcId="{3E0FFB3D-997E-4190-BDBA-EA12759B6D8B}" destId="{63FEE803-8AF5-4A33-AE69-6657CF55B40B}" srcOrd="0" destOrd="0" presId="urn:microsoft.com/office/officeart/2005/8/layout/arrow4"/>
    <dgm:cxn modelId="{5874F304-2A6A-4082-9233-946DEDFF7D31}" type="presParOf" srcId="{63FEE803-8AF5-4A33-AE69-6657CF55B40B}" destId="{8967D5B1-9022-421C-9461-329DC37CC405}" srcOrd="0" destOrd="0" presId="urn:microsoft.com/office/officeart/2005/8/layout/arrow4"/>
    <dgm:cxn modelId="{6F861B4E-1317-4A27-9BAE-3FB2FA8F2755}" type="presParOf" srcId="{63FEE803-8AF5-4A33-AE69-6657CF55B40B}" destId="{41376A82-9F2A-4678-8231-5AB0B026E5D8}" srcOrd="1" destOrd="0" presId="urn:microsoft.com/office/officeart/2005/8/layout/arrow4"/>
    <dgm:cxn modelId="{C2D26519-B6F3-44CE-AFCE-0595E8EB40FD}" type="presParOf" srcId="{63FEE803-8AF5-4A33-AE69-6657CF55B40B}" destId="{06835A6E-129C-4857-806D-4F9D7C6324EC}" srcOrd="2" destOrd="0" presId="urn:microsoft.com/office/officeart/2005/8/layout/arrow4"/>
    <dgm:cxn modelId="{4C059956-0120-449E-A92B-A806BFDA608E}" type="presParOf" srcId="{63FEE803-8AF5-4A33-AE69-6657CF55B40B}" destId="{F09DC203-5E4A-4D18-B7A8-DC7AE1A8484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7D5B1-9022-421C-9461-329DC37CC405}">
      <dsp:nvSpPr>
        <dsp:cNvPr id="0" name=""/>
        <dsp:cNvSpPr/>
      </dsp:nvSpPr>
      <dsp:spPr>
        <a:xfrm>
          <a:off x="2122" y="0"/>
          <a:ext cx="1273547" cy="2281213"/>
        </a:xfrm>
        <a:prstGeom prst="upArrow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76A82-9F2A-4678-8231-5AB0B026E5D8}">
      <dsp:nvSpPr>
        <dsp:cNvPr id="0" name=""/>
        <dsp:cNvSpPr/>
      </dsp:nvSpPr>
      <dsp:spPr>
        <a:xfrm>
          <a:off x="1313876" y="0"/>
          <a:ext cx="2161171" cy="22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Отсутствие необходимых устройств для выхода в интернет </a:t>
          </a:r>
        </a:p>
      </dsp:txBody>
      <dsp:txXfrm>
        <a:off x="1313876" y="0"/>
        <a:ext cx="2161171" cy="2281213"/>
      </dsp:txXfrm>
    </dsp:sp>
    <dsp:sp modelId="{06835A6E-129C-4857-806D-4F9D7C6324EC}">
      <dsp:nvSpPr>
        <dsp:cNvPr id="0" name=""/>
        <dsp:cNvSpPr/>
      </dsp:nvSpPr>
      <dsp:spPr>
        <a:xfrm>
          <a:off x="384186" y="2471314"/>
          <a:ext cx="1273547" cy="2281213"/>
        </a:xfrm>
        <a:prstGeom prst="downArrow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DC203-5E4A-4D18-B7A8-DC7AE1A8484A}">
      <dsp:nvSpPr>
        <dsp:cNvPr id="0" name=""/>
        <dsp:cNvSpPr/>
      </dsp:nvSpPr>
      <dsp:spPr>
        <a:xfrm>
          <a:off x="1695940" y="2471314"/>
          <a:ext cx="2161171" cy="22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Организация локальной сети с возможностью выхода в интернет из каждого кабинета в гимназии</a:t>
          </a:r>
        </a:p>
      </dsp:txBody>
      <dsp:txXfrm>
        <a:off x="1695940" y="2471314"/>
        <a:ext cx="2161171" cy="2281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7D5B1-9022-421C-9461-329DC37CC405}">
      <dsp:nvSpPr>
        <dsp:cNvPr id="0" name=""/>
        <dsp:cNvSpPr/>
      </dsp:nvSpPr>
      <dsp:spPr>
        <a:xfrm>
          <a:off x="2122" y="0"/>
          <a:ext cx="1273547" cy="2281213"/>
        </a:xfrm>
        <a:prstGeom prst="upArrow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76A82-9F2A-4678-8231-5AB0B026E5D8}">
      <dsp:nvSpPr>
        <dsp:cNvPr id="0" name=""/>
        <dsp:cNvSpPr/>
      </dsp:nvSpPr>
      <dsp:spPr>
        <a:xfrm>
          <a:off x="1313876" y="0"/>
          <a:ext cx="2161171" cy="22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Отсутствие навыков использования онлайн сервисов и низкий уровень цифровой грамотности педагогов</a:t>
          </a:r>
        </a:p>
      </dsp:txBody>
      <dsp:txXfrm>
        <a:off x="1313876" y="0"/>
        <a:ext cx="2161171" cy="2281213"/>
      </dsp:txXfrm>
    </dsp:sp>
    <dsp:sp modelId="{06835A6E-129C-4857-806D-4F9D7C6324EC}">
      <dsp:nvSpPr>
        <dsp:cNvPr id="0" name=""/>
        <dsp:cNvSpPr/>
      </dsp:nvSpPr>
      <dsp:spPr>
        <a:xfrm>
          <a:off x="384186" y="2471314"/>
          <a:ext cx="1273547" cy="2281213"/>
        </a:xfrm>
        <a:prstGeom prst="downArrow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DC203-5E4A-4D18-B7A8-DC7AE1A8484A}">
      <dsp:nvSpPr>
        <dsp:cNvPr id="0" name=""/>
        <dsp:cNvSpPr/>
      </dsp:nvSpPr>
      <dsp:spPr>
        <a:xfrm>
          <a:off x="1695940" y="2471314"/>
          <a:ext cx="2161171" cy="22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Организация работы творческой лаборатории «Цифровая школа»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1695940" y="2471314"/>
        <a:ext cx="2161171" cy="2281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7D5B1-9022-421C-9461-329DC37CC405}">
      <dsp:nvSpPr>
        <dsp:cNvPr id="0" name=""/>
        <dsp:cNvSpPr/>
      </dsp:nvSpPr>
      <dsp:spPr>
        <a:xfrm>
          <a:off x="2122" y="0"/>
          <a:ext cx="1273547" cy="2073830"/>
        </a:xfrm>
        <a:prstGeom prst="up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376A82-9F2A-4678-8231-5AB0B026E5D8}">
      <dsp:nvSpPr>
        <dsp:cNvPr id="0" name=""/>
        <dsp:cNvSpPr/>
      </dsp:nvSpPr>
      <dsp:spPr>
        <a:xfrm>
          <a:off x="1224133" y="0"/>
          <a:ext cx="2340656" cy="207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Отсутствие навыков цифровой этики, разработанных и общепринятых правил поведения онлайн</a:t>
          </a:r>
        </a:p>
      </dsp:txBody>
      <dsp:txXfrm>
        <a:off x="1224133" y="0"/>
        <a:ext cx="2340656" cy="2073830"/>
      </dsp:txXfrm>
    </dsp:sp>
    <dsp:sp modelId="{06835A6E-129C-4857-806D-4F9D7C6324EC}">
      <dsp:nvSpPr>
        <dsp:cNvPr id="0" name=""/>
        <dsp:cNvSpPr/>
      </dsp:nvSpPr>
      <dsp:spPr>
        <a:xfrm>
          <a:off x="384186" y="2246649"/>
          <a:ext cx="1273547" cy="2073830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9DC203-5E4A-4D18-B7A8-DC7AE1A8484A}">
      <dsp:nvSpPr>
        <dsp:cNvPr id="0" name=""/>
        <dsp:cNvSpPr/>
      </dsp:nvSpPr>
      <dsp:spPr>
        <a:xfrm>
          <a:off x="1695940" y="2246649"/>
          <a:ext cx="2161171" cy="207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Разработаны  «Правила поведения участников онлайн-уроков (конференций)»</a:t>
          </a:r>
        </a:p>
      </dsp:txBody>
      <dsp:txXfrm>
        <a:off x="1695940" y="2246649"/>
        <a:ext cx="2161171" cy="2073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7D5B1-9022-421C-9461-329DC37CC405}">
      <dsp:nvSpPr>
        <dsp:cNvPr id="0" name=""/>
        <dsp:cNvSpPr/>
      </dsp:nvSpPr>
      <dsp:spPr>
        <a:xfrm>
          <a:off x="2138" y="0"/>
          <a:ext cx="1283182" cy="2350341"/>
        </a:xfrm>
        <a:prstGeom prst="up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376A82-9F2A-4678-8231-5AB0B026E5D8}">
      <dsp:nvSpPr>
        <dsp:cNvPr id="0" name=""/>
        <dsp:cNvSpPr/>
      </dsp:nvSpPr>
      <dsp:spPr>
        <a:xfrm>
          <a:off x="1233395" y="0"/>
          <a:ext cx="2358365" cy="235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Низкая мотивация к участию в воспитательных мероприятиях у обучающихся</a:t>
          </a:r>
        </a:p>
      </dsp:txBody>
      <dsp:txXfrm>
        <a:off x="1233395" y="0"/>
        <a:ext cx="2358365" cy="2350341"/>
      </dsp:txXfrm>
    </dsp:sp>
    <dsp:sp modelId="{06835A6E-129C-4857-806D-4F9D7C6324EC}">
      <dsp:nvSpPr>
        <dsp:cNvPr id="0" name=""/>
        <dsp:cNvSpPr/>
      </dsp:nvSpPr>
      <dsp:spPr>
        <a:xfrm>
          <a:off x="2394247" y="2520278"/>
          <a:ext cx="1283182" cy="2350341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9DC203-5E4A-4D18-B7A8-DC7AE1A8484A}">
      <dsp:nvSpPr>
        <dsp:cNvPr id="0" name=""/>
        <dsp:cNvSpPr/>
      </dsp:nvSpPr>
      <dsp:spPr>
        <a:xfrm>
          <a:off x="72559" y="2520278"/>
          <a:ext cx="2177521" cy="235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Интересное  содержание и эмоциональность, авторитет педагога</a:t>
          </a:r>
        </a:p>
      </dsp:txBody>
      <dsp:txXfrm>
        <a:off x="72559" y="2520278"/>
        <a:ext cx="2177521" cy="2350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7D5B1-9022-421C-9461-329DC37CC405}">
      <dsp:nvSpPr>
        <dsp:cNvPr id="0" name=""/>
        <dsp:cNvSpPr/>
      </dsp:nvSpPr>
      <dsp:spPr>
        <a:xfrm>
          <a:off x="2122" y="0"/>
          <a:ext cx="1273547" cy="2454032"/>
        </a:xfrm>
        <a:prstGeom prst="up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376A82-9F2A-4678-8231-5AB0B026E5D8}">
      <dsp:nvSpPr>
        <dsp:cNvPr id="0" name=""/>
        <dsp:cNvSpPr/>
      </dsp:nvSpPr>
      <dsp:spPr>
        <a:xfrm>
          <a:off x="1224133" y="0"/>
          <a:ext cx="2340656" cy="245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Ограниченность форм и методов воспитательной работы в дистанционном режиме </a:t>
          </a:r>
        </a:p>
      </dsp:txBody>
      <dsp:txXfrm>
        <a:off x="1224133" y="0"/>
        <a:ext cx="2340656" cy="2454032"/>
      </dsp:txXfrm>
    </dsp:sp>
    <dsp:sp modelId="{06835A6E-129C-4857-806D-4F9D7C6324EC}">
      <dsp:nvSpPr>
        <dsp:cNvPr id="0" name=""/>
        <dsp:cNvSpPr/>
      </dsp:nvSpPr>
      <dsp:spPr>
        <a:xfrm>
          <a:off x="2585686" y="2631467"/>
          <a:ext cx="1273547" cy="2454032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9DC203-5E4A-4D18-B7A8-DC7AE1A8484A}">
      <dsp:nvSpPr>
        <dsp:cNvPr id="0" name=""/>
        <dsp:cNvSpPr/>
      </dsp:nvSpPr>
      <dsp:spPr>
        <a:xfrm>
          <a:off x="144025" y="2631467"/>
          <a:ext cx="2161171" cy="245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Преобразование классических форм проведения мероприятий с использованием цифровой образовательной среды</a:t>
          </a:r>
        </a:p>
      </dsp:txBody>
      <dsp:txXfrm>
        <a:off x="144025" y="2631467"/>
        <a:ext cx="2161171" cy="245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6D28-1634-47EB-9298-8530B0659798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0C9D-893A-439D-B9AA-6D9CCDF16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8.wdp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899" y="3708756"/>
            <a:ext cx="7203988" cy="1845755"/>
          </a:xfrm>
        </p:spPr>
        <p:txBody>
          <a:bodyPr>
            <a:noAutofit/>
          </a:bodyPr>
          <a:lstStyle/>
          <a:p>
            <a:r>
              <a:rPr lang="ru-RU" sz="3200" b="1" dirty="0"/>
              <a:t>ОРГАНИЗАЦИЯ ВОСПИТАТЕЛЬНОЙ РАБОТЫ В УСЛОВИЯХ ДИСТАНЦИОННОГО ОБРАЗОВАНИЯ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475" y="5585254"/>
            <a:ext cx="6858000" cy="109975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Добровольская И.В.,</a:t>
            </a:r>
          </a:p>
          <a:p>
            <a:pPr algn="r"/>
            <a:r>
              <a:rPr lang="ru-RU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по воспитательной работе </a:t>
            </a:r>
          </a:p>
          <a:p>
            <a:pPr algn="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ГУО «Гимназия №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г.Новополоцка»</a:t>
            </a:r>
          </a:p>
          <a:p>
            <a:endParaRPr lang="en-US" dirty="0">
              <a:solidFill>
                <a:srgbClr val="ED1B36"/>
              </a:solidFill>
            </a:endParaRPr>
          </a:p>
        </p:txBody>
      </p:sp>
      <p:pic>
        <p:nvPicPr>
          <p:cNvPr id="1026" name="Picture 2" descr="C:\Users\Admin\Desktop\Логотип гимназии но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35" y="238591"/>
            <a:ext cx="3406345" cy="19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5" y="1648405"/>
            <a:ext cx="6475884" cy="101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0" rIns="135128" bIns="135128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Группа обучения работе с редактором изображений </a:t>
            </a:r>
            <a:r>
              <a:rPr lang="en-US" dirty="0"/>
              <a:t>«CANVA»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ЭКСПЕРТНЫЕ ГРУППЫ</a:t>
            </a:r>
            <a:endParaRPr lang="en-US" sz="32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1" y="968313"/>
            <a:ext cx="7994823" cy="94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C00000"/>
                </a:solidFill>
              </a:rPr>
              <a:t>Экспертная группа №2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«Визуализация» </a:t>
            </a:r>
            <a:endParaRPr lang="en-US" b="1" dirty="0">
              <a:solidFill>
                <a:srgbClr val="ED1B3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8821" y="2996141"/>
            <a:ext cx="3061777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Редактирование изображений, создание обложек, видео и презентаций. 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/>
          </a:p>
          <a:p>
            <a:pPr lvl="0"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Конструктор помогает моделировать материалы в соответствии с выбранным дизайном и создавать продукт в единой стилистике.</a:t>
            </a:r>
          </a:p>
        </p:txBody>
      </p:sp>
      <p:pic>
        <p:nvPicPr>
          <p:cNvPr id="2052" name="Picture 4" descr="Как пользоваться Canva: полный гид по сервису – Canv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" y="2474539"/>
            <a:ext cx="5180067" cy="30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7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218" y="404664"/>
            <a:ext cx="7452320" cy="828775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4800" dirty="0"/>
              <a:t> 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46886" y="169993"/>
            <a:ext cx="647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Проект  «Уйти нельзя остаться»</a:t>
            </a:r>
          </a:p>
        </p:txBody>
      </p:sp>
      <p:pic>
        <p:nvPicPr>
          <p:cNvPr id="9" name="Рисунок 8" descr="https://sun9-25.userapi.com/impg/OKBSfpP0lRxm-F0R_FYsIiVYtS3q_1z3qNxROA/u6gN3sZ44VA.jpg?size=1280x853&amp;quality=96&amp;sign=291260ed70ea9707923d067d13cd026b&amp;type=album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80730"/>
            <a:ext cx="4853030" cy="3278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0375" y="915758"/>
            <a:ext cx="8300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Разработка и выпуск тематических плакатов с помощью редактора </a:t>
            </a:r>
            <a:r>
              <a:rPr lang="en-US" dirty="0"/>
              <a:t>CANVA</a:t>
            </a:r>
            <a:r>
              <a:rPr lang="ru-RU" dirty="0"/>
              <a:t>, объединенных одной общей идеей – «Сохранить планету». Направление каждый участник определяет для себя сам – сохранение воздуха, воды, земли, животных; сбор мусора или минимизация использования полимерной упаковки</a:t>
            </a:r>
            <a:r>
              <a:rPr lang="en-US" dirty="0"/>
              <a:t> </a:t>
            </a:r>
            <a:r>
              <a:rPr lang="ru-RU" dirty="0"/>
              <a:t>и др.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23467" y="2509773"/>
            <a:ext cx="34351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Плакаты размещаются вокруг планеты Земля, на которой сделана надпись «Уйти нельзя остаться», символизируя различные проблемы, которые необходимо решить для дальнейшего процветания планеты. </a:t>
            </a:r>
          </a:p>
          <a:p>
            <a:endParaRPr lang="ru-RU" sz="1600" dirty="0"/>
          </a:p>
          <a:p>
            <a:pPr algn="r"/>
            <a:r>
              <a:rPr lang="ru-RU" sz="1600" dirty="0"/>
              <a:t>Проект получил название – «Уйти нельзя остаться», потому что каждый участник должен сам определить для себя вариант постановки запятой.</a:t>
            </a:r>
          </a:p>
        </p:txBody>
      </p:sp>
    </p:spTree>
    <p:extLst>
      <p:ext uri="{BB962C8B-B14F-4D97-AF65-F5344CB8AC3E}">
        <p14:creationId xmlns:p14="http://schemas.microsoft.com/office/powerpoint/2010/main" val="98704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sun9-72.userapi.com/impg/4tLwaFPzGKSbYoN5EWRI8y27Sw3diJ25P3d9Tw/o6uT6rWaGKc.jpg?size=1280x1024&amp;quality=96&amp;sign=76b86d6bed26151d8014aec960a986b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5197" r="6519" b="7172"/>
          <a:stretch/>
        </p:blipFill>
        <p:spPr bwMode="auto">
          <a:xfrm>
            <a:off x="881738" y="889684"/>
            <a:ext cx="7380521" cy="59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4336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Проект  «Подарок для мамы», </a:t>
            </a:r>
          </a:p>
          <a:p>
            <a:pPr algn="ctr"/>
            <a:r>
              <a:rPr lang="ru-RU" sz="2400" b="1" dirty="0"/>
              <a:t>сделанный с помощью редактора </a:t>
            </a:r>
            <a:r>
              <a:rPr lang="en-US" sz="2400" b="1" dirty="0"/>
              <a:t>CANVA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227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.userapi.com/impg/T38CBQZGh0ATMNn8ChDFtW1Oce0o3zj8SVJvbg/a7N3lEM8xyQ.jpg?size=1280x960&amp;quality=95&amp;sign=fe41561691267b1b0c7716017593720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r="6690"/>
          <a:stretch/>
        </p:blipFill>
        <p:spPr bwMode="auto">
          <a:xfrm>
            <a:off x="5003288" y="1555260"/>
            <a:ext cx="3535229" cy="239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" y="40466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Выпуск буклетов </a:t>
            </a:r>
          </a:p>
          <a:p>
            <a:pPr algn="ctr"/>
            <a:r>
              <a:rPr lang="ru-RU" sz="2800" b="1" dirty="0"/>
              <a:t>«СТОП-вирус» с помощью редактора </a:t>
            </a:r>
            <a:r>
              <a:rPr lang="en-US" sz="2800" b="1" dirty="0"/>
              <a:t>CANVA</a:t>
            </a:r>
            <a:endParaRPr lang="ru-RU" sz="2800" b="1" dirty="0"/>
          </a:p>
        </p:txBody>
      </p:sp>
      <p:pic>
        <p:nvPicPr>
          <p:cNvPr id="1026" name="Picture 2" descr="https://sun9-75.userapi.com/impf/9dKTxLNSScMNS2R1B3uLKkUrL43HPoo9ugtC5Q/STZNCMORF2I.jpg?size=1280x905&amp;quality=96&amp;sign=d28edfbb2e914184885c6a50f83342d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1" y="1555260"/>
            <a:ext cx="3318515" cy="23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.userapi.com/impf/uhBVVGGenezOShig9rntNtwwDEeGbSVued5XpQ/WD6C9CQfvxM.jpg?size=1280x905&amp;quality=96&amp;sign=1dcbc022540da1fa5b325d5dda5f260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626">
            <a:off x="2205233" y="3459256"/>
            <a:ext cx="3547286" cy="250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5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4" y="1952369"/>
            <a:ext cx="7625063" cy="12233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0" rIns="135128" bIns="135128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Группа обучения использованию игровых элементов в образовательном контексте, а также популярных обучающих платформ для проведения викторин и игр. С их помощью можно увлечь детей в самообучение  и разнообразить скучные тестирования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ЭКСПЕРТНЫЕ ГРУППЫ</a:t>
            </a:r>
            <a:endParaRPr lang="en-US" sz="32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1" y="968313"/>
            <a:ext cx="7828408" cy="109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C00000"/>
                </a:solidFill>
              </a:rPr>
              <a:t>Экспертная группа №3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«Геймификация» </a:t>
            </a:r>
            <a:endParaRPr lang="en-US" b="1" dirty="0">
              <a:solidFill>
                <a:srgbClr val="ED1B3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0633" y="3283011"/>
            <a:ext cx="4028817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Проведение тестов, опросов и викторин</a:t>
            </a:r>
          </a:p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Мгновенный результат</a:t>
            </a:r>
          </a:p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Всегда есть победитель</a:t>
            </a:r>
          </a:p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Неограниченное количество участников.</a:t>
            </a:r>
          </a:p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Работа со своим смартфоном.</a:t>
            </a:r>
          </a:p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Мотивация на обучение и воспитание</a:t>
            </a:r>
          </a:p>
          <a:p>
            <a:pPr marL="285750" lvl="0" indent="-28575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/>
              <a:t>Обратная связь с учениками</a:t>
            </a:r>
          </a:p>
        </p:txBody>
      </p:sp>
      <p:pic>
        <p:nvPicPr>
          <p:cNvPr id="1026" name="Picture 2" descr="РКИ and EDUCATION TODAY: Что такое Kahoo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5" y="3175687"/>
            <a:ext cx="3395390" cy="27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8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4" y="1952369"/>
            <a:ext cx="7625063" cy="12233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0" rIns="135128" bIns="135128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Группа обучения работе с инструментами для создания презентаций, организации встреч, мероприятий и внесения интерактива. Программы </a:t>
            </a:r>
            <a:r>
              <a:rPr lang="en-US" dirty="0"/>
              <a:t>«Google Forms», «Mentimeter»</a:t>
            </a:r>
            <a:r>
              <a:rPr lang="ru-RU" dirty="0"/>
              <a:t> помогают сделать мероприятие интерактивным с помощью мгновенных опросов. Доступны различные типы вопросов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ЭКСПЕРТНЫЕ ГРУППЫ</a:t>
            </a:r>
            <a:endParaRPr lang="en-US" sz="32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1" y="968313"/>
            <a:ext cx="7828408" cy="109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C00000"/>
                </a:solidFill>
              </a:rPr>
              <a:t>Экспертная группа №4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«Обратная связь» </a:t>
            </a:r>
            <a:endParaRPr lang="en-US" b="1" dirty="0">
              <a:solidFill>
                <a:srgbClr val="ED1B36"/>
              </a:solidFill>
            </a:endParaRPr>
          </a:p>
        </p:txBody>
      </p:sp>
      <p:pic>
        <p:nvPicPr>
          <p:cNvPr id="8" name="Picture 6" descr="https://sun9-7.userapi.com/c855236/v855236758/73aaa/w-vOIhM4R4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323"/>
          <a:stretch/>
        </p:blipFill>
        <p:spPr bwMode="auto">
          <a:xfrm>
            <a:off x="2171576" y="2953047"/>
            <a:ext cx="4819135" cy="27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3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4826204"/>
              </p:ext>
            </p:extLst>
          </p:nvPr>
        </p:nvGraphicFramePr>
        <p:xfrm>
          <a:off x="179512" y="1484784"/>
          <a:ext cx="385923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3818238" y="926757"/>
            <a:ext cx="5146250" cy="47820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Запрещается пользование мобильным телефоном.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Запрещается принимать пищу и жевать жевательную резинку.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Запрещаются нецензурные выражения и оскорбления в адрес участников встречи или педагогов.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Всегда отключайте камеру и микрофон, если не говорите.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Запрещается распивать спиртные напитки во время конференции, быть в алкогольном или наркотическом опьянении.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Необходимо обеспечить соответствующую обстановку для обучения: не отвлекаться на посторонние дела и людей (туалет, дела по дому, детей, гостей, домашних животных и т.п.), обеспечить тишину (не включать громкую музыку), обеспечить хорошую освещенность, чтобы хорошо было видно лицо. Проверить работу микрофона и камеры до начала связи.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Запрещается находиться лежа или полулежа во время конференции (за исключением случаев, когда такое положение не может быть изменено по состоянию здоровья).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Запрещается неподобающий внешний вид (голый торс, пижама, нижнее белье и т.п.).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Если вы по уважительной причине не можете присутствовать на встрече или должны ее преждевременно покинуть, сообщите об этом заранее ведущему (организатору).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Задавайте вопросы только тогда, когда ведущий попросил об этом и только по заявленной тематике. Также вы можете отправить письменный вопрос в чате, если не остается времени его озвучить за время онлайн-общения.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Будьте корректны, уважайте всех участников беседы, не старайтесь переключить на себя внимание.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050" i="1" dirty="0"/>
              <a:t>Не поддавайтесь на провокации со стороны других участников беседы, слушайте ведущего и следуйте его указаниям.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Autofit/>
          </a:bodyPr>
          <a:lstStyle/>
          <a:p>
            <a:r>
              <a:rPr lang="ru-RU" sz="3200" b="1" dirty="0"/>
              <a:t>ТРУДНОСТИ И ИХ РЕШЕНИЕ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872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4695967"/>
              </p:ext>
            </p:extLst>
          </p:nvPr>
        </p:nvGraphicFramePr>
        <p:xfrm>
          <a:off x="683568" y="1484784"/>
          <a:ext cx="38884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8001777"/>
              </p:ext>
            </p:extLst>
          </p:nvPr>
        </p:nvGraphicFramePr>
        <p:xfrm>
          <a:off x="4932040" y="980728"/>
          <a:ext cx="385923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Autofit/>
          </a:bodyPr>
          <a:lstStyle/>
          <a:p>
            <a:r>
              <a:rPr lang="ru-RU" sz="3200" b="1" dirty="0"/>
              <a:t>ТРУДНОСТИ И ИХ РЕШЕНИЕ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954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02" y="227843"/>
            <a:ext cx="6499655" cy="720080"/>
          </a:xfrm>
        </p:spPr>
        <p:txBody>
          <a:bodyPr>
            <a:normAutofit/>
          </a:bodyPr>
          <a:lstStyle/>
          <a:p>
            <a:r>
              <a:rPr lang="ru-RU" sz="3200" b="1" dirty="0"/>
              <a:t>АЛГОРИТМ РАБОТЫ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20320"/>
            <a:ext cx="8496944" cy="4536783"/>
          </a:xfrm>
        </p:spPr>
        <p:txBody>
          <a:bodyPr>
            <a:noAutofit/>
          </a:bodyPr>
          <a:lstStyle/>
          <a:p>
            <a:r>
              <a:rPr lang="ru-RU" sz="2200" dirty="0"/>
              <a:t>1. Проведение первичного мониторинга технического обеспечения в семьях учащихся.</a:t>
            </a:r>
          </a:p>
          <a:p>
            <a:r>
              <a:rPr lang="ru-RU" sz="2200" dirty="0"/>
              <a:t>2. Сбор данных о способах обратной связи с учащимися и их родителями (законными представителями).</a:t>
            </a:r>
          </a:p>
          <a:p>
            <a:r>
              <a:rPr lang="ru-RU" sz="2200" dirty="0"/>
              <a:t>3. Определение способов контроля и мотивации участия гимназистов и их родителей в воспитательных мероприятиях.</a:t>
            </a:r>
          </a:p>
          <a:p>
            <a:r>
              <a:rPr lang="ru-RU" sz="2200" dirty="0"/>
              <a:t>4. Анонс мероприятий на официальном сайте гимназии, в группе гимназии ВКонтакте и Инстаграм.</a:t>
            </a:r>
          </a:p>
          <a:p>
            <a:r>
              <a:rPr lang="ru-RU" sz="2200" dirty="0"/>
              <a:t>5. Организация и проведение воспитательных мероприятий.</a:t>
            </a:r>
          </a:p>
          <a:p>
            <a:r>
              <a:rPr lang="ru-RU" sz="2200" dirty="0"/>
              <a:t>6. Рефлексия и мониторинг сетевых сообществ обучающихся с целью выявления негативных факторов и привлечение родителей к этому процессу.</a:t>
            </a:r>
          </a:p>
        </p:txBody>
      </p:sp>
    </p:spTree>
    <p:extLst>
      <p:ext uri="{BB962C8B-B14F-4D97-AF65-F5344CB8AC3E}">
        <p14:creationId xmlns:p14="http://schemas.microsoft.com/office/powerpoint/2010/main" val="368898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Ирина\Desktop\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 b="7444"/>
          <a:stretch/>
        </p:blipFill>
        <p:spPr bwMode="auto">
          <a:xfrm>
            <a:off x="5070739" y="3415125"/>
            <a:ext cx="2239975" cy="1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5" y="3274718"/>
            <a:ext cx="3380534" cy="23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11" y="1081444"/>
            <a:ext cx="3657582" cy="20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rcoder.ru/code/?https%3A%2F%2Fwww.instagram.com%2Fgimnasiya1.np%2F%3Fr%3Dnametag&amp;8&amp;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5318"/>
          <a:stretch/>
        </p:blipFill>
        <p:spPr bwMode="auto">
          <a:xfrm>
            <a:off x="5170676" y="1307768"/>
            <a:ext cx="2040102" cy="18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3200" b="1" dirty="0"/>
              <a:t>НАШИ САЙТЫ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32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Autofit/>
          </a:bodyPr>
          <a:lstStyle/>
          <a:p>
            <a:r>
              <a:rPr lang="ru-RU" sz="3200" b="1" dirty="0"/>
              <a:t>АКТУАЛЬНОСТЬ ТЕМЫ</a:t>
            </a:r>
            <a:endParaRPr lang="en-US" sz="3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8984" y="1234005"/>
            <a:ext cx="81431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spcAft>
                <a:spcPts val="60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ambria"/>
              </a:rPr>
              <a:t>Дистанционное образование является новым для большинства  участников образовательного процесса. </a:t>
            </a:r>
          </a:p>
          <a:p>
            <a:pPr marL="274320" lvl="0" indent="-274320">
              <a:spcBef>
                <a:spcPts val="580"/>
              </a:spcBef>
              <a:spcAft>
                <a:spcPts val="60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ambria"/>
              </a:rPr>
              <a:t>Широкое распространение мобильных устройств с выходом в интернет дает возможность их использования в образовательном процессе. </a:t>
            </a:r>
          </a:p>
          <a:p>
            <a:pPr marL="274320" lvl="0" indent="-274320">
              <a:spcBef>
                <a:spcPts val="580"/>
              </a:spcBef>
              <a:spcAft>
                <a:spcPts val="60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ambria"/>
              </a:rPr>
              <a:t>Современное программное обеспечение, приложения-</a:t>
            </a:r>
            <a:r>
              <a:rPr lang="ru-RU" sz="2200" dirty="0" err="1">
                <a:solidFill>
                  <a:prstClr val="black"/>
                </a:solidFill>
                <a:latin typeface="Cambria"/>
              </a:rPr>
              <a:t>мессенджеры</a:t>
            </a:r>
            <a:r>
              <a:rPr lang="ru-RU" sz="2200" dirty="0">
                <a:solidFill>
                  <a:prstClr val="black"/>
                </a:solidFill>
                <a:latin typeface="Cambria"/>
              </a:rPr>
              <a:t>, социальные сети позволяют организовывать  непосредственное взаимодействие всех участников образовательного процесса.</a:t>
            </a:r>
          </a:p>
          <a:p>
            <a:pPr marL="274320" lvl="0" indent="-274320">
              <a:spcBef>
                <a:spcPts val="580"/>
              </a:spcBef>
              <a:spcAft>
                <a:spcPts val="60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ambria"/>
              </a:rPr>
              <a:t>Воспитательная работа, как важная часть образовательного процесса, не должна остаться за пределами </a:t>
            </a:r>
            <a:r>
              <a:rPr lang="ru-RU" sz="2200">
                <a:solidFill>
                  <a:prstClr val="black"/>
                </a:solidFill>
                <a:latin typeface="Cambria"/>
              </a:rPr>
              <a:t>дистанционного взаимодействия.</a:t>
            </a:r>
            <a:endParaRPr lang="ru-RU" sz="22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Акция – фото-</a:t>
            </a:r>
            <a:r>
              <a:rPr lang="ru-RU" sz="2800" b="1" dirty="0" err="1"/>
              <a:t>флешмоб</a:t>
            </a:r>
            <a:r>
              <a:rPr lang="ru-RU" sz="2800" b="1" dirty="0"/>
              <a:t>  </a:t>
            </a:r>
          </a:p>
          <a:p>
            <a:pPr algn="ctr"/>
            <a:r>
              <a:rPr lang="ru-RU" sz="2800" b="1" dirty="0"/>
              <a:t>«Завтрак для мамы»</a:t>
            </a:r>
          </a:p>
        </p:txBody>
      </p:sp>
      <p:pic>
        <p:nvPicPr>
          <p:cNvPr id="7" name="Picture 2" descr="https://sun9-68.userapi.com/impg/zx3Ld2vSo93WD8laphDEII7mukViYy4K8qWONQ/g-DZfwFoXcM.jpg?size=607x1080&amp;quality=96&amp;sign=c4e606971debd1bd0d60df92ee7a9a1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7" t="24627" b="10743"/>
          <a:stretch/>
        </p:blipFill>
        <p:spPr bwMode="auto">
          <a:xfrm>
            <a:off x="1481614" y="1029381"/>
            <a:ext cx="2571402" cy="31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un9-42.userapi.com/impg/UR6XhljdfeSZkSRjXMJ8t0AhfKDd6a1nkLKCDg/65B_rpkZcFE.jpg?size=810x1080&amp;quality=96&amp;sign=a3e64a1266a4b13287d9da8929d6922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0244"/>
          <a:stretch/>
        </p:blipFill>
        <p:spPr bwMode="auto">
          <a:xfrm>
            <a:off x="6258335" y="2659372"/>
            <a:ext cx="2372352" cy="29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8687" y="102938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/>
              <a:t>В гимназии №1 каникулы - только с пользой: сейчас у нас проходит акция "Завтрак для мамы", в которой участвуют самые заботливые ребята. Они не теряют время даром, а стараются проявлять внимание и заботу по отношению к самому любимому человеку - МАМЕ.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0959" y="4220442"/>
            <a:ext cx="2577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Самые активные и креативные гимназисты самостоятельно готовят завтрак для мамы и стараются оригинальное его оформить и подать.</a:t>
            </a:r>
          </a:p>
        </p:txBody>
      </p:sp>
      <p:pic>
        <p:nvPicPr>
          <p:cNvPr id="1026" name="Picture 2" descr="https://sun9-37.userapi.com/impf/aWVJwDiWf6ePe71wT9bfN5WNgljGT7qye-s0uQ/xsEpPEXvnGY.jpg?size=810x1080&amp;quality=96&amp;sign=f491531be27227d0b0d12edafa3ea8c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32" y="2659372"/>
            <a:ext cx="2220303" cy="29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9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Акция – фото-</a:t>
            </a:r>
            <a:r>
              <a:rPr lang="ru-RU" sz="2800" b="1" dirty="0" err="1"/>
              <a:t>флешмоб</a:t>
            </a:r>
            <a:r>
              <a:rPr lang="ru-RU" sz="2800" b="1" dirty="0"/>
              <a:t>  </a:t>
            </a:r>
          </a:p>
          <a:p>
            <a:pPr algn="ctr"/>
            <a:r>
              <a:rPr lang="ru-RU" sz="2800" b="1" dirty="0"/>
              <a:t>«Зарядка с папой»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https://sun9-37.userapi.com/impg/XEMauB-VUoEMU__bdSxulezZC2cXp41ddDr-WQ/uhlCI9Xcaaw.jpg?size=763x1080&amp;quality=96&amp;sign=21c6d2dbc7fc92c41d2247df1b34cc5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/>
          <a:stretch/>
        </p:blipFill>
        <p:spPr bwMode="auto">
          <a:xfrm>
            <a:off x="1370405" y="1157111"/>
            <a:ext cx="2621990" cy="39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un9-51.userapi.com/impg/V7ut0BVtRvxc5g0td7e0SJZDjulY2s2oCQartg/N9Ok0GKt4Is.jpg?size=960x886&amp;quality=96&amp;sign=7b7e17912760f00b4f60cc17e19071a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r="3058"/>
          <a:stretch/>
        </p:blipFill>
        <p:spPr bwMode="auto">
          <a:xfrm>
            <a:off x="3101546" y="3136057"/>
            <a:ext cx="2619631" cy="256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3654" y="1155861"/>
            <a:ext cx="4596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Как вы думаете, с чего должно начинаться утро здоровой семьи? Конечно, с утренней зарядки! Мы представляем вашему вниманию утреннюю зарядку с папой в гимназии!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20032" y="2389285"/>
            <a:ext cx="29903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Утренняя гимнастика является важнейшим видом самостоятельных занятий. Совместные занятия с ребенком всей семьей наиболее плодотворны. В процессе занятий ребенок смотрит на родителей, стремится сделать «как папа». Совместные занятия приносят ребенку радость и прививают интерес к физической активности.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63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Видео-</a:t>
            </a:r>
            <a:r>
              <a:rPr lang="ru-RU" sz="2800" b="1" dirty="0" err="1"/>
              <a:t>флешмоб</a:t>
            </a:r>
            <a:r>
              <a:rPr lang="ru-RU" sz="2800" b="1" dirty="0"/>
              <a:t>  </a:t>
            </a:r>
          </a:p>
          <a:p>
            <a:pPr algn="ctr"/>
            <a:r>
              <a:rPr lang="ru-RU" sz="2800" b="1" dirty="0"/>
              <a:t>«Танцуй со мной»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74" y="1073917"/>
            <a:ext cx="4275438" cy="289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28" y="3033608"/>
            <a:ext cx="4095947" cy="27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572" y="3977735"/>
            <a:ext cx="3138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"Танцуй со мной" весело и задорно! В последний день каникул по количеству ваших сердечек определяется самый заводной танцор в гимназии. Победитель получает приз!!!! Присоединяйтесь!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7612" y="971505"/>
            <a:ext cx="31939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Неиссякаемые творческие идеи объединяют учащихся гимназии №1 даже во время пасмурной и дождливой погоды. Во время осенних каникул мы приглашаем всех к участию в танцевальном флешмобе гимназии...</a:t>
            </a:r>
          </a:p>
        </p:txBody>
      </p:sp>
    </p:spTree>
    <p:extLst>
      <p:ext uri="{BB962C8B-B14F-4D97-AF65-F5344CB8AC3E}">
        <p14:creationId xmlns:p14="http://schemas.microsoft.com/office/powerpoint/2010/main" val="277238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7017"/>
          <a:stretch/>
        </p:blipFill>
        <p:spPr bwMode="auto">
          <a:xfrm>
            <a:off x="4436076" y="2954755"/>
            <a:ext cx="4238368" cy="270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Видео- и фото-</a:t>
            </a:r>
            <a:r>
              <a:rPr lang="ru-RU" sz="2800" b="1" dirty="0" err="1"/>
              <a:t>флешмоб</a:t>
            </a:r>
            <a:r>
              <a:rPr lang="ru-RU" sz="2800" b="1" dirty="0"/>
              <a:t>  </a:t>
            </a:r>
          </a:p>
          <a:p>
            <a:pPr algn="ctr"/>
            <a:r>
              <a:rPr lang="ru-RU" sz="2800" b="1" dirty="0"/>
              <a:t>«Модная феерия»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388" y="4200157"/>
            <a:ext cx="3015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Каждый желающий мог выбрать понравившийся костюм, коллекцию, видео- или фото-презентацию и оставить свой голос под фотографией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9838" y="1008575"/>
            <a:ext cx="3601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"Мы, белорусы — мирные люди, преданы сердцем родимой земле». В 2021 году фестиваль авангардной моды прошел в новом формате: на суд жюри были представлены фото- и  видео-презентации костюмов и коллекций наших учащихся. </a:t>
            </a:r>
          </a:p>
        </p:txBody>
      </p:sp>
      <p:pic>
        <p:nvPicPr>
          <p:cNvPr id="3074" name="Picture 2" descr="https://sun9-87.userapi.com/impf/7tGjSRkSgAq68bFGK4nLShWFo0Zoi-JuVe6CJw/7UqPuFwb8Mk.jpg?size=1280x1024&amp;quality=96&amp;sign=7cc2afe0eccb1dcdb396026bc7a3a8d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8" y="1119786"/>
            <a:ext cx="3641262" cy="29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3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271177"/>
            <a:ext cx="548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«</a:t>
            </a:r>
            <a:r>
              <a:rPr lang="ru-RU" sz="2800" b="1" dirty="0" err="1"/>
              <a:t>Новополоцкие</a:t>
            </a:r>
            <a:r>
              <a:rPr lang="ru-RU" sz="2800" b="1" dirty="0"/>
              <a:t> </a:t>
            </a:r>
            <a:r>
              <a:rPr lang="ru-RU" sz="2800" b="1" dirty="0" err="1"/>
              <a:t>фанфики</a:t>
            </a:r>
            <a:r>
              <a:rPr lang="ru-RU" sz="2800" b="1" dirty="0"/>
              <a:t>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5676" y="4322167"/>
            <a:ext cx="35139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А может быть, вы встретили его и решили провести экскурсию по музеям или памятным местам Новополоцка? </a:t>
            </a:r>
          </a:p>
          <a:p>
            <a:pPr algn="r"/>
            <a:r>
              <a:rPr lang="ru-RU" sz="1600" dirty="0"/>
              <a:t>Это решает твоя/ваша фантазия!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8153" y="1398345"/>
            <a:ext cx="3398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Это истории о путешествии героя по Новополоцку. Ваш герой может стать гостем вашей школы, дома, двора, улицы. </a:t>
            </a:r>
          </a:p>
        </p:txBody>
      </p:sp>
      <p:pic>
        <p:nvPicPr>
          <p:cNvPr id="9" name="Picture 2" descr="https://sun9-68.userapi.com/impg/p8BWV1nPxb9wNXP0ujExI06-whDVx5xWkL1I4A/I6K3MdbhYd0.jpg?size=1280x1024&amp;quality=96&amp;sign=83823de1e6a4dc64d0055349328aeba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92" y="1228496"/>
            <a:ext cx="3550154" cy="28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рина\Desktop\ФАНФИК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46" y="2648557"/>
            <a:ext cx="3673722" cy="29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12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mycdn.me/i?r=AyH4iRPQ2q0otWIFepML2LxRKjbcLjFebb-QswhoLzQ4K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403">
            <a:off x="6598481" y="3613111"/>
            <a:ext cx="2026444" cy="29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Научно-исследовательская деятельность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553" y="3864967"/>
            <a:ext cx="5145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В процессе дистанционно проведенного исследования мы получили возможность связаться с краеведами </a:t>
            </a:r>
            <a:r>
              <a:rPr lang="ru-RU" sz="1600" dirty="0" err="1"/>
              <a:t>г.Лысьвы</a:t>
            </a:r>
            <a:r>
              <a:rPr lang="ru-RU" sz="1600" dirty="0"/>
              <a:t> (С.С. Новиковым) и коллекционерами </a:t>
            </a:r>
            <a:r>
              <a:rPr lang="ru-RU" sz="1600" dirty="0" err="1"/>
              <a:t>г.Москвы</a:t>
            </a:r>
            <a:r>
              <a:rPr lang="ru-RU" sz="1600" dirty="0"/>
              <a:t> (И.Ю. </a:t>
            </a:r>
            <a:r>
              <a:rPr lang="ru-RU" sz="1600" dirty="0" err="1"/>
              <a:t>Злизиным</a:t>
            </a:r>
            <a:r>
              <a:rPr lang="ru-RU" sz="1600" dirty="0"/>
              <a:t>), а также ознакомиться с архивными данными Парижской выставки 1900 г. и Всероссийской промышленной и художественной выставки 1896 года в Нижнем Новгороде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4519" y="1123799"/>
            <a:ext cx="4261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Во время проведения молодежной экспедиции «Маршрутами памяти. Маршрутами единства» были найдены уникальные листы кровельного железа, на обратной стороне которых были выбиты печати: штамп </a:t>
            </a:r>
            <a:r>
              <a:rPr lang="ru-RU" sz="1600" dirty="0" err="1"/>
              <a:t>Лысьвенского</a:t>
            </a:r>
            <a:r>
              <a:rPr lang="ru-RU" sz="1600" dirty="0"/>
              <a:t> завода-изготовителя, и штамп, свидетельствующий о том, что данный продукт получил награду на выставке в Париже в 1900 г.</a:t>
            </a:r>
          </a:p>
        </p:txBody>
      </p:sp>
      <p:pic>
        <p:nvPicPr>
          <p:cNvPr id="13" name="Рисунок 12" descr="https://sun9-85.userapi.com/impf/ufCMg9bCZV6SrdliY9KC6YlcXM2rDhT1GohK5A/sTFXPSNxoJI.jpg?size=1280x992&amp;quality=96&amp;sign=5f7540d2beed40cfedc642a024c8431e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53" y="1123799"/>
            <a:ext cx="3410465" cy="27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35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150645" y="3063385"/>
            <a:ext cx="5622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2800" b="1" dirty="0"/>
              <a:t>Дистанционный проект </a:t>
            </a:r>
          </a:p>
          <a:p>
            <a:pPr algn="ctr"/>
            <a:r>
              <a:rPr lang="ru-RU" sz="2800" b="1" dirty="0"/>
              <a:t>«Танцуй! Тебе письмо!»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454" y="1143536"/>
            <a:ext cx="28420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Обмен бумажными письмами со школьниками города-побратима Новополоцка в России – города  Одинцово и школы-интерната г. Санкт-Петербурга «Школа здоровья»</a:t>
            </a:r>
          </a:p>
          <a:p>
            <a:endParaRPr lang="ru-RU" sz="1600" dirty="0"/>
          </a:p>
          <a:p>
            <a:pPr algn="r"/>
            <a:r>
              <a:rPr lang="ru-RU" sz="1600" dirty="0"/>
              <a:t>Согласитесь, в наш век технического прогресса и повального перехода в онлайн общение особенно приятно получить открытку по почте. Подарок, созданный точно такими же детьми, да ещё и из другого города и другой страны. </a:t>
            </a:r>
          </a:p>
        </p:txBody>
      </p:sp>
      <p:pic>
        <p:nvPicPr>
          <p:cNvPr id="12" name="Picture 2" descr="https://sun9-46.userapi.com/impg/9xpcM3MyzL8JaJh_z-5tdPib3R8PBo_WpKHIiw/nKmU1_JRd04.jpg?size=1280x1280&amp;quality=96&amp;sign=665f7c111dd10570059cefaacb522f3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24" y="1260387"/>
            <a:ext cx="4386651" cy="43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7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Интеллектуальный </a:t>
            </a:r>
            <a:r>
              <a:rPr lang="ru-RU" sz="2800" b="1" dirty="0" err="1"/>
              <a:t>баттл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«Отцы и дети»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5677" y="4322167"/>
            <a:ext cx="3212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В игре оценивается не только правильность ответов участников, но и скорость мышления, умение быстро находить подсказки.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22863" y="1024316"/>
            <a:ext cx="42310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рамках проекта "ПАПИНА СУББОТА" проводится заочно-дистанционный интеллектуальный </a:t>
            </a:r>
            <a:r>
              <a:rPr lang="ru-RU" sz="1600" dirty="0" err="1"/>
              <a:t>баттл</a:t>
            </a:r>
            <a:r>
              <a:rPr lang="ru-RU" sz="1600" dirty="0"/>
              <a:t> «Отцы и дети».</a:t>
            </a:r>
          </a:p>
          <a:p>
            <a:r>
              <a:rPr lang="ru-RU" sz="1600" dirty="0"/>
              <a:t>                    Этапы игры: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/>
              <a:t>Детская команда знатоков против отцов;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/>
              <a:t>Команда отцов против знатоков </a:t>
            </a:r>
          </a:p>
          <a:p>
            <a:endParaRPr lang="ru-RU" sz="1600" dirty="0"/>
          </a:p>
        </p:txBody>
      </p:sp>
      <p:pic>
        <p:nvPicPr>
          <p:cNvPr id="12" name="Picture 2" descr="https://sun9-78.userapi.com/impg/gpjOdWEDKKUs8ICJ0tiYuwwlcQo0887psOOTyg/7BXToig1ifI.jpg?size=1200x1109&amp;quality=96&amp;sign=56774058a0ff1523cf34e3ff6016c3f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43" y="1022285"/>
            <a:ext cx="3145056" cy="29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un9-67.userapi.com/impg/DPQ6DlfaCRamLIOTwdcfFmaHBWNYBRp6pQjRDg/hWjEnteHY1Y.jpg?size=1280x960&amp;quality=96&amp;sign=aa4f590c13c5d2d9a64b65e9a01ef6f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/>
          <a:stretch/>
        </p:blipFill>
        <p:spPr bwMode="auto">
          <a:xfrm>
            <a:off x="4565199" y="2705277"/>
            <a:ext cx="4173362" cy="29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7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2840290"/>
            <a:ext cx="548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Квест-игра </a:t>
            </a:r>
          </a:p>
          <a:p>
            <a:pPr algn="ctr"/>
            <a:r>
              <a:rPr lang="ru-RU" sz="2800" b="1" dirty="0"/>
              <a:t>с использованием</a:t>
            </a:r>
          </a:p>
          <a:p>
            <a:pPr algn="ctr"/>
            <a:r>
              <a:rPr lang="ru-RU" sz="2800" b="1" dirty="0"/>
              <a:t> </a:t>
            </a:r>
            <a:r>
              <a:rPr lang="en-US" sz="2800" b="1" dirty="0"/>
              <a:t>QR-</a:t>
            </a:r>
            <a:r>
              <a:rPr lang="ru-RU" sz="2800" b="1" dirty="0"/>
              <a:t>кодов «Чудо Нефтеграда»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ДИСТАНЦИОННЫЕ МЕРОПРИЯТИЯ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2065" y="1024316"/>
            <a:ext cx="39170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Если вы хотите весело, интересно и познавательно провести свободное время, самостоятельно или в компании друзей и товарищей - мы предлагаем вашему вниманию Квест-игру «Чудо Нефтеграда».</a:t>
            </a:r>
          </a:p>
          <a:p>
            <a:endParaRPr lang="ru-RU" sz="1600" dirty="0"/>
          </a:p>
          <a:p>
            <a:endParaRPr lang="ru-RU" sz="1600" dirty="0"/>
          </a:p>
          <a:p>
            <a:pPr algn="r"/>
            <a:r>
              <a:rPr lang="ru-RU" sz="1600" dirty="0"/>
              <a:t>Она позволяет узнать много нового об историческом центре нашего города, посетить самые интересные и значимые объекты, проверить свои знания и выполнить креативные задания! При этом вам нет необходимости молча ходить за экскурсоводом, вы сами делаете свой досуг! Для участия в игре вам нужно всего лишь иметь в наличии мобильный телефон с возможностью выхода в интернет!</a:t>
            </a:r>
          </a:p>
        </p:txBody>
      </p:sp>
      <p:pic>
        <p:nvPicPr>
          <p:cNvPr id="11" name="Picture 4" descr="https://sun9-42.userapi.com/impg/cZuwDvMaP7Zu70MKWGVoPflhwXr6EIggpg-pjQ/lOib78L9KHw.jpg?size=1135x909&amp;quality=96&amp;sign=22c822594f21c3da2bf4909be178cc9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r="3838"/>
          <a:stretch/>
        </p:blipFill>
        <p:spPr bwMode="auto">
          <a:xfrm>
            <a:off x="1620714" y="1112334"/>
            <a:ext cx="3050139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84.userapi.com/impf/c0REdDwTdibSY0pvw3MhV42S3JmGJw7N6ziIkw/Mm2srvtPtcM.jpg?size=1280x730&amp;quality=96&amp;sign=d875fc8dd989b2c65d8ea607ca7a377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9"/>
          <a:stretch/>
        </p:blipFill>
        <p:spPr bwMode="auto">
          <a:xfrm>
            <a:off x="1620713" y="3225339"/>
            <a:ext cx="3050139" cy="24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90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РОДИТЕЛЬСКИЙ УНИВЕРСИТЕТ</a:t>
            </a:r>
            <a:endParaRPr lang="en-US" sz="28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968314"/>
            <a:ext cx="7933038" cy="9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i="1" dirty="0">
                <a:solidFill>
                  <a:srgbClr val="C00000"/>
                </a:solidFill>
              </a:rPr>
              <a:t>АЛГОРИТМ РАБОТЫ</a:t>
            </a:r>
            <a:endParaRPr lang="en-US" b="1" dirty="0">
              <a:solidFill>
                <a:srgbClr val="ED1B36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591499" y="1709955"/>
            <a:ext cx="7979290" cy="3924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1. Диагностика и опрос родителей с целью определения проблемы и аудитории для работы. </a:t>
            </a:r>
          </a:p>
          <a:p>
            <a:pPr marL="0" indent="0">
              <a:buNone/>
            </a:pPr>
            <a:r>
              <a:rPr lang="ru-RU" sz="2000" dirty="0"/>
              <a:t>2. Подбор сопроводительных материалов и определение онлайн-лекций для предварительного просмотра.</a:t>
            </a:r>
          </a:p>
          <a:p>
            <a:pPr marL="0" indent="0">
              <a:buNone/>
            </a:pPr>
            <a:r>
              <a:rPr lang="ru-RU" sz="2000" dirty="0"/>
              <a:t>3. Организация взаимодействия с законными представителями учащихся с помощью распространённых </a:t>
            </a:r>
            <a:r>
              <a:rPr lang="ru-RU" sz="2000" dirty="0" err="1"/>
              <a:t>мессенджеров</a:t>
            </a:r>
            <a:r>
              <a:rPr lang="ru-RU" sz="2000" dirty="0"/>
              <a:t>:                    </a:t>
            </a:r>
            <a:r>
              <a:rPr lang="ru-RU" sz="2000" dirty="0" err="1"/>
              <a:t>Viber</a:t>
            </a:r>
            <a:r>
              <a:rPr lang="ru-RU" sz="2000" dirty="0"/>
              <a:t>, </a:t>
            </a:r>
            <a:r>
              <a:rPr lang="ru-RU" sz="2000" dirty="0" err="1"/>
              <a:t>Telegram</a:t>
            </a:r>
            <a:r>
              <a:rPr lang="ru-RU" sz="2000" dirty="0"/>
              <a:t> и др.</a:t>
            </a:r>
          </a:p>
          <a:p>
            <a:pPr marL="0" indent="0">
              <a:buNone/>
            </a:pPr>
            <a:r>
              <a:rPr lang="ru-RU" sz="2000" dirty="0"/>
              <a:t>4. Размещение самых актуальных тематических материалов и авторских буклетов специалистов СППС на официальном сайте гимназии и в социальных сетях.</a:t>
            </a:r>
          </a:p>
          <a:p>
            <a:pPr marL="0" indent="0">
              <a:buNone/>
            </a:pPr>
            <a:r>
              <a:rPr lang="ru-RU" sz="2000" dirty="0"/>
              <a:t>5. Рефлексия через </a:t>
            </a:r>
            <a:r>
              <a:rPr lang="ru-RU" sz="2000" dirty="0" err="1"/>
              <a:t>Viber</a:t>
            </a:r>
            <a:r>
              <a:rPr lang="ru-RU" sz="2000" dirty="0"/>
              <a:t>, </a:t>
            </a:r>
            <a:r>
              <a:rPr lang="ru-RU" sz="2000" dirty="0" err="1"/>
              <a:t>ВКонтакте</a:t>
            </a:r>
            <a:r>
              <a:rPr lang="ru-RU" sz="20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301507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Autofit/>
          </a:bodyPr>
          <a:lstStyle/>
          <a:p>
            <a:r>
              <a:rPr lang="ru-RU" sz="3200" b="1" dirty="0"/>
              <a:t>ТРУДНОСТИ И ИХ РЕШЕНИЕ</a:t>
            </a:r>
            <a:endParaRPr lang="en-US" sz="3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67093412"/>
              </p:ext>
            </p:extLst>
          </p:nvPr>
        </p:nvGraphicFramePr>
        <p:xfrm>
          <a:off x="622223" y="1089368"/>
          <a:ext cx="385923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sun9-28.userapi.com/impg/GDplgU9d_OK5B-6cz4LV0srR-JfilMrdzScLJQ/23yNVKia86U.jpg?size=1280x960&amp;quality=96&amp;sign=be373b41a69a9daa7561f2e9482eedf0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41"/>
          <a:stretch/>
        </p:blipFill>
        <p:spPr bwMode="auto">
          <a:xfrm>
            <a:off x="4538976" y="998230"/>
            <a:ext cx="4246679" cy="26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5371" r="8929" b="33611"/>
          <a:stretch/>
        </p:blipFill>
        <p:spPr bwMode="auto">
          <a:xfrm>
            <a:off x="4538976" y="3640460"/>
            <a:ext cx="4245885" cy="228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6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2840290"/>
            <a:ext cx="548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Конференция отцов </a:t>
            </a:r>
          </a:p>
          <a:p>
            <a:pPr algn="ctr"/>
            <a:r>
              <a:rPr lang="ru-RU" sz="2800" b="1" dirty="0"/>
              <a:t>«Здоровая семья – здоровая страна»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2065" y="1024316"/>
            <a:ext cx="391709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В 2021 году традиционная ежегодная Конференция отцов была посвящена теме «Здоровая семья - здоровая страна» и проводилась с использованием цифровых технологий:</a:t>
            </a:r>
            <a:endParaRPr lang="ru-RU" sz="11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dirty="0"/>
              <a:t>Пригласительные билеты с регистрацией на конференцию сделаны с использованием сервиса </a:t>
            </a:r>
            <a:r>
              <a:rPr lang="en-US" sz="1600" dirty="0" err="1"/>
              <a:t>Canva</a:t>
            </a:r>
            <a:r>
              <a:rPr lang="ru-RU" sz="1600" dirty="0"/>
              <a:t>, в дизайн были встроены изображения учащихся гимназии.</a:t>
            </a:r>
            <a:endParaRPr lang="ru-RU" sz="11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dirty="0"/>
              <a:t>Во время конференции для опроса участников и создания тематического облака слов был использован сервис </a:t>
            </a:r>
            <a:r>
              <a:rPr lang="en-US" sz="1600" dirty="0" err="1"/>
              <a:t>Mentimeter</a:t>
            </a:r>
            <a:r>
              <a:rPr lang="ru-RU" sz="1600" dirty="0"/>
              <a:t>.</a:t>
            </a:r>
            <a:endParaRPr lang="ru-RU" sz="11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dirty="0"/>
              <a:t>При проведении рефлексии участники мероприятия получили буклеты с памяткой и </a:t>
            </a:r>
            <a:r>
              <a:rPr lang="en-US" sz="1600" dirty="0"/>
              <a:t>QR</a:t>
            </a:r>
            <a:r>
              <a:rPr lang="ru-RU" sz="1600" dirty="0"/>
              <a:t>-кодом для ответов на вопросы в </a:t>
            </a:r>
            <a:r>
              <a:rPr lang="en-US" sz="1600" dirty="0"/>
              <a:t>Google Forms</a:t>
            </a:r>
            <a:r>
              <a:rPr lang="ru-RU" sz="1600" dirty="0"/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РОДИТЕЛЬСКИЙ УНИВЕРСИТЕТ</a:t>
            </a:r>
            <a:endParaRPr lang="en-US" sz="2800" b="1" dirty="0"/>
          </a:p>
        </p:txBody>
      </p:sp>
      <p:pic>
        <p:nvPicPr>
          <p:cNvPr id="12" name="Picture 2" descr="I:\КОНФЕРЕНЦИЯ ОТЦОВ 2021\Буклеты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9" y="1228570"/>
            <a:ext cx="3228325" cy="23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53.userapi.com/impf/9Eeooe_BxL9SiNGtxugRCR7IvcLUNssz0ZTRDw/QolBHiKq7rU.jpg?size=912x604&amp;quality=96&amp;sign=db27281f011681d2f16771439e39c43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9" y="3532787"/>
            <a:ext cx="3228327" cy="21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ПРЕИМУЩЕСТВА ДИСТАНЦИОННЫХ ФОРМ РАБОТЫ</a:t>
            </a:r>
            <a:endParaRPr lang="en-US" sz="2800" b="1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307975" y="1322173"/>
            <a:ext cx="8341755" cy="5392788"/>
          </a:xfrm>
        </p:spPr>
        <p:txBody>
          <a:bodyPr>
            <a:noAutofit/>
          </a:bodyPr>
          <a:lstStyle/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Включение в деятельность обучающихся с ограниченными возможностями здоровья, а также находящихся на индивидуальном обучении; </a:t>
            </a:r>
            <a:endParaRPr lang="ru-RU" sz="1600" dirty="0"/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Оперативное получение информации по итогам диагностик и тестирований; </a:t>
            </a:r>
            <a:endParaRPr lang="ru-RU" sz="1600" dirty="0"/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Гибкий график и комфортная удобная обстановка для работы; </a:t>
            </a:r>
            <a:endParaRPr lang="ru-RU" sz="1600" dirty="0"/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Индивидуальный и персонифицированный подход (для каждого обучающегося может быть составлен персональный план работы с учетом личностных особенностей и способностей, потребностей и интересов);</a:t>
            </a:r>
            <a:endParaRPr lang="ru-RU" sz="1600" dirty="0"/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Обеспечение более личного контакта с учениками (современные подростки почти не имеют запретов и ограничений для выхода в сеть, около 50% проводят </a:t>
            </a:r>
            <a:r>
              <a:rPr lang="ru-RU" sz="1600" dirty="0" err="1">
                <a:ea typeface="Times New Roman"/>
              </a:rPr>
              <a:t>online</a:t>
            </a:r>
            <a:r>
              <a:rPr lang="ru-RU" sz="1600" dirty="0">
                <a:ea typeface="Times New Roman"/>
              </a:rPr>
              <a:t> около 5 часов), таким образом, педагоги, выходя на контакт с ребятами дистанционно, попадают уже на их территорию, становятся «своими»;</a:t>
            </a: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Привлечение сторонних участников воспитательного процесса (специалистов, которые находятся на удалении);</a:t>
            </a:r>
          </a:p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a typeface="Times New Roman"/>
              </a:rPr>
              <a:t>Включение родителей в общую с детьми деятельность (в силу занятости на работе родителей почти невозможно привлечь к школьным мероприятиям и проектам, а дистанционное взаимодействие является более гибким).</a:t>
            </a:r>
          </a:p>
        </p:txBody>
      </p:sp>
    </p:spTree>
    <p:extLst>
      <p:ext uri="{BB962C8B-B14F-4D97-AF65-F5344CB8AC3E}">
        <p14:creationId xmlns:p14="http://schemas.microsoft.com/office/powerpoint/2010/main" val="291776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881" y="210312"/>
            <a:ext cx="6494526" cy="758001"/>
          </a:xfrm>
        </p:spPr>
        <p:txBody>
          <a:bodyPr>
            <a:noAutofit/>
          </a:bodyPr>
          <a:lstStyle/>
          <a:p>
            <a:r>
              <a:rPr lang="ru-RU" sz="3200" b="1" dirty="0"/>
              <a:t>ТРУДНОСТИ И ИХ РЕШЕНИЕ</a:t>
            </a:r>
            <a:endParaRPr lang="en-US" sz="3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0238948"/>
              </p:ext>
            </p:extLst>
          </p:nvPr>
        </p:nvGraphicFramePr>
        <p:xfrm>
          <a:off x="622223" y="1089368"/>
          <a:ext cx="385923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s://sun9-35.userapi.com/impg/vfpgB93G_VPzxH_snPXWyDZKtHOaRYuhWNFJJg/Lmznagm2iDQ.jpg?size=1280x960&amp;quality=96&amp;sign=a0f9953c5e3c656721c5417255d60217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7" r="10796" b="7992"/>
          <a:stretch/>
        </p:blipFill>
        <p:spPr bwMode="auto">
          <a:xfrm>
            <a:off x="4487618" y="988539"/>
            <a:ext cx="4163619" cy="28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70.userapi.com/impg/2y_inBB38nv680TwvIkx0_XLfYv6iHNEgRqKgA/g1HhyZI0-E8.jpg?size=1280x960&amp;quality=96&amp;sign=835a814ef5718227071137e554485cf9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63" r="16361" b="13263"/>
          <a:stretch/>
        </p:blipFill>
        <p:spPr bwMode="auto">
          <a:xfrm>
            <a:off x="4484148" y="3789038"/>
            <a:ext cx="4167089" cy="21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9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166" y="670386"/>
            <a:ext cx="4192017" cy="3312368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b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http://qrcoder.ru/code/?https%3A%2F%2Fgymn-nov.schools.by%2Fpages%2Froditelskie-sobranija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79" y="3521819"/>
            <a:ext cx="2193955" cy="21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37.userapi.com/impg/hH08IQJ5ZhZvZZuEYr50CfUbWj2EnhKgaBALlA/e-A8KzMcwYY.jpg?size=1280x960&amp;quality=96&amp;sign=dd1446b32f2648860382633c695fefb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19" r="30258" b="20103"/>
          <a:stretch/>
        </p:blipFill>
        <p:spPr bwMode="auto">
          <a:xfrm>
            <a:off x="4846737" y="1018041"/>
            <a:ext cx="3578435" cy="22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0375" y="968313"/>
            <a:ext cx="4395831" cy="2460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0" rIns="135128" bIns="135128" numCol="1" spcCol="1270" anchor="ctr" anchorCtr="0">
            <a:noAutofit/>
          </a:bodyPr>
          <a:lstStyle/>
          <a:p>
            <a:pPr marL="342900" lvl="0" indent="-34290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dirty="0"/>
              <a:t>разработка сценария родительского собрания в онлайн режиме по теме «Профориентация»</a:t>
            </a:r>
          </a:p>
          <a:p>
            <a:pPr marL="342900" lvl="0" indent="-34290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dirty="0"/>
              <a:t>создание видео инструкции по организации родительского собрания с помощью сервиса онлайн-конференций </a:t>
            </a:r>
            <a:br>
              <a:rPr lang="ru-RU" dirty="0"/>
            </a:br>
            <a:r>
              <a:rPr lang="ru-RU" dirty="0"/>
              <a:t>NAVEK MEET</a:t>
            </a:r>
            <a:endParaRPr lang="ru-RU" kern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ЦИФРОВАЯ ШКОЛА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3" y="3427602"/>
            <a:ext cx="4041801" cy="23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65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5" y="1883183"/>
            <a:ext cx="6339016" cy="101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0" rIns="135128" bIns="135128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Группа обучения работе с интерактивной доской </a:t>
            </a:r>
            <a:r>
              <a:rPr lang="en-US" dirty="0"/>
              <a:t>«</a:t>
            </a:r>
            <a:r>
              <a:rPr lang="en-US" dirty="0" err="1"/>
              <a:t>Miro</a:t>
            </a:r>
            <a:r>
              <a:rPr lang="en-US" dirty="0"/>
              <a:t>», «</a:t>
            </a:r>
            <a:r>
              <a:rPr lang="en-US" dirty="0" err="1"/>
              <a:t>Linoit</a:t>
            </a:r>
            <a:r>
              <a:rPr lang="en-US" dirty="0"/>
              <a:t>»</a:t>
            </a:r>
            <a:r>
              <a:rPr lang="ru-RU" dirty="0"/>
              <a:t> для организации онлайн взаимодействия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3881" y="210312"/>
            <a:ext cx="6494526" cy="75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ЭКСПЕРТНЫЕ ГРУППЫ</a:t>
            </a:r>
            <a:endParaRPr lang="en-US" sz="32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968314"/>
            <a:ext cx="7933038" cy="9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i="1" dirty="0">
                <a:solidFill>
                  <a:srgbClr val="C00000"/>
                </a:solidFill>
              </a:rPr>
              <a:t>Экспертная группа №1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«Организация взаимодействия»</a:t>
            </a:r>
            <a:endParaRPr lang="en-US" b="1" dirty="0">
              <a:solidFill>
                <a:srgbClr val="ED1B36"/>
              </a:solidFill>
            </a:endParaRPr>
          </a:p>
        </p:txBody>
      </p:sp>
      <p:pic>
        <p:nvPicPr>
          <p:cNvPr id="13" name="Picture 2" descr="Как провести виртуальный мозговой штурм на 25 человек: опыт работы в Mi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19" r="14275" b="7098"/>
          <a:stretch/>
        </p:blipFill>
        <p:spPr bwMode="auto">
          <a:xfrm>
            <a:off x="460375" y="3005719"/>
            <a:ext cx="5001311" cy="25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9968" y="2894508"/>
            <a:ext cx="3345983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i="1" dirty="0"/>
              <a:t>Доступ осуществляется через интернет: писать, рисовать, добавлять файлы на неё можно бесконечно и всё это будет видно из любой точки мира. 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i="1" dirty="0"/>
          </a:p>
          <a:p>
            <a:pPr lvl="0"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i="1" dirty="0"/>
              <a:t>На доску можно вытягивать картинки, документы, делать заметки - рисовать, писать, клеить стикеры - сохраняя результаты в реальном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34921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Онлайн-игра </a:t>
            </a:r>
          </a:p>
          <a:p>
            <a:pPr algn="ctr"/>
            <a:r>
              <a:rPr lang="ru-RU" sz="2800" b="1" dirty="0"/>
              <a:t>«Молодая гвардия»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ОНЛАЙН ВЗАИМОДЕЙСТВИЕ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7611" y="1024316"/>
            <a:ext cx="31015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память о юных героях-антифашистах учащиеся гимназии в онлайн-режиме присоединились к тематическим мероприятиям, проводимым в школе-интернате №49 г. Санкт-Петербурга, посвященным памяти молодогвардейцев.</a:t>
            </a:r>
          </a:p>
          <a:p>
            <a:endParaRPr lang="ru-RU" sz="1600" dirty="0"/>
          </a:p>
          <a:p>
            <a:endParaRPr lang="ru-RU" sz="1600" dirty="0"/>
          </a:p>
          <a:p>
            <a:pPr algn="r"/>
            <a:r>
              <a:rPr lang="ru-RU" sz="1600" dirty="0"/>
              <a:t>Наши ребята изучили материалы о героях Краснодона, посмотрели видео-презентацию о школьном музее "Молодая гвардия" и разгадали кроссворд, посвященный отважным юным героям-антифашистам.</a:t>
            </a:r>
          </a:p>
        </p:txBody>
      </p:sp>
      <p:pic>
        <p:nvPicPr>
          <p:cNvPr id="9" name="Picture 2" descr="https://sun9-4.userapi.com/impg/0_J7Q64zc0VVBfeTsO8-K4evvDk-c6CUfwKWUg/cdXLt2OqVn0.jpg?size=1280x720&amp;quality=96&amp;sign=8da9f5d19f18abfd959dfc6272a57e1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6896" b="7231"/>
          <a:stretch/>
        </p:blipFill>
        <p:spPr bwMode="auto">
          <a:xfrm>
            <a:off x="1460098" y="1024316"/>
            <a:ext cx="3931067" cy="23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81.userapi.com/impf/-nc3HcGGCeheHDNDT4A5Pf2bGNv-BG4vho85gg/7w0hgrxZcRY.jpg?size=1280x720&amp;quality=96&amp;sign=ba9615632960481e1c7d5aa5ff29fb9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8" y="3359742"/>
            <a:ext cx="3931067" cy="22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6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055734"/>
            <a:ext cx="548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Street Law</a:t>
            </a:r>
            <a:endParaRPr lang="ru-RU" sz="2800" b="1" dirty="0"/>
          </a:p>
          <a:p>
            <a:pPr algn="ctr"/>
            <a:r>
              <a:rPr lang="ru-RU" sz="2800" b="1" dirty="0"/>
              <a:t>Живое право на каждый день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ОНЛАЙН ВЗАИМОДЕЙСТВИЕ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7611" y="1024316"/>
            <a:ext cx="31015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Тренерами направления </a:t>
            </a:r>
            <a:r>
              <a:rPr lang="ru-RU" sz="1600" dirty="0" err="1"/>
              <a:t>Street</a:t>
            </a:r>
            <a:r>
              <a:rPr lang="ru-RU" sz="1600" dirty="0"/>
              <a:t> </a:t>
            </a:r>
            <a:r>
              <a:rPr lang="ru-RU" sz="1600" dirty="0" err="1"/>
              <a:t>Law</a:t>
            </a:r>
            <a:r>
              <a:rPr lang="ru-RU" sz="1600" dirty="0"/>
              <a:t> юридического факультета Полоцкого государственного университета проводятся правовые </a:t>
            </a:r>
            <a:r>
              <a:rPr lang="ru-RU" sz="1600" dirty="0" err="1"/>
              <a:t>квизы</a:t>
            </a:r>
            <a:r>
              <a:rPr lang="ru-RU" sz="1600" dirty="0"/>
              <a:t>, организованные для наших гимназистов через образовательную платформу ZOOM с использованием игровой программы </a:t>
            </a:r>
            <a:r>
              <a:rPr lang="ru-RU" sz="1600" dirty="0" err="1"/>
              <a:t>Kahoot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pPr algn="r"/>
            <a:r>
              <a:rPr lang="ru-RU" sz="1600" dirty="0"/>
              <a:t>Учащиеся совместно со студентами юридического факультета ПГУ изучают историю прав человека. Победители игры получают от организаторов сладкие призы и тематические издания о правах человека.</a:t>
            </a:r>
          </a:p>
        </p:txBody>
      </p:sp>
      <p:pic>
        <p:nvPicPr>
          <p:cNvPr id="11" name="Picture 4" descr="https://sun9-33.userapi.com/impg/Jy_KumyQ8Kw09MQVwsnZV-8ZPIL2ZPTG-rx8-Q/q0G4mn9WPOY.jpg?size=1280x966&amp;quality=96&amp;sign=49618661e2cae83f1412463dfbbbc94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15" y="1024316"/>
            <a:ext cx="4049215" cy="30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26.userapi.com/impg/lTCtKYb2INpdvJkMEWkjgwfIvF9iWvBTqs-Yww/Gc_j5ZeP-Lg.jpg?size=1280x1133&amp;quality=96&amp;sign=c14d4780645c5eb1726b26a84c1b61e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0" b="14175"/>
          <a:stretch/>
        </p:blipFill>
        <p:spPr bwMode="auto">
          <a:xfrm>
            <a:off x="1400113" y="3532787"/>
            <a:ext cx="4049215" cy="23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https://ae01.alicdn.com/kf/Ha7a78048e19240efb5b2f4f7bde09e6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81438" y="3271177"/>
            <a:ext cx="548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День рождения онлайн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43711" y="227843"/>
            <a:ext cx="6441046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ОНЛАЙН ВЗАИМОДЕЙСТВИЕ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3211" y="3858537"/>
            <a:ext cx="4845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А чтобы гости онлайн - Дня Рождения остались сыты и довольны- ребята приняли участие в кулинарном мастер-классе: освободили место на кухне и подготовили необходимые ингредиенты. Затем продемонстрировали, как приготовить предложенный нашей именинницей торт. Все получилось весело, креативно и вкусно!</a:t>
            </a:r>
          </a:p>
        </p:txBody>
      </p:sp>
      <p:pic>
        <p:nvPicPr>
          <p:cNvPr id="9" name="Picture 8" descr="https://sun9-6.userapi.com/impg/SO0Ma8ovGe7GcCgdDphWEZhumLLjDP7QFKTFXg/O0Tlq7UaFPU.jpg?size=607x1080&amp;quality=96&amp;sign=51b5feda4ae3465ba5ca9d19980c82e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45" y="1024316"/>
            <a:ext cx="2760866" cy="49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38.userapi.com/impg/PUyxp675wyTzHVkxVwI63lK58yCR1fDMAW9xcQ/lUalVjo6yic.jpg?size=610x828&amp;quality=96&amp;sign=9e9c4b2382ae12c80b12df93cce25bd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r="5785"/>
          <a:stretch/>
        </p:blipFill>
        <p:spPr bwMode="auto">
          <a:xfrm rot="16200000">
            <a:off x="4337010" y="1955380"/>
            <a:ext cx="1469358" cy="23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03211" y="1065739"/>
            <a:ext cx="4845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Разлука с друзьями не повод отказываться от празднования Дня Рождения. Скорее, это повод сделать его незабываемым! Поэтому гимназии вместе отпраздновали День Рождения одноклассницы онлайн. </a:t>
            </a:r>
          </a:p>
        </p:txBody>
      </p:sp>
      <p:pic>
        <p:nvPicPr>
          <p:cNvPr id="15" name="Picture 4" descr="https://sun9-26.userapi.com/impg/AvqVqa5L6u_4K1PaqpduusRiJSSsZEcjSDjIwQ/L8phZw6vtH8.jpg?size=1280x838&amp;quality=96&amp;sign=ec9f91cfc91f41ea2c99b0585c85728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b="6336"/>
          <a:stretch/>
        </p:blipFill>
        <p:spPr bwMode="auto">
          <a:xfrm>
            <a:off x="6240167" y="2389178"/>
            <a:ext cx="2623851" cy="14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8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2151</Words>
  <Application>Microsoft Office PowerPoint</Application>
  <PresentationFormat>Экран (4:3)</PresentationFormat>
  <Paragraphs>177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ОРГАНИЗАЦИЯ ВОСПИТАТЕЛЬНОЙ РАБОТЫ В УСЛОВИЯХ ДИСТАНЦИОННОГО ОБРАЗОВАНИЯ</vt:lpstr>
      <vt:lpstr>АКТУАЛЬНОСТЬ ТЕМЫ</vt:lpstr>
      <vt:lpstr>ТРУДНОСТИ И ИХ РЕШЕНИЕ</vt:lpstr>
      <vt:lpstr>ТРУДНОСТИ И ИХ РЕШЕНИЕ</vt:lpstr>
      <vt:lpstr> </vt:lpstr>
      <vt:lpstr>Презентация PowerPoint</vt:lpstr>
      <vt:lpstr>ОНЛАЙН ВЗАИМОДЕЙСТВИЕ</vt:lpstr>
      <vt:lpstr>ОНЛАЙН ВЗАИМОДЕЙСТВИЕ</vt:lpstr>
      <vt:lpstr>ОНЛАЙН ВЗАИМОДЕЙСТВИЕ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ТРУДНОСТИ И ИХ РЕШЕНИЕ</vt:lpstr>
      <vt:lpstr>ТРУДНОСТИ И ИХ РЕШЕНИЕ</vt:lpstr>
      <vt:lpstr>АЛГОРИТМ РАБОТЫ</vt:lpstr>
      <vt:lpstr>НАШИ САЙТЫ</vt:lpstr>
      <vt:lpstr>ДИСТАНЦИОННЫЕ МЕРОПРИЯТИЯ</vt:lpstr>
      <vt:lpstr>ДИСТАНЦИОННЫЕ МЕРОПРИЯТИЯ</vt:lpstr>
      <vt:lpstr>ДИСТАНЦИОННЫЕ МЕРОПРИЯТИЯ</vt:lpstr>
      <vt:lpstr>ДИСТАНЦИОННЫЕ МЕРОПРИЯТИЯ</vt:lpstr>
      <vt:lpstr>ДИСТАНЦИОННЫЕ МЕРОПРИЯТИЯ</vt:lpstr>
      <vt:lpstr>ДИСТАНЦИОННЫЕ МЕРОПРИЯТИЯ</vt:lpstr>
      <vt:lpstr>ДИСТАНЦИОННЫЕ МЕРОПРИЯТИЯ</vt:lpstr>
      <vt:lpstr>ДИСТАНЦИОННЫЕ МЕРОПРИЯТИЯ</vt:lpstr>
      <vt:lpstr>ДИСТАНЦИОННЫЕ МЕРОПРИЯТИЯ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Боричева И.В.</cp:lastModifiedBy>
  <cp:revision>71</cp:revision>
  <dcterms:created xsi:type="dcterms:W3CDTF">2019-08-22T12:25:24Z</dcterms:created>
  <dcterms:modified xsi:type="dcterms:W3CDTF">2022-01-28T07:57:48Z</dcterms:modified>
</cp:coreProperties>
</file>