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309" r:id="rId3"/>
    <p:sldId id="310" r:id="rId4"/>
    <p:sldId id="311" r:id="rId5"/>
    <p:sldId id="321" r:id="rId6"/>
    <p:sldId id="312" r:id="rId7"/>
    <p:sldId id="319" r:id="rId8"/>
    <p:sldId id="320" r:id="rId9"/>
    <p:sldId id="313" r:id="rId10"/>
    <p:sldId id="318" r:id="rId11"/>
    <p:sldId id="325" r:id="rId12"/>
    <p:sldId id="327" r:id="rId13"/>
    <p:sldId id="331" r:id="rId14"/>
    <p:sldId id="323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48B"/>
    <a:srgbClr val="013967"/>
    <a:srgbClr val="8CCAFE"/>
    <a:srgbClr val="54AFFD"/>
    <a:srgbClr val="867900"/>
    <a:srgbClr val="FFE700"/>
    <a:srgbClr val="FFA7A9"/>
    <a:srgbClr val="FF3B41"/>
    <a:srgbClr val="E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5380" autoAdjust="0"/>
  </p:normalViewPr>
  <p:slideViewPr>
    <p:cSldViewPr snapToGrid="0">
      <p:cViewPr varScale="1">
        <p:scale>
          <a:sx n="88" d="100"/>
          <a:sy n="88" d="100"/>
        </p:scale>
        <p:origin x="45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pPr/>
              <a:t>31.01.2022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233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2;&#1077;&#1084;&#1086;&#1088;&#1080;&#1072;&#1083;_&#1058;&#1088;&#1086;&#1089;&#1090;&#1077;&#1085;&#1077;&#1094;_&#8211;_&#1089;&#1072;&#1084;&#1086;&#1077;_&#1087;&#1086;&#1083;&#1085;&#1086;&#1077;_&#1074;&#1080;&#1076;&#1077;&#1086;_&#1089;_&#1074;&#1086;&#1079;&#1076;&#1091;&#1093;&#1072;___&#1054;&#1073;&#1077;&#1083;&#1080;&#1089;&#1082;&#1080;_&#1074;&#1077;&#1083;&#1080;&#1082;&#1086;&#1075;&#1086;_&#1087;&#1086;&#1076;&#1074;&#1080;&#1075;&#1072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3%D1%80%D0%B0%D0%BC%D0%BC%D0%B0_%D1%83%D0%BC%D0%B5%D1%80%D1%89%D0%B2%D0%BB%D0%B5%D0%BD%D0%B8%D1%8F_%D0%A2-4" TargetMode="External"/><Relationship Id="rId3" Type="http://schemas.openxmlformats.org/officeDocument/2006/relationships/hyperlink" Target="https://ru.wikipedia.org/wiki/%D0%A1%D0%BE%D0%B2%D0%B5%D1%82%D1%81%D0%BA%D0%B8%D0%B5_%D0%B2%D0%BE%D0%B5%D0%BD%D0%BD%D0%BE%D0%BF%D0%BB%D0%B5%D0%BD%D0%BD%D1%8B%D0%B5_%D0%B2%D0%BE_%D0%B2%D1%80%D0%B5%D0%BC%D1%8F_%D0%92%D0%B5%D0%BB%D0%B8%D0%BA%D0%BE%D0%B9_%D0%9E%D1%82%D0%B5%D1%87%D0%B5%D1%81%D1%82%D0%B2%D0%B5%D0%BD%D0%BD%D0%BE%D0%B9_%D0%B2%D0%BE%D0%B9%D0%BD%D1%8B" TargetMode="External"/><Relationship Id="rId7" Type="http://schemas.openxmlformats.org/officeDocument/2006/relationships/hyperlink" Target="https://ru.wikipedia.org/wiki/%D0%9C%D0%B0%D1%81%D0%BE%D0%BD%D1%81%D1%82%D0%B2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93%D0%B5%D0%BD%D0%BE%D1%86%D0%B8%D0%B4_%D1%86%D1%8B%D0%B3%D0%B0%D0%BD" TargetMode="External"/><Relationship Id="rId5" Type="http://schemas.openxmlformats.org/officeDocument/2006/relationships/hyperlink" Target="https://ru.wikipedia.org/wiki/%D0%95%D0%B2%D1%80%D0%B5%D0%B8" TargetMode="External"/><Relationship Id="rId4" Type="http://schemas.openxmlformats.org/officeDocument/2006/relationships/hyperlink" Target="https://ru.wikipedia.org/wiki/%D0%9F%D0%BE%D0%BB%D1%8F%D0%BA%D0%B8" TargetMode="External"/><Relationship Id="rId9" Type="http://schemas.openxmlformats.org/officeDocument/2006/relationships/hyperlink" Target="https://ru.wikipedia.org/wiki/%D0%9D%D0%B0%D1%86%D0%B8%D1%81%D1%82%D1%81%D0%BA%D0%B0%D1%8F_%D0%93%D0%B5%D1%80%D0%BC%D0%B0%D0%BD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21 января</a:t>
            </a:r>
            <a:r>
              <a:rPr lang="ru-RU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2022 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ода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1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3" y="2716631"/>
            <a:ext cx="7389979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«Политика геноцида, грабежа и </a:t>
            </a: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насилия»</a:t>
            </a:r>
            <a:endParaRPr lang="ru-RU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10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641442" y="699911"/>
            <a:ext cx="11065135" cy="1263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Уголовное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по факту геноцида белорусского народа во время Великой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войны. Закон «О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геноциде белорусского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народа».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937" y="3082752"/>
            <a:ext cx="1065435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Начатый </a:t>
            </a:r>
            <a:r>
              <a:rPr lang="ru-RU" dirty="0"/>
              <a:t>Генпрокуратурой уголовный процесс по расследованию фактов геноцида направлен на установление конкретных лиц из числа немецких захватчиков и их пособников, которым удалось избежать ответственности за убийства мирных жителей, издевательства и пытки в концлагерях и гетто, массовый угон гражданского населения в немецкое рабство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759" y="1963637"/>
            <a:ext cx="10640707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Генеральная прокуратура </a:t>
            </a:r>
            <a:r>
              <a:rPr lang="ru-RU" sz="2000" dirty="0" smtClean="0"/>
              <a:t>Республики Беларусь в </a:t>
            </a:r>
            <a:r>
              <a:rPr lang="ru-RU" sz="2000" dirty="0"/>
              <a:t>апреле 2021 года возбудила уголовное дело по факту геноцида населения Беларуси во время Великой </a:t>
            </a:r>
            <a:r>
              <a:rPr lang="ru-RU" sz="2000" dirty="0" smtClean="0"/>
              <a:t>Отечественной </a:t>
            </a:r>
            <a:r>
              <a:rPr lang="ru-RU" sz="2000" dirty="0"/>
              <a:t>войны и послевоенный период.</a:t>
            </a:r>
            <a:endParaRPr lang="be-BY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6937" y="4443667"/>
            <a:ext cx="10672551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5 января 2022 года Президент Беларуси Александр Лукашенко подписал Закон "О геноциде белорусского народа".</a:t>
            </a:r>
            <a:endParaRPr lang="be-BY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442" y="5308347"/>
            <a:ext cx="107180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Законом предусматривается юридическое признание геноцида белорусского народа, совершенного нацистскими преступниками и их пособниками в годы Великой Отечественной войны и послевоенный период (до 1951 </a:t>
            </a:r>
            <a:r>
              <a:rPr lang="ru-RU" b="1" dirty="0" smtClean="0"/>
              <a:t>года).</a:t>
            </a:r>
            <a:endParaRPr lang="be-BY" b="1" dirty="0"/>
          </a:p>
        </p:txBody>
      </p:sp>
    </p:spTree>
    <p:extLst>
      <p:ext uri="{BB962C8B-B14F-4D97-AF65-F5344CB8AC3E}">
        <p14:creationId xmlns:p14="http://schemas.microsoft.com/office/powerpoint/2010/main" val="13095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11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="" xmlns:a16="http://schemas.microsoft.com/office/drawing/2014/main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политика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немецко-фашистских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оккупационных властей.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991" y="1379929"/>
            <a:ext cx="1072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Экономические и  природные ресурсы </a:t>
            </a:r>
            <a:r>
              <a:rPr lang="ru-RU" sz="2000" dirty="0" smtClean="0"/>
              <a:t>на оккупированной территории  Беларуси были объявлены </a:t>
            </a:r>
            <a:r>
              <a:rPr lang="ru-RU" sz="2000" dirty="0"/>
              <a:t>собственностью нацистской Германии. </a:t>
            </a:r>
            <a:endParaRPr lang="be-BY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149" y="2087815"/>
            <a:ext cx="5418161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Январь </a:t>
            </a:r>
            <a:r>
              <a:rPr lang="ru-RU" b="1" dirty="0"/>
              <a:t>1942 г. </a:t>
            </a:r>
            <a:r>
              <a:rPr lang="ru-RU" dirty="0" smtClean="0"/>
              <a:t>Была принята </a:t>
            </a:r>
            <a:r>
              <a:rPr lang="ru-RU" dirty="0"/>
              <a:t>директива об обязательном восстановлении хозяйства.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u="sng" dirty="0" smtClean="0"/>
              <a:t>Налаживались: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деятельность энергетических </a:t>
            </a:r>
            <a:r>
              <a:rPr lang="ru-RU" dirty="0" smtClean="0"/>
              <a:t>предприятий;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обыча торфа</a:t>
            </a:r>
            <a:r>
              <a:rPr lang="ru-RU" dirty="0"/>
              <a:t>, угля, </a:t>
            </a:r>
            <a:r>
              <a:rPr lang="ru-RU" dirty="0" smtClean="0"/>
              <a:t>нефти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производство каучука;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заготовка древесины;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ремонт дорог </a:t>
            </a:r>
            <a:r>
              <a:rPr lang="ru-RU" dirty="0"/>
              <a:t>и  аэродромов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/>
              <a:t>Появилось </a:t>
            </a:r>
            <a:r>
              <a:rPr lang="ru-RU" dirty="0"/>
              <a:t>много фирм, концернов,</a:t>
            </a:r>
          </a:p>
          <a:p>
            <a:pPr algn="just"/>
            <a:r>
              <a:rPr lang="ru-RU" dirty="0"/>
              <a:t>хозяйственных команд, занимающихся реквизицией промышленной </a:t>
            </a:r>
            <a:r>
              <a:rPr lang="ru-RU" dirty="0" smtClean="0"/>
              <a:t>продукции</a:t>
            </a:r>
            <a:r>
              <a:rPr lang="ru-RU" dirty="0"/>
              <a:t>, продовольствия, сырья и культурных </a:t>
            </a:r>
            <a:r>
              <a:rPr lang="ru-RU" dirty="0" smtClean="0"/>
              <a:t>ценностей; 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 smtClean="0"/>
              <a:t>Вводилась обязательная </a:t>
            </a:r>
            <a:r>
              <a:rPr lang="ru-RU" dirty="0"/>
              <a:t>трудовая повинность. </a:t>
            </a:r>
            <a:endParaRPr lang="ru-RU" dirty="0" smtClean="0"/>
          </a:p>
          <a:p>
            <a:pPr algn="just"/>
            <a:r>
              <a:rPr lang="ru-RU" dirty="0" smtClean="0"/>
              <a:t>К </a:t>
            </a:r>
            <a:r>
              <a:rPr lang="ru-RU" dirty="0"/>
              <a:t>ее выполнению было </a:t>
            </a:r>
            <a:r>
              <a:rPr lang="ru-RU" dirty="0" smtClean="0"/>
              <a:t>привлечено около </a:t>
            </a:r>
            <a:r>
              <a:rPr lang="ru-RU" b="1" dirty="0"/>
              <a:t>22 млн человек.</a:t>
            </a:r>
            <a:endParaRPr lang="be-BY" b="1" dirty="0"/>
          </a:p>
          <a:p>
            <a:pPr marL="285750" indent="-285750">
              <a:buFont typeface="Arial" pitchFamily="34" charset="0"/>
              <a:buChar char="•"/>
            </a:pPr>
            <a:endParaRPr lang="be-BY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7110" y="2087814"/>
            <a:ext cx="56319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«Вы направлены туда для того, чтобы работать на </a:t>
            </a:r>
            <a:r>
              <a:rPr lang="ru-RU" b="1" i="1" dirty="0" smtClean="0"/>
              <a:t>благосостояние нашего </a:t>
            </a:r>
            <a:r>
              <a:rPr lang="ru-RU" b="1" i="1" dirty="0"/>
              <a:t>народа, </a:t>
            </a:r>
            <a:r>
              <a:rPr lang="ru-RU" b="1" i="1" dirty="0" smtClean="0"/>
              <a:t>а </a:t>
            </a:r>
            <a:r>
              <a:rPr lang="ru-RU" b="1" i="1" dirty="0"/>
              <a:t>для этого необходимо забирать все возможное. При </a:t>
            </a:r>
            <a:r>
              <a:rPr lang="ru-RU" b="1" i="1" dirty="0" smtClean="0"/>
              <a:t>этом мне </a:t>
            </a:r>
            <a:r>
              <a:rPr lang="ru-RU" b="1" i="1" dirty="0"/>
              <a:t>абсолютно все равно, если вы мне скажете, что люди </a:t>
            </a:r>
            <a:r>
              <a:rPr lang="ru-RU" b="1" i="1" dirty="0" smtClean="0"/>
              <a:t>оккупированных областей </a:t>
            </a:r>
            <a:r>
              <a:rPr lang="ru-RU" b="1" i="1" dirty="0"/>
              <a:t>умирают с  голоду. Пусть умирают, лишь бы только были </a:t>
            </a:r>
            <a:r>
              <a:rPr lang="ru-RU" b="1" i="1" dirty="0" smtClean="0"/>
              <a:t>живы немцы</a:t>
            </a:r>
            <a:r>
              <a:rPr lang="ru-RU" b="1" i="1" dirty="0"/>
              <a:t>. Я сделаю все  — я заставлю выполнить поставки, которые на </a:t>
            </a:r>
            <a:r>
              <a:rPr lang="ru-RU" b="1" i="1" dirty="0" smtClean="0"/>
              <a:t>вас возлагаю</a:t>
            </a:r>
            <a:r>
              <a:rPr lang="ru-RU" b="1" i="1" dirty="0"/>
              <a:t>, и  если вы этого не сможете сделать, тогда я поставлю на </a:t>
            </a:r>
            <a:r>
              <a:rPr lang="ru-RU" b="1" i="1" dirty="0" smtClean="0"/>
              <a:t>ноги органы</a:t>
            </a:r>
            <a:r>
              <a:rPr lang="ru-RU" b="1" i="1" dirty="0"/>
              <a:t>, которые при любых обстоятельствах вытрясут эти </a:t>
            </a:r>
            <a:r>
              <a:rPr lang="ru-RU" b="1" i="1" dirty="0" smtClean="0"/>
              <a:t>поставки».</a:t>
            </a:r>
            <a:endParaRPr lang="be-BY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1659" y="5258236"/>
            <a:ext cx="5249840" cy="30777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 smtClean="0"/>
              <a:t>рейхсмаршал</a:t>
            </a:r>
            <a:r>
              <a:rPr lang="ru-RU" sz="1400" dirty="0" smtClean="0"/>
              <a:t> </a:t>
            </a:r>
            <a:r>
              <a:rPr lang="ru-RU" sz="1400" dirty="0"/>
              <a:t>Г.  </a:t>
            </a:r>
            <a:r>
              <a:rPr lang="ru-RU" sz="1400" dirty="0" smtClean="0"/>
              <a:t>Геринг </a:t>
            </a:r>
            <a:r>
              <a:rPr lang="ru-RU" sz="1400" dirty="0"/>
              <a:t>к  </a:t>
            </a:r>
            <a:r>
              <a:rPr lang="ru-RU" sz="1400" dirty="0" err="1"/>
              <a:t>рейхскомиссарам</a:t>
            </a:r>
            <a:r>
              <a:rPr lang="ru-RU" sz="1400" dirty="0"/>
              <a:t> в  </a:t>
            </a:r>
            <a:r>
              <a:rPr lang="ru-RU" sz="1400" dirty="0" smtClean="0"/>
              <a:t>августе 1942 </a:t>
            </a:r>
            <a:r>
              <a:rPr lang="ru-RU" sz="1400" dirty="0"/>
              <a:t>г.</a:t>
            </a:r>
            <a:endParaRPr lang="be-BY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37027" y="5688800"/>
            <a:ext cx="573206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Как вы считаете, какую  </a:t>
            </a:r>
            <a:r>
              <a:rPr lang="ru-RU" dirty="0">
                <a:solidFill>
                  <a:srgbClr val="FF0000"/>
                </a:solidFill>
              </a:rPr>
              <a:t>цель преследовало германское </a:t>
            </a:r>
            <a:r>
              <a:rPr lang="ru-RU" dirty="0" smtClean="0">
                <a:solidFill>
                  <a:srgbClr val="FF0000"/>
                </a:solidFill>
              </a:rPr>
              <a:t>командование</a:t>
            </a:r>
            <a:r>
              <a:rPr lang="ru-RU" dirty="0">
                <a:solidFill>
                  <a:srgbClr val="FF0000"/>
                </a:solidFill>
              </a:rPr>
              <a:t>, осуществляя на территории </a:t>
            </a:r>
            <a:r>
              <a:rPr lang="ru-RU" dirty="0" smtClean="0">
                <a:solidFill>
                  <a:srgbClr val="FF0000"/>
                </a:solidFill>
              </a:rPr>
              <a:t> Беларуси свою экономическую  политику?</a:t>
            </a:r>
            <a:endParaRPr lang="be-B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12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="" xmlns:a16="http://schemas.microsoft.com/office/drawing/2014/main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994776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политика немецко-фашистских оккупационных властей.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150" y="1455120"/>
            <a:ext cx="3562066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e-BY" dirty="0"/>
              <a:t>В сельском </a:t>
            </a:r>
            <a:r>
              <a:rPr lang="be-BY" dirty="0" smtClean="0"/>
              <a:t>хозяйстве: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на основе бывших колхозов и совхозов </a:t>
            </a:r>
            <a:r>
              <a:rPr lang="ru-RU" dirty="0" smtClean="0"/>
              <a:t>оккупанты </a:t>
            </a:r>
            <a:r>
              <a:rPr lang="ru-RU" dirty="0"/>
              <a:t>организовывали так называемые «общинные хозяйства», </a:t>
            </a:r>
            <a:r>
              <a:rPr lang="ru-RU" dirty="0" smtClean="0"/>
              <a:t>государственные имения</a:t>
            </a:r>
            <a:r>
              <a:rPr lang="ru-RU" dirty="0"/>
              <a:t>, земские дворы и  мелкие предприятия.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Население </a:t>
            </a:r>
            <a:r>
              <a:rPr lang="ru-RU" dirty="0"/>
              <a:t>должно </a:t>
            </a:r>
            <a:r>
              <a:rPr lang="ru-RU" dirty="0" smtClean="0"/>
              <a:t>было платить </a:t>
            </a:r>
            <a:r>
              <a:rPr lang="ru-RU" dirty="0"/>
              <a:t>непосильные денежные и натуральные налоги</a:t>
            </a:r>
            <a:endParaRPr lang="be-BY" dirty="0" smtClean="0"/>
          </a:p>
          <a:p>
            <a:endParaRPr lang="be-BY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5370847"/>
            <a:ext cx="1093868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u="sng" dirty="0" smtClean="0"/>
              <a:t>Реализовать экономическую </a:t>
            </a:r>
            <a:r>
              <a:rPr lang="ru-RU" sz="2000" u="sng" dirty="0"/>
              <a:t>политику в  полном объеме захватчики не смогли, так как</a:t>
            </a:r>
          </a:p>
          <a:p>
            <a:r>
              <a:rPr lang="ru-RU" sz="2000" u="sng" dirty="0"/>
              <a:t>большая часть населения относилась к  ней негативно.</a:t>
            </a:r>
            <a:endParaRPr lang="be-BY" sz="20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30" y="1163635"/>
            <a:ext cx="4674963" cy="31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01130" y="4318269"/>
            <a:ext cx="4674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Так оккупанты собирали </a:t>
            </a:r>
            <a:r>
              <a:rPr lang="ru-RU" sz="1400" dirty="0" smtClean="0"/>
              <a:t>натуральный </a:t>
            </a:r>
            <a:r>
              <a:rPr lang="ru-RU" sz="1400" dirty="0"/>
              <a:t>налог у жителей </a:t>
            </a:r>
            <a:r>
              <a:rPr lang="ru-RU" sz="1400" dirty="0" smtClean="0"/>
              <a:t> Беларуси</a:t>
            </a:r>
            <a:endParaRPr lang="be-BY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0" y="1163635"/>
            <a:ext cx="2536451" cy="367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2153" y="4820869"/>
            <a:ext cx="238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Листовка оккупантов</a:t>
            </a:r>
            <a:endParaRPr lang="be-BY" sz="1400" dirty="0"/>
          </a:p>
        </p:txBody>
      </p:sp>
    </p:spTree>
    <p:extLst>
      <p:ext uri="{BB962C8B-B14F-4D97-AF65-F5344CB8AC3E}">
        <p14:creationId xmlns:p14="http://schemas.microsoft.com/office/powerpoint/2010/main" val="630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9232" y="650857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13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="" xmlns:a16="http://schemas.microsoft.com/office/drawing/2014/main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оккупантов в  области идеологии и  культуры.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0468" y="2112578"/>
            <a:ext cx="507649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За </a:t>
            </a:r>
            <a:r>
              <a:rPr lang="ru-RU" dirty="0" smtClean="0"/>
              <a:t>лояльное отношение </a:t>
            </a:r>
            <a:r>
              <a:rPr lang="ru-RU" dirty="0"/>
              <a:t>к  оккупационным властям </a:t>
            </a:r>
            <a:r>
              <a:rPr lang="ru-RU" dirty="0" smtClean="0"/>
              <a:t>местному населению: обещались выплаты материальной помощи, небольших пенсий.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Организовывались школы</a:t>
            </a:r>
            <a:r>
              <a:rPr lang="ru-RU" dirty="0"/>
              <a:t>, детские сады, учреждения </a:t>
            </a:r>
            <a:r>
              <a:rPr lang="ru-RU" dirty="0" smtClean="0"/>
              <a:t> культуры </a:t>
            </a:r>
            <a:r>
              <a:rPr lang="ru-RU" dirty="0"/>
              <a:t>и  </a:t>
            </a:r>
            <a:r>
              <a:rPr lang="ru-RU" dirty="0" smtClean="0"/>
              <a:t>церкви.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Издавалось </a:t>
            </a:r>
            <a:r>
              <a:rPr lang="ru-RU" dirty="0"/>
              <a:t>и распространялось большое количество газет, </a:t>
            </a:r>
            <a:r>
              <a:rPr lang="ru-RU" dirty="0" smtClean="0"/>
              <a:t>журналов и  листовок.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Широко </a:t>
            </a:r>
            <a:r>
              <a:rPr lang="ru-RU" dirty="0"/>
              <a:t>пропагандировалась освободительная миссия </a:t>
            </a:r>
            <a:r>
              <a:rPr lang="ru-RU" dirty="0" smtClean="0"/>
              <a:t>вермахта</a:t>
            </a:r>
            <a:r>
              <a:rPr lang="ru-RU" dirty="0"/>
              <a:t>, его желание возродить белорусскую национальную </a:t>
            </a:r>
            <a:r>
              <a:rPr lang="ru-RU" dirty="0" smtClean="0"/>
              <a:t>культуру.</a:t>
            </a:r>
          </a:p>
          <a:p>
            <a:pPr marL="342900" indent="-342900">
              <a:buAutoNum type="arabicPeriod" startAt="4"/>
            </a:pPr>
            <a:r>
              <a:rPr lang="ru-RU" dirty="0"/>
              <a:t>Навязывались новые праздники, такие как день рождения </a:t>
            </a:r>
            <a:r>
              <a:rPr lang="ru-RU" dirty="0" smtClean="0"/>
              <a:t>фюрера, годовщины </a:t>
            </a:r>
            <a:r>
              <a:rPr lang="ru-RU" dirty="0"/>
              <a:t>нападения Германии на </a:t>
            </a:r>
            <a:r>
              <a:rPr lang="ru-RU" dirty="0" smtClean="0"/>
              <a:t>СССР.</a:t>
            </a:r>
          </a:p>
          <a:p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697" y="1379929"/>
            <a:ext cx="10831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привлечь местных жителей на свою сторону, </a:t>
            </a:r>
            <a:r>
              <a:rPr lang="ru-RU" dirty="0" smtClean="0"/>
              <a:t>захватчики </a:t>
            </a:r>
            <a:r>
              <a:rPr lang="ru-RU" dirty="0"/>
              <a:t>и лидеры белорусского коллаборационизма делали некоторые </a:t>
            </a:r>
            <a:r>
              <a:rPr lang="ru-RU" dirty="0" smtClean="0"/>
              <a:t>шаги по </a:t>
            </a:r>
            <a:r>
              <a:rPr lang="ru-RU" dirty="0"/>
              <a:t>устройству социальной и культурно-общественной </a:t>
            </a:r>
            <a:r>
              <a:rPr lang="ru-RU" dirty="0" smtClean="0"/>
              <a:t>жизни.</a:t>
            </a:r>
            <a:endParaRPr lang="be-BY" dirty="0"/>
          </a:p>
        </p:txBody>
      </p:sp>
      <p:pic>
        <p:nvPicPr>
          <p:cNvPr id="3074" name="Picture 2" descr="C:\Users\User\Desktop\ШАГ пятница\thumb_16667_article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9319"/>
            <a:ext cx="4362450" cy="4029075"/>
          </a:xfrm>
          <a:prstGeom prst="rect">
            <a:avLst/>
          </a:prstGeom>
          <a:noFill/>
        </p:spPr>
      </p:pic>
      <p:pic>
        <p:nvPicPr>
          <p:cNvPr id="3075" name="Picture 3" descr="C:\Users\User\Desktop\ШАГ пятница\618965c6cde2b311188b84dd-mid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6966" y="2175641"/>
            <a:ext cx="2575034" cy="3052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6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9232" y="650857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14</a:t>
            </a:fld>
            <a:endParaRPr lang="x-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9191" y="1627909"/>
            <a:ext cx="9526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 smtClean="0"/>
              <a:t>“</a:t>
            </a:r>
            <a:r>
              <a:rPr lang="ru-RU" sz="4000" i="1" dirty="0"/>
              <a:t>Никогда не бывает геноцида против одного народа. Геноцид всегда против всех”. </a:t>
            </a:r>
            <a:endParaRPr lang="ru-RU" sz="4000" i="1" dirty="0" smtClean="0"/>
          </a:p>
          <a:p>
            <a:pPr algn="r"/>
            <a:r>
              <a:rPr lang="ru-RU" sz="4000" dirty="0"/>
              <a:t>Михаил </a:t>
            </a:r>
            <a:r>
              <a:rPr lang="ru-RU" sz="4000" dirty="0" err="1" smtClean="0"/>
              <a:t>Гефтер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05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801306" y="614149"/>
            <a:ext cx="10557542" cy="5419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геноцида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15" y="1156122"/>
            <a:ext cx="1082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Беларуси под оккупацией оказалось около 8 млн жителей, а </a:t>
            </a:r>
            <a:r>
              <a:rPr lang="ru-RU" sz="2000" dirty="0" smtClean="0"/>
              <a:t>также </a:t>
            </a:r>
            <a:r>
              <a:rPr lang="ru-RU" sz="2000" dirty="0"/>
              <a:t>около 900 тыс. советских военнопленных.</a:t>
            </a:r>
            <a:endParaRPr lang="be-BY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01306" y="1864008"/>
            <a:ext cx="10175405" cy="392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/>
              <a:t>Оккупанты </a:t>
            </a:r>
            <a:r>
              <a:rPr lang="ru-RU" sz="2100" dirty="0"/>
              <a:t>на захваченной </a:t>
            </a:r>
            <a:r>
              <a:rPr lang="ru-RU" sz="2100" dirty="0" smtClean="0"/>
              <a:t>территории:</a:t>
            </a:r>
          </a:p>
          <a:p>
            <a:pPr algn="just"/>
            <a:r>
              <a:rPr lang="ru-RU" sz="2100" b="1" dirty="0" smtClean="0"/>
              <a:t>1. Ввели ограничение </a:t>
            </a:r>
            <a:r>
              <a:rPr lang="ru-RU" sz="2100" b="1" dirty="0"/>
              <a:t>гражданских свобод местного </a:t>
            </a:r>
            <a:r>
              <a:rPr lang="ru-RU" sz="2100" b="1" dirty="0" smtClean="0"/>
              <a:t>населения: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/>
              <a:t>б</a:t>
            </a:r>
            <a:r>
              <a:rPr lang="ru-RU" sz="2100" dirty="0" smtClean="0"/>
              <a:t>ыло </a:t>
            </a:r>
            <a:r>
              <a:rPr lang="ru-RU" sz="2100" dirty="0"/>
              <a:t>объявлено чрезвычайное </a:t>
            </a:r>
            <a:r>
              <a:rPr lang="ru-RU" sz="2100" dirty="0" smtClean="0"/>
              <a:t>положение;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/>
              <a:t>в</a:t>
            </a:r>
            <a:r>
              <a:rPr lang="ru-RU" sz="2100" dirty="0" smtClean="0"/>
              <a:t>се </a:t>
            </a:r>
            <a:r>
              <a:rPr lang="ru-RU" sz="2100" dirty="0"/>
              <a:t>население </a:t>
            </a:r>
            <a:r>
              <a:rPr lang="ru-RU" sz="2100" dirty="0" smtClean="0"/>
              <a:t>подлежало </a:t>
            </a:r>
            <a:r>
              <a:rPr lang="ru-RU" sz="2100" dirty="0"/>
              <a:t>обязательному </a:t>
            </a:r>
            <a:r>
              <a:rPr lang="ru-RU" sz="2100" dirty="0" smtClean="0"/>
              <a:t>учету;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/>
              <a:t>з</a:t>
            </a:r>
            <a:r>
              <a:rPr lang="ru-RU" sz="2100" dirty="0" smtClean="0"/>
              <a:t>апрещалась </a:t>
            </a:r>
            <a:r>
              <a:rPr lang="ru-RU" sz="2100" dirty="0"/>
              <a:t>деятельность всех организаций</a:t>
            </a:r>
            <a:r>
              <a:rPr lang="ru-RU" sz="2100" dirty="0" smtClean="0"/>
              <a:t>,  проведение </a:t>
            </a:r>
            <a:r>
              <a:rPr lang="ru-RU" sz="2100" dirty="0"/>
              <a:t>митингов и </a:t>
            </a:r>
            <a:r>
              <a:rPr lang="ru-RU" sz="2100" dirty="0" smtClean="0"/>
              <a:t>собраний;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/>
              <a:t>введен </a:t>
            </a:r>
            <a:r>
              <a:rPr lang="ru-RU" sz="2100" dirty="0"/>
              <a:t>пропускной режим, </a:t>
            </a:r>
            <a:r>
              <a:rPr lang="ru-RU" sz="2100" dirty="0" smtClean="0"/>
              <a:t>действовал </a:t>
            </a:r>
            <a:r>
              <a:rPr lang="ru-RU" sz="2100" dirty="0"/>
              <a:t>комендантский </a:t>
            </a:r>
            <a:r>
              <a:rPr lang="ru-RU" sz="2100" dirty="0" smtClean="0"/>
              <a:t>час;</a:t>
            </a:r>
          </a:p>
          <a:p>
            <a:pPr algn="just"/>
            <a:r>
              <a:rPr lang="ru-RU" sz="2100" b="1" dirty="0"/>
              <a:t>2. </a:t>
            </a:r>
            <a:r>
              <a:rPr lang="ru-RU" sz="2100" b="1" dirty="0" smtClean="0"/>
              <a:t>Совершали </a:t>
            </a:r>
            <a:r>
              <a:rPr lang="ru-RU" sz="2100" b="1" dirty="0"/>
              <a:t>массовые убийства </a:t>
            </a:r>
            <a:r>
              <a:rPr lang="ru-RU" sz="2100" i="1" u="sng" dirty="0"/>
              <a:t>коммунистов, комсомольцев, </a:t>
            </a:r>
            <a:r>
              <a:rPr lang="ru-RU" sz="2100" i="1" u="sng" dirty="0" smtClean="0"/>
              <a:t>активистов советской </a:t>
            </a:r>
            <a:r>
              <a:rPr lang="ru-RU" sz="2100" i="1" u="sng" dirty="0"/>
              <a:t>власти, представителей интеллигенции; </a:t>
            </a:r>
            <a:r>
              <a:rPr lang="ru-RU" sz="2100" i="1" u="sng" dirty="0" smtClean="0"/>
              <a:t>с </a:t>
            </a:r>
            <a:r>
              <a:rPr lang="ru-RU" sz="2100" i="1" u="sng" dirty="0"/>
              <a:t>особой жестокостью </a:t>
            </a:r>
            <a:r>
              <a:rPr lang="ru-RU" sz="2100" i="1" u="sng" dirty="0" smtClean="0"/>
              <a:t>уничтожались евреи</a:t>
            </a:r>
            <a:r>
              <a:rPr lang="ru-RU" sz="2100" i="1" u="sng" dirty="0"/>
              <a:t>, цыгане, физически и  психически больные</a:t>
            </a:r>
            <a:r>
              <a:rPr lang="ru-RU" sz="2100" i="1" u="sng" dirty="0" smtClean="0"/>
              <a:t>.</a:t>
            </a:r>
          </a:p>
          <a:p>
            <a:pPr algn="just"/>
            <a:r>
              <a:rPr lang="ru-RU" sz="2100" b="1" dirty="0"/>
              <a:t>3. </a:t>
            </a:r>
            <a:r>
              <a:rPr lang="ru-RU" sz="2100" b="1" dirty="0" smtClean="0"/>
              <a:t>Создали </a:t>
            </a:r>
            <a:r>
              <a:rPr lang="ru-RU" sz="2100" b="1" dirty="0"/>
              <a:t>систему тюрем и  </a:t>
            </a:r>
            <a:r>
              <a:rPr lang="ru-RU" sz="2100" b="1" dirty="0" smtClean="0"/>
              <a:t>концентрационных </a:t>
            </a:r>
            <a:r>
              <a:rPr lang="ru-RU" sz="2100" b="1" dirty="0"/>
              <a:t>лагерей, где без суда и  </a:t>
            </a:r>
            <a:r>
              <a:rPr lang="ru-RU" sz="2100" b="1" dirty="0" smtClean="0"/>
              <a:t>определения </a:t>
            </a:r>
            <a:r>
              <a:rPr lang="ru-RU" sz="2100" b="1" dirty="0"/>
              <a:t>срока заключения находились </a:t>
            </a:r>
            <a:r>
              <a:rPr lang="ru-RU" sz="2100" b="1" dirty="0" smtClean="0"/>
              <a:t>сотни тысяч </a:t>
            </a:r>
            <a:r>
              <a:rPr lang="ru-RU" sz="2100" b="1" dirty="0"/>
              <a:t>людей.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810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3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8310" y="651458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Концентрационные лагеря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40" y="1185436"/>
            <a:ext cx="59340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52" y="1362312"/>
            <a:ext cx="4872251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/>
              <a:t>Концентрационные лагеря </a:t>
            </a:r>
            <a:r>
              <a:rPr lang="ru-RU" sz="2000" dirty="0"/>
              <a:t>— места </a:t>
            </a:r>
            <a:r>
              <a:rPr lang="ru-RU" sz="2000" dirty="0" err="1"/>
              <a:t>мас</a:t>
            </a:r>
            <a:r>
              <a:rPr lang="ru-RU" sz="2000" dirty="0"/>
              <a:t>-</a:t>
            </a:r>
          </a:p>
          <a:p>
            <a:pPr algn="just"/>
            <a:r>
              <a:rPr lang="ru-RU" sz="2000" dirty="0" err="1"/>
              <a:t>сового</a:t>
            </a:r>
            <a:r>
              <a:rPr lang="ru-RU" sz="2000" dirty="0"/>
              <a:t> заключения и физического </a:t>
            </a:r>
            <a:r>
              <a:rPr lang="ru-RU" sz="2000" dirty="0" smtClean="0"/>
              <a:t>уничтожения </a:t>
            </a:r>
            <a:r>
              <a:rPr lang="ru-RU" sz="2000" dirty="0"/>
              <a:t>людей по политическим, расовым, </a:t>
            </a:r>
            <a:r>
              <a:rPr lang="ru-RU" sz="2000" dirty="0" smtClean="0"/>
              <a:t>религиозным </a:t>
            </a:r>
            <a:r>
              <a:rPr lang="ru-RU" sz="2000" dirty="0"/>
              <a:t>и  другим признакам. </a:t>
            </a:r>
            <a:endParaRPr lang="ru-RU" sz="2000" dirty="0" smtClean="0"/>
          </a:p>
          <a:p>
            <a:pPr algn="just"/>
            <a:r>
              <a:rPr lang="ru-RU" sz="2000" dirty="0" smtClean="0"/>
              <a:t>Создавались в </a:t>
            </a:r>
            <a:r>
              <a:rPr lang="ru-RU" sz="2000" dirty="0"/>
              <a:t>Германии после прихода к  власти в  1933  </a:t>
            </a:r>
            <a:r>
              <a:rPr lang="ru-RU" sz="2000" dirty="0" smtClean="0"/>
              <a:t>г. </a:t>
            </a:r>
            <a:r>
              <a:rPr lang="ru-RU" sz="2000" dirty="0" smtClean="0"/>
              <a:t>Нацистов</a:t>
            </a:r>
            <a:r>
              <a:rPr lang="ru-RU" sz="2000" dirty="0"/>
              <a:t>. В годы Второй мировой войны создавались на оккупированных территориях.</a:t>
            </a:r>
            <a:endParaRPr lang="ru-RU" sz="2000" dirty="0"/>
          </a:p>
          <a:p>
            <a:pPr algn="just"/>
            <a:r>
              <a:rPr lang="ru-RU" sz="2000" dirty="0"/>
              <a:t>Наиболее </a:t>
            </a:r>
            <a:r>
              <a:rPr lang="ru-RU" sz="2000" dirty="0" smtClean="0"/>
              <a:t>крупные - Освенцим</a:t>
            </a:r>
            <a:r>
              <a:rPr lang="ru-RU" sz="2000" dirty="0"/>
              <a:t>,</a:t>
            </a:r>
          </a:p>
          <a:p>
            <a:pPr algn="just"/>
            <a:r>
              <a:rPr lang="ru-RU" sz="2000" dirty="0"/>
              <a:t>Майданек, Треблинка, </a:t>
            </a:r>
            <a:r>
              <a:rPr lang="ru-RU" sz="2000" dirty="0" err="1"/>
              <a:t>Тростенец</a:t>
            </a:r>
            <a:r>
              <a:rPr lang="ru-RU" sz="2000" dirty="0"/>
              <a:t>, Дахау,</a:t>
            </a:r>
          </a:p>
          <a:p>
            <a:pPr algn="just"/>
            <a:r>
              <a:rPr lang="ru-RU" sz="2000" dirty="0"/>
              <a:t>Заксенхаузен, Бухенвальд, Маутхаузен</a:t>
            </a:r>
            <a:r>
              <a:rPr lang="ru-RU" sz="2000" dirty="0" smtClean="0"/>
              <a:t>.</a:t>
            </a: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52" y="5311999"/>
            <a:ext cx="4872251" cy="1015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 Беларуси действовало более </a:t>
            </a:r>
            <a:r>
              <a:rPr lang="ru-RU" sz="2400" b="1" dirty="0"/>
              <a:t>260</a:t>
            </a:r>
            <a:r>
              <a:rPr lang="ru-RU" b="1" dirty="0"/>
              <a:t> </a:t>
            </a:r>
            <a:endParaRPr lang="en-US" b="1" dirty="0" smtClean="0"/>
          </a:p>
          <a:p>
            <a:r>
              <a:rPr lang="ru-RU" b="1" dirty="0" smtClean="0"/>
              <a:t>концентрационных </a:t>
            </a:r>
            <a:r>
              <a:rPr lang="ru-RU" b="1" dirty="0"/>
              <a:t>лагерей смерти, их филиалов и </a:t>
            </a:r>
            <a:r>
              <a:rPr lang="ru-RU" b="1" dirty="0" smtClean="0"/>
              <a:t>отделений</a:t>
            </a:r>
            <a:r>
              <a:rPr lang="ru-RU" b="1" dirty="0"/>
              <a:t>.</a:t>
            </a:r>
            <a:endParaRPr lang="be-BY" b="1" dirty="0"/>
          </a:p>
        </p:txBody>
      </p:sp>
    </p:spTree>
    <p:extLst>
      <p:ext uri="{BB962C8B-B14F-4D97-AF65-F5344CB8AC3E}">
        <p14:creationId xmlns:p14="http://schemas.microsoft.com/office/powerpoint/2010/main" val="15233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910" y="573752"/>
            <a:ext cx="25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«</a:t>
            </a:r>
            <a:r>
              <a:rPr lang="be-BY" sz="3600" b="1" dirty="0">
                <a:solidFill>
                  <a:srgbClr val="C00000"/>
                </a:solidFill>
              </a:rPr>
              <a:t>Х</a:t>
            </a:r>
            <a:r>
              <a:rPr lang="be-BY" sz="3600" b="1" dirty="0" smtClean="0">
                <a:solidFill>
                  <a:srgbClr val="C00000"/>
                </a:solidFill>
              </a:rPr>
              <a:t>олокост»</a:t>
            </a:r>
            <a:endParaRPr lang="be-BY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950" y="1220084"/>
            <a:ext cx="1043379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e-BY" sz="2000" b="1" i="1" dirty="0" smtClean="0"/>
              <a:t>«Холокост» </a:t>
            </a:r>
            <a:r>
              <a:rPr lang="be-BY" sz="2000" dirty="0" smtClean="0"/>
              <a:t>- </a:t>
            </a:r>
            <a:r>
              <a:rPr lang="ru-RU" sz="2000" dirty="0" smtClean="0"/>
              <a:t>уничтожение </a:t>
            </a:r>
            <a:r>
              <a:rPr lang="ru-RU" sz="2000" dirty="0"/>
              <a:t>нацистами в </a:t>
            </a:r>
            <a:r>
              <a:rPr lang="ru-RU" sz="2000" dirty="0" smtClean="0"/>
              <a:t>годы Второй </a:t>
            </a:r>
            <a:r>
              <a:rPr lang="ru-RU" sz="2000" dirty="0"/>
              <a:t>мировой войны еврейского населения </a:t>
            </a:r>
            <a:r>
              <a:rPr lang="ru-RU" sz="2000" dirty="0" smtClean="0"/>
              <a:t>Европы. </a:t>
            </a:r>
            <a:r>
              <a:rPr lang="be-BY" sz="2000" dirty="0" smtClean="0"/>
              <a:t> </a:t>
            </a:r>
            <a:endParaRPr lang="be-BY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5910" y="2111117"/>
            <a:ext cx="1061795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e-BY" sz="2400" b="1" i="1" dirty="0"/>
              <a:t>«Холокост</a:t>
            </a:r>
            <a:r>
              <a:rPr lang="be-BY" sz="2400" b="1" i="1" dirty="0" smtClean="0"/>
              <a:t>» </a:t>
            </a:r>
            <a:r>
              <a:rPr lang="ru-RU" sz="2400" dirty="0" smtClean="0"/>
              <a:t>— </a:t>
            </a:r>
            <a:r>
              <a:rPr lang="ru-RU" sz="2400" dirty="0"/>
              <a:t>преследование и массовое уничтожение нацистами </a:t>
            </a:r>
            <a:r>
              <a:rPr lang="ru-RU" sz="2400" dirty="0" smtClean="0"/>
              <a:t>представителей различных этнических и </a:t>
            </a:r>
            <a:r>
              <a:rPr lang="ru-RU" sz="2400" dirty="0"/>
              <a:t>социальных </a:t>
            </a:r>
            <a:r>
              <a:rPr lang="ru-RU" sz="2400" dirty="0" smtClean="0"/>
              <a:t>групп (</a:t>
            </a:r>
            <a:r>
              <a:rPr lang="ru-RU" sz="2400" dirty="0" smtClean="0">
                <a:hlinkClick r:id="rId3" tooltip="Советские военнопленные во время Великой Отечественной войны"/>
              </a:rPr>
              <a:t>советских военнопленных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tooltip="Поляки"/>
              </a:rPr>
              <a:t>поляков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Евреи"/>
              </a:rPr>
              <a:t>евреев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 tooltip="Геноцид цыган"/>
              </a:rPr>
              <a:t>цыган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Масонство"/>
              </a:rPr>
              <a:t>масонов</a:t>
            </a:r>
            <a:r>
              <a:rPr lang="ru-RU" sz="2400" dirty="0" smtClean="0"/>
              <a:t>,  </a:t>
            </a:r>
            <a:r>
              <a:rPr lang="ru-RU" sz="2400" dirty="0" smtClean="0">
                <a:hlinkClick r:id="rId8" tooltip="Программа умерщвления Т-4"/>
              </a:rPr>
              <a:t>безнадёжно </a:t>
            </a:r>
            <a:r>
              <a:rPr lang="ru-RU" sz="2400" dirty="0">
                <a:hlinkClick r:id="rId8" tooltip="Программа умерщвления Т-4"/>
              </a:rPr>
              <a:t>больных и инвалидов</a:t>
            </a:r>
            <a:r>
              <a:rPr lang="ru-RU" sz="2400" dirty="0"/>
              <a:t> и др.) в период </a:t>
            </a:r>
            <a:r>
              <a:rPr lang="ru-RU" sz="2400" dirty="0" smtClean="0"/>
              <a:t>существования</a:t>
            </a:r>
            <a:r>
              <a:rPr lang="ru-RU" sz="2400" dirty="0"/>
              <a:t> </a:t>
            </a:r>
            <a:r>
              <a:rPr lang="ru-RU" sz="2400" dirty="0">
                <a:hlinkClick r:id="rId9" tooltip="Нацистская Германия"/>
              </a:rPr>
              <a:t>нацистской Германии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950" y="4215147"/>
            <a:ext cx="1061795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В Беларуси было создано свыше 110 гетто. Наиболее крупные – в Минске, Гродно, Бобруйске, Барановичах, Бресте, Пинске, Слониме, Гомеле. Территория гетто, как правило, огораживалась колючей проволокой, охранялась войсками и полицией. Так, в Минском гетто содержалось свыше 80 тыс. евреев, в том числе более 20-25 тыс. из Германии, Австрии, Чехии, Польши, Литвы и др.</a:t>
            </a:r>
          </a:p>
        </p:txBody>
      </p:sp>
    </p:spTree>
    <p:extLst>
      <p:ext uri="{BB962C8B-B14F-4D97-AF65-F5344CB8AC3E}">
        <p14:creationId xmlns:p14="http://schemas.microsoft.com/office/powerpoint/2010/main" val="910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57" y="1730192"/>
            <a:ext cx="6886139" cy="3870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8" y="1824788"/>
            <a:ext cx="5443876" cy="3622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464003"/>
            <a:ext cx="6794901" cy="4521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81" y="1954540"/>
            <a:ext cx="5454248" cy="34929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687575" y="770914"/>
            <a:ext cx="10557542" cy="795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Новогрудское гетто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7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135E-6 -7.40741E-7 C 0.00182 0.03611 0.00847 0.05023 0.02084 0.08032 C 0.02345 0.08681 0.02501 0.09445 0.02826 0.10046 C 0.0323 0.10741 0.03439 0.10695 0.03934 0.1125 C 0.04663 0.12037 0.05353 0.1287 0.06044 0.13634 C 0.06799 0.14537 0.07542 0.15625 0.08362 0.16505 C 0.08936 0.17107 0.08441 0.16204 0.09014 0.17107 C 0.0917 0.17338 0.09274 0.17708 0.09457 0.17917 C 0.1059 0.19236 0.12192 0.19977 0.13534 0.20324 C 0.15214 0.2132 0.16973 0.21412 0.18718 0.21528 C 0.19851 0.21759 0.20906 0.225 0.22027 0.2294 C 0.22548 0.23125 0.22235 0.23264 0.22925 0.23357 C 0.23277 0.23403 0.23629 0.23357 0.24046 0.23357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398E-6 4.44444E-6 C 0.00183 -0.03311 0.00795 -0.04584 0.01941 -0.07315 C 0.02189 -0.07894 0.02345 -0.08588 0.02645 -0.09121 C 0.03009 -0.09769 0.03205 -0.09723 0.03661 -0.10232 C 0.04325 -0.10926 0.04963 -0.1169 0.05601 -0.12408 C 0.06318 -0.13218 0.07008 -0.1419 0.07751 -0.14977 C 0.08285 -0.1551 0.07829 -0.147 0.08363 -0.1551 C 0.08506 -0.15741 0.0861 -0.16065 0.08767 -0.1625 C 0.09822 -0.17477 0.11307 -0.18125 0.12544 -0.1845 C 0.14094 -0.19352 0.1571 -0.19422 0.17338 -0.19537 C 0.18393 -0.19746 0.1937 -0.20417 0.20399 -0.20811 C 0.20881 -0.20996 0.20594 -0.21112 0.2122 -0.21181 C 0.21558 -0.21204 0.21897 -0.21181 0.22249 -0.21181 " pathEditMode="relative" rAng="0" ptsTypes="ffffffffffff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4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409E-6 4.44444E-6 C -0.00196 -0.03635 -0.00769 -0.05 -0.01863 -0.07987 C -0.02111 -0.08635 -0.02254 -0.09352 -0.0254 -0.09954 C -0.02892 -0.10625 -0.03075 -0.10602 -0.03517 -0.11158 C -0.04143 -0.11899 -0.04755 -0.12709 -0.05367 -0.13473 C -0.06044 -0.14375 -0.06709 -0.15417 -0.07412 -0.16297 C -0.0792 -0.16899 -0.07503 -0.15996 -0.08011 -0.16899 C -0.08129 -0.17107 -0.08233 -0.17477 -0.08376 -0.17686 C -0.09392 -0.19005 -0.10812 -0.197 -0.11997 -0.20047 C -0.13469 -0.21042 -0.15019 -0.21135 -0.16582 -0.21227 C -0.17585 -0.21505 -0.1851 -0.222 -0.195 -0.22616 C -0.19956 -0.22801 -0.19683 -0.2294 -0.20295 -0.2301 C -0.20607 -0.2301 -0.2092 -0.2301 -0.21246 -0.2301 " pathEditMode="relative" rAng="0" ptsTypes="ffffffffffff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9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33333E-6 C -0.00182 0.0375 -0.00781 0.05209 -0.01915 0.08334 C -0.02149 0.09028 -0.02305 0.09792 -0.02592 0.10417 C -0.02957 0.11135 -0.03139 0.11111 -0.03595 0.11667 C -0.04246 0.12477 -0.04858 0.1338 -0.05484 0.14167 C -0.06187 0.15116 -0.06851 0.16227 -0.07594 0.1713 C -0.08115 0.17732 -0.07659 0.16829 -0.0818 0.17732 C -0.08323 0.1801 -0.08428 0.1838 -0.08584 0.18611 C -0.096 0.19977 -0.11059 0.20741 -0.1227 0.21111 C -0.13781 0.22153 -0.15357 0.22246 -0.1696 0.22361 C -0.17989 0.22593 -0.1894 0.23357 -0.19942 0.2382 C -0.20424 0.24028 -0.20138 0.24167 -0.20737 0.2426 C -0.21076 0.24329 -0.21401 0.2426 -0.2174 0.2426 " pathEditMode="relative" rAng="0" ptsTypes="ffffffffffff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4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687575" y="609075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Карательные экспедиции. 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575" y="1213008"/>
            <a:ext cx="10626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целях борьбы с </a:t>
            </a:r>
            <a:r>
              <a:rPr lang="ru-RU" sz="2000" dirty="0" err="1"/>
              <a:t>антигерманским</a:t>
            </a:r>
            <a:r>
              <a:rPr lang="ru-RU" sz="2000" dirty="0"/>
              <a:t> сопротивлением, </a:t>
            </a:r>
            <a:r>
              <a:rPr lang="ru-RU" sz="2000" dirty="0" smtClean="0"/>
              <a:t>подавления коммунистической </a:t>
            </a:r>
            <a:r>
              <a:rPr lang="ru-RU" sz="2000" dirty="0"/>
              <a:t>идеологии и  устрашения населения широко </a:t>
            </a:r>
            <a:r>
              <a:rPr lang="ru-RU" sz="2000" dirty="0" smtClean="0"/>
              <a:t>использовались </a:t>
            </a:r>
            <a:r>
              <a:rPr lang="ru-RU" sz="2000" dirty="0"/>
              <a:t>карательные экспедиции.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187" y="1920894"/>
            <a:ext cx="546824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Первая</a:t>
            </a:r>
            <a:r>
              <a:rPr lang="ru-RU" dirty="0"/>
              <a:t> — «</a:t>
            </a:r>
            <a:r>
              <a:rPr lang="ru-RU" b="1" dirty="0" err="1"/>
              <a:t>Припятские</a:t>
            </a:r>
            <a:r>
              <a:rPr lang="ru-RU" b="1" dirty="0"/>
              <a:t> </a:t>
            </a:r>
            <a:r>
              <a:rPr lang="ru-RU" b="1" dirty="0" smtClean="0"/>
              <a:t>болота</a:t>
            </a:r>
            <a:r>
              <a:rPr lang="ru-RU" b="1" dirty="0"/>
              <a:t>» </a:t>
            </a:r>
            <a:r>
              <a:rPr lang="ru-RU" dirty="0"/>
              <a:t>— состоялась в июле-августе 1941 г. на территории Брестской, </a:t>
            </a:r>
            <a:r>
              <a:rPr lang="ru-RU" dirty="0" smtClean="0"/>
              <a:t>Минской</a:t>
            </a:r>
            <a:r>
              <a:rPr lang="ru-RU" dirty="0"/>
              <a:t>, </a:t>
            </a:r>
            <a:r>
              <a:rPr lang="ru-RU" dirty="0" err="1"/>
              <a:t>Пинской</a:t>
            </a:r>
            <a:r>
              <a:rPr lang="ru-RU" dirty="0"/>
              <a:t> и </a:t>
            </a:r>
            <a:r>
              <a:rPr lang="ru-RU" dirty="0" err="1"/>
              <a:t>Полесской</a:t>
            </a:r>
            <a:r>
              <a:rPr lang="ru-RU" dirty="0"/>
              <a:t> областей. </a:t>
            </a:r>
            <a:endParaRPr lang="ru-RU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этой операции </a:t>
            </a:r>
            <a:r>
              <a:rPr lang="ru-RU" dirty="0" smtClean="0"/>
              <a:t>фашисты расстреляли </a:t>
            </a:r>
            <a:r>
              <a:rPr lang="ru-RU" b="1" u="sng" dirty="0"/>
              <a:t>13 788 </a:t>
            </a:r>
            <a:r>
              <a:rPr lang="ru-RU" dirty="0"/>
              <a:t>человек, сожгли много деревень</a:t>
            </a: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187" y="3787507"/>
            <a:ext cx="546824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Многие населенные пункты уничтожались по нескольку раз.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Витебской области </a:t>
            </a:r>
            <a:r>
              <a:rPr lang="ru-RU" b="1" dirty="0"/>
              <a:t>243</a:t>
            </a:r>
            <a:r>
              <a:rPr lang="ru-RU" dirty="0"/>
              <a:t> деревни сжигались дважды, </a:t>
            </a:r>
            <a:r>
              <a:rPr lang="ru-RU" b="1" dirty="0"/>
              <a:t>83</a:t>
            </a:r>
            <a:r>
              <a:rPr lang="ru-RU" dirty="0"/>
              <a:t> — </a:t>
            </a:r>
            <a:r>
              <a:rPr lang="ru-RU" dirty="0" smtClean="0"/>
              <a:t>трижды; </a:t>
            </a:r>
            <a:r>
              <a:rPr lang="ru-RU" dirty="0"/>
              <a:t>в  Минской  — </a:t>
            </a:r>
            <a:r>
              <a:rPr lang="ru-RU" b="1" dirty="0"/>
              <a:t>92</a:t>
            </a:r>
            <a:r>
              <a:rPr lang="ru-RU" dirty="0"/>
              <a:t> населенных пункта дважды, </a:t>
            </a:r>
            <a:r>
              <a:rPr lang="ru-RU" b="1" dirty="0"/>
              <a:t>40</a:t>
            </a:r>
            <a:r>
              <a:rPr lang="ru-RU" dirty="0"/>
              <a:t>  </a:t>
            </a:r>
            <a:r>
              <a:rPr lang="ru-RU" dirty="0" smtClean="0"/>
              <a:t>— трижды</a:t>
            </a:r>
            <a:r>
              <a:rPr lang="ru-RU" dirty="0"/>
              <a:t>, </a:t>
            </a:r>
            <a:r>
              <a:rPr lang="ru-RU" b="1" dirty="0"/>
              <a:t>16</a:t>
            </a:r>
            <a:r>
              <a:rPr lang="ru-RU" dirty="0"/>
              <a:t>  — четыре и  более раз</a:t>
            </a:r>
            <a:r>
              <a:rPr lang="ru-RU" dirty="0" smtClean="0"/>
              <a:t>.</a:t>
            </a:r>
            <a:endParaRPr lang="be-B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87" y="1920894"/>
            <a:ext cx="4871133" cy="32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10901" y="5357167"/>
            <a:ext cx="344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Каратели на </a:t>
            </a:r>
            <a:r>
              <a:rPr lang="ru-RU" dirty="0" smtClean="0"/>
              <a:t>белорусской земле</a:t>
            </a:r>
            <a:r>
              <a:rPr lang="ru-RU" dirty="0"/>
              <a:t>. 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6305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7</a:t>
            </a:fld>
            <a:endParaRPr lang="x-none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55137"/>
              </p:ext>
            </p:extLst>
          </p:nvPr>
        </p:nvGraphicFramePr>
        <p:xfrm>
          <a:off x="2818019" y="1391425"/>
          <a:ext cx="7144540" cy="532880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98688"/>
                <a:gridCol w="1342455"/>
                <a:gridCol w="1300861"/>
                <a:gridCol w="1300861"/>
                <a:gridCol w="1301675"/>
              </a:tblGrid>
              <a:tr h="661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Назва вёскі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Назва сельскага савета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Было двароў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Спалена двароў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Знішчана людзей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Ятра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Ятраўскі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76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69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Калмаскоўшчына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Ятраўскі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Заполле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Ятраўскі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185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Тулічава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Ятраўскі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57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Поздзерава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Ятраўскі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Альхоўка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Ацмінаўскі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Ацмінава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Ацмінаўскі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130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130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Малачкі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Ацмінаўскі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Дзетамля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Ацмінаўскі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248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Пудзіна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Налібоцкі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53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53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Нізаўцы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Зенявіцкі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Рахавец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Зенявіцкі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62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Бор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Любчанскі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Купіск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Любчанскі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212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29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Панямонь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Шчорсаўскі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  <a:tr h="291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Каменка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Кашалеўскі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64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66" marR="34966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45013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93604" y="468095"/>
            <a:ext cx="73933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СПІС вёсак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Навагрудскага раёна,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спаленых нямецка-фашысцкімі захопнікамі ў гады Вялікай Айчыннай вайны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545911" y="1958748"/>
            <a:ext cx="678116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Во время оккупации 628 населенных пунктов Беларуси было уничтожено вместе с жителями. 186 из них так и не восстановлены. В память о сожжённых деревнях в Республике Беларусь открыт «Мемориальный комплекс «Хатынь».</a:t>
            </a:r>
          </a:p>
          <a:p>
            <a:pPr algn="just"/>
            <a:endParaRPr lang="be-BY" sz="2400" i="1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687575" y="609075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Мемориальный комплекс «Хатынь»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ЗавУч\Downloads\fotowork304.03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/>
          <a:stretch/>
        </p:blipFill>
        <p:spPr bwMode="auto">
          <a:xfrm>
            <a:off x="7707086" y="1702439"/>
            <a:ext cx="4199792" cy="3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Депортация населения на принудительные работы в Германию.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991" y="1379929"/>
            <a:ext cx="10557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Одной из трагических страниц Великой Отечественной войны стала депортация населения на принудительные работы в  Германию, Австрию, Чехию, Францию и другие страны</a:t>
            </a:r>
            <a:r>
              <a:rPr lang="ru-RU" sz="20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699" y="2246025"/>
            <a:ext cx="46902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Всего было насильственно вывезено </a:t>
            </a:r>
            <a:r>
              <a:rPr lang="ru-RU" b="1" dirty="0"/>
              <a:t>5,3 млн </a:t>
            </a:r>
            <a:r>
              <a:rPr lang="ru-RU" dirty="0" smtClean="0"/>
              <a:t>человек</a:t>
            </a:r>
            <a:r>
              <a:rPr lang="ru-RU" dirty="0"/>
              <a:t>, в  том числе около </a:t>
            </a:r>
            <a:r>
              <a:rPr lang="ru-RU" b="1" dirty="0"/>
              <a:t>400 тыс. из Беларуси.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699" y="3712002"/>
            <a:ext cx="469028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</a:t>
            </a:r>
            <a:r>
              <a:rPr lang="ru-RU" b="1" dirty="0" err="1"/>
              <a:t>Остарба́йтер</a:t>
            </a:r>
            <a:r>
              <a:rPr lang="ru-RU" b="1" dirty="0"/>
              <a:t>» </a:t>
            </a:r>
            <a:r>
              <a:rPr lang="ru-RU" dirty="0"/>
              <a:t>(нем. </a:t>
            </a:r>
            <a:r>
              <a:rPr lang="ru-RU" dirty="0" err="1"/>
              <a:t>Ostarbeiter</a:t>
            </a:r>
            <a:r>
              <a:rPr lang="ru-RU" dirty="0"/>
              <a:t> — «работник с Востока») — определение, принятое в Третьем рейхе для обозначения людей, вывезенных из Восточной Европы с целью использования в качестве бесплатной или низкооплачиваемой рабочей </a:t>
            </a:r>
            <a:r>
              <a:rPr lang="ru-RU" dirty="0" smtClean="0"/>
              <a:t>силы </a:t>
            </a:r>
            <a:r>
              <a:rPr lang="ru-RU" dirty="0"/>
              <a:t>(1942—1944 гг.). </a:t>
            </a:r>
            <a:endParaRPr lang="be-BY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89" y="2246025"/>
            <a:ext cx="23812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83" y="2246025"/>
            <a:ext cx="3759388" cy="27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61762" y="5827595"/>
            <a:ext cx="21266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Агитационный плакат</a:t>
            </a:r>
            <a:endParaRPr lang="be-BY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3483" y="4952784"/>
            <a:ext cx="37593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Советские </a:t>
            </a:r>
            <a:r>
              <a:rPr lang="ru-RU" dirty="0" smtClean="0"/>
              <a:t>женщины-</a:t>
            </a:r>
            <a:r>
              <a:rPr lang="ru-RU" dirty="0" err="1" smtClean="0"/>
              <a:t>остарбайтеры</a:t>
            </a:r>
            <a:r>
              <a:rPr lang="ru-RU" dirty="0" smtClean="0"/>
              <a:t> </a:t>
            </a:r>
            <a:r>
              <a:rPr lang="ru-RU" dirty="0"/>
              <a:t>за работой. </a:t>
            </a:r>
            <a:r>
              <a:rPr lang="ru-RU" dirty="0" smtClean="0"/>
              <a:t>Берлин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539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7305</TotalTime>
  <Words>1237</Words>
  <Application>Microsoft Office PowerPoint</Application>
  <PresentationFormat>Широкоэкранный</PresentationFormat>
  <Paragraphs>194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Calibri Light</vt:lpstr>
      <vt:lpstr>Arial</vt:lpstr>
      <vt:lpstr>Calibri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Ирина Андрончик</cp:lastModifiedBy>
  <cp:revision>450</cp:revision>
  <cp:lastPrinted>2018-12-07T06:48:34Z</cp:lastPrinted>
  <dcterms:created xsi:type="dcterms:W3CDTF">2018-12-03T10:14:15Z</dcterms:created>
  <dcterms:modified xsi:type="dcterms:W3CDTF">2022-01-31T07:36:55Z</dcterms:modified>
</cp:coreProperties>
</file>