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7" r:id="rId2"/>
    <p:sldId id="303" r:id="rId3"/>
    <p:sldId id="343" r:id="rId4"/>
    <p:sldId id="344" r:id="rId5"/>
    <p:sldId id="345" r:id="rId6"/>
    <p:sldId id="346" r:id="rId7"/>
    <p:sldId id="347" r:id="rId8"/>
    <p:sldId id="349" r:id="rId9"/>
    <p:sldId id="352" r:id="rId10"/>
    <p:sldId id="350" r:id="rId11"/>
    <p:sldId id="351" r:id="rId12"/>
  </p:sldIdLst>
  <p:sldSz cx="12192000" cy="6858000"/>
  <p:notesSz cx="6858000" cy="9144000"/>
  <p:embeddedFontLst>
    <p:embeddedFont>
      <p:font typeface="Arial Black" panose="020B0A04020102020204" pitchFamily="34" charset="0"/>
      <p:bold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</p:embeddedFontLst>
  <p:custShowLst>
    <p:custShow name="турслет" id="0">
      <p:sldLst>
        <p:sld r:id="rId10"/>
      </p:sldLst>
    </p:custShow>
  </p:custShow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2260" userDrawn="1">
          <p15:clr>
            <a:srgbClr val="A4A3A4"/>
          </p15:clr>
        </p15:guide>
        <p15:guide id="4" orient="horz" pos="23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1B16"/>
    <a:srgbClr val="FFFFFF"/>
    <a:srgbClr val="C6D9F1"/>
    <a:srgbClr val="235172"/>
    <a:srgbClr val="9BBB59"/>
    <a:srgbClr val="202612"/>
    <a:srgbClr val="B91D16"/>
    <a:srgbClr val="E01F1A"/>
    <a:srgbClr val="DA2320"/>
    <a:srgbClr val="E220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3" autoAdjust="0"/>
    <p:restoredTop sz="95161" autoAdjust="0"/>
  </p:normalViewPr>
  <p:slideViewPr>
    <p:cSldViewPr snapToGrid="0">
      <p:cViewPr varScale="1">
        <p:scale>
          <a:sx n="83" d="100"/>
          <a:sy n="83" d="100"/>
        </p:scale>
        <p:origin x="475" y="67"/>
      </p:cViewPr>
      <p:guideLst>
        <p:guide orient="horz" pos="2160"/>
        <p:guide pos="3840"/>
        <p:guide orient="horz" pos="2260"/>
        <p:guide orient="horz" pos="23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B52A1C-581D-48CC-A28B-FC196EE4D325}" type="doc">
      <dgm:prSet loTypeId="urn:microsoft.com/office/officeart/2005/8/layout/process3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BY"/>
        </a:p>
      </dgm:t>
    </dgm:pt>
    <dgm:pt modelId="{CAB4C19A-D0BD-43DC-8C84-F6553D04ED86}">
      <dgm:prSet phldrT="[Текст]"/>
      <dgm:spPr/>
      <dgm:t>
        <a:bodyPr/>
        <a:lstStyle/>
        <a:p>
          <a:r>
            <a:rPr lang="ru-RU" b="1" dirty="0"/>
            <a:t>2 апреля 1996 года</a:t>
          </a:r>
          <a:endParaRPr lang="ru-BY" dirty="0"/>
        </a:p>
      </dgm:t>
    </dgm:pt>
    <dgm:pt modelId="{8307093E-9A5C-4320-8731-F89338E5BFE8}" type="parTrans" cxnId="{EA183813-FEDA-420E-9894-36E55EC29089}">
      <dgm:prSet/>
      <dgm:spPr/>
      <dgm:t>
        <a:bodyPr/>
        <a:lstStyle/>
        <a:p>
          <a:endParaRPr lang="ru-BY"/>
        </a:p>
      </dgm:t>
    </dgm:pt>
    <dgm:pt modelId="{06D99C29-E592-4E2B-B3D8-61CEBDEF3256}" type="sibTrans" cxnId="{EA183813-FEDA-420E-9894-36E55EC29089}">
      <dgm:prSet/>
      <dgm:spPr/>
      <dgm:t>
        <a:bodyPr/>
        <a:lstStyle/>
        <a:p>
          <a:endParaRPr lang="ru-BY"/>
        </a:p>
      </dgm:t>
    </dgm:pt>
    <dgm:pt modelId="{03344A1A-43C9-4524-A5B2-CD1F5B6937ED}">
      <dgm:prSet phldrT="[Текст]"/>
      <dgm:spPr/>
      <dgm:t>
        <a:bodyPr/>
        <a:lstStyle/>
        <a:p>
          <a:pPr marL="0" indent="0">
            <a:spcAft>
              <a:spcPts val="0"/>
            </a:spcAft>
            <a:buNone/>
          </a:pPr>
          <a:r>
            <a:rPr lang="ru-RU" dirty="0"/>
            <a:t>Президент Республики Беларусь Александр Григорьевич Лукашенко и первый Президент России Борис Николаевич Ельцин в Москве подписали Договор о Сообществе Беларуси и России</a:t>
          </a:r>
          <a:endParaRPr lang="ru-BY" dirty="0"/>
        </a:p>
      </dgm:t>
    </dgm:pt>
    <dgm:pt modelId="{F6471366-F066-41B5-A212-93819AADD993}" type="parTrans" cxnId="{1AA5B5CD-6F0E-453E-BB9A-888FD39D3A82}">
      <dgm:prSet/>
      <dgm:spPr/>
      <dgm:t>
        <a:bodyPr/>
        <a:lstStyle/>
        <a:p>
          <a:endParaRPr lang="ru-BY"/>
        </a:p>
      </dgm:t>
    </dgm:pt>
    <dgm:pt modelId="{B31542D9-6D47-41C9-B547-39C01278CA18}" type="sibTrans" cxnId="{1AA5B5CD-6F0E-453E-BB9A-888FD39D3A82}">
      <dgm:prSet/>
      <dgm:spPr/>
      <dgm:t>
        <a:bodyPr/>
        <a:lstStyle/>
        <a:p>
          <a:endParaRPr lang="ru-BY"/>
        </a:p>
      </dgm:t>
    </dgm:pt>
    <dgm:pt modelId="{3D1CF84E-E0EB-4B06-8F53-BAB2DBD4BF73}">
      <dgm:prSet phldrT="[Текст]"/>
      <dgm:spPr/>
      <dgm:t>
        <a:bodyPr/>
        <a:lstStyle/>
        <a:p>
          <a:r>
            <a:rPr lang="ru-RU" b="1" dirty="0"/>
            <a:t>2 апреля 1997 года</a:t>
          </a:r>
          <a:endParaRPr lang="ru-BY" dirty="0"/>
        </a:p>
      </dgm:t>
    </dgm:pt>
    <dgm:pt modelId="{09282F33-F5F6-4D03-B209-59625EFD3B48}" type="parTrans" cxnId="{9B24C4B3-C665-4D47-8357-6981FD83EC9D}">
      <dgm:prSet/>
      <dgm:spPr/>
      <dgm:t>
        <a:bodyPr/>
        <a:lstStyle/>
        <a:p>
          <a:endParaRPr lang="ru-BY"/>
        </a:p>
      </dgm:t>
    </dgm:pt>
    <dgm:pt modelId="{C3193AC8-7AF9-4E25-AB2D-DEDBA3BF8524}" type="sibTrans" cxnId="{9B24C4B3-C665-4D47-8357-6981FD83EC9D}">
      <dgm:prSet/>
      <dgm:spPr/>
      <dgm:t>
        <a:bodyPr/>
        <a:lstStyle/>
        <a:p>
          <a:endParaRPr lang="ru-BY"/>
        </a:p>
      </dgm:t>
    </dgm:pt>
    <dgm:pt modelId="{FDDC8D79-F172-4A7C-AD55-97020E99174D}">
      <dgm:prSet phldrT="[Текст]"/>
      <dgm:spPr/>
      <dgm:t>
        <a:bodyPr/>
        <a:lstStyle/>
        <a:p>
          <a:pPr marL="0" indent="0">
            <a:spcAft>
              <a:spcPts val="0"/>
            </a:spcAft>
            <a:buNone/>
          </a:pPr>
          <a:r>
            <a:rPr lang="ru-RU" dirty="0"/>
            <a:t>Республика Беларусь и Российская Федерация подписали Договор о Союзе Беларуси и России</a:t>
          </a:r>
          <a:endParaRPr lang="ru-BY" dirty="0"/>
        </a:p>
      </dgm:t>
    </dgm:pt>
    <dgm:pt modelId="{02EE4EC4-7F76-47DF-BB21-CCBAEE59E7D6}" type="parTrans" cxnId="{B27A3DB4-5AB3-49C2-9442-76BF00045D06}">
      <dgm:prSet/>
      <dgm:spPr/>
      <dgm:t>
        <a:bodyPr/>
        <a:lstStyle/>
        <a:p>
          <a:endParaRPr lang="ru-BY"/>
        </a:p>
      </dgm:t>
    </dgm:pt>
    <dgm:pt modelId="{6B699E84-0A9E-46C2-BDB5-C149CB9ACD5D}" type="sibTrans" cxnId="{B27A3DB4-5AB3-49C2-9442-76BF00045D06}">
      <dgm:prSet/>
      <dgm:spPr/>
      <dgm:t>
        <a:bodyPr/>
        <a:lstStyle/>
        <a:p>
          <a:endParaRPr lang="ru-BY"/>
        </a:p>
      </dgm:t>
    </dgm:pt>
    <dgm:pt modelId="{DAAF1FED-A3A8-478F-80C5-5A111271D721}">
      <dgm:prSet phldrT="[Текст]"/>
      <dgm:spPr/>
      <dgm:t>
        <a:bodyPr/>
        <a:lstStyle/>
        <a:p>
          <a:r>
            <a:rPr lang="ru-RU" b="1" dirty="0"/>
            <a:t>25 декабря 1998 года</a:t>
          </a:r>
          <a:endParaRPr lang="ru-BY" dirty="0"/>
        </a:p>
      </dgm:t>
    </dgm:pt>
    <dgm:pt modelId="{CF9D383E-9A14-4894-8F24-847ABA6D78F8}" type="parTrans" cxnId="{F1D3D9E3-620B-46C4-8447-B515B73FB105}">
      <dgm:prSet/>
      <dgm:spPr/>
      <dgm:t>
        <a:bodyPr/>
        <a:lstStyle/>
        <a:p>
          <a:endParaRPr lang="ru-BY"/>
        </a:p>
      </dgm:t>
    </dgm:pt>
    <dgm:pt modelId="{1687945D-FEB3-4D6E-9B05-4373250233E2}" type="sibTrans" cxnId="{F1D3D9E3-620B-46C4-8447-B515B73FB105}">
      <dgm:prSet/>
      <dgm:spPr/>
      <dgm:t>
        <a:bodyPr/>
        <a:lstStyle/>
        <a:p>
          <a:endParaRPr lang="ru-BY"/>
        </a:p>
      </dgm:t>
    </dgm:pt>
    <dgm:pt modelId="{DBFE3891-1E6D-49F3-99EB-88406869554C}">
      <dgm:prSet phldrT="[Текст]"/>
      <dgm:spPr/>
      <dgm:t>
        <a:bodyPr/>
        <a:lstStyle/>
        <a:p>
          <a:pPr marL="0" indent="0">
            <a:spcAft>
              <a:spcPts val="0"/>
            </a:spcAft>
            <a:buNone/>
          </a:pPr>
          <a:r>
            <a:rPr lang="ru-RU" dirty="0"/>
            <a:t>Подписание Декларации о дальнейшем единении Беларуси и России, Договора о равных правах граждан, Соглашения о создании равных условий субъектам хозяйствования и Протокола к нему</a:t>
          </a:r>
          <a:endParaRPr lang="ru-BY" dirty="0"/>
        </a:p>
      </dgm:t>
    </dgm:pt>
    <dgm:pt modelId="{04AEA98F-30E8-433A-A434-83ADADEBA815}" type="parTrans" cxnId="{3B21C930-BE43-4DA5-B305-301E1FA3EEF6}">
      <dgm:prSet/>
      <dgm:spPr/>
      <dgm:t>
        <a:bodyPr/>
        <a:lstStyle/>
        <a:p>
          <a:endParaRPr lang="ru-BY"/>
        </a:p>
      </dgm:t>
    </dgm:pt>
    <dgm:pt modelId="{4C7E18A7-6375-4107-93F2-14F71316ABD3}" type="sibTrans" cxnId="{3B21C930-BE43-4DA5-B305-301E1FA3EEF6}">
      <dgm:prSet/>
      <dgm:spPr/>
      <dgm:t>
        <a:bodyPr/>
        <a:lstStyle/>
        <a:p>
          <a:endParaRPr lang="ru-BY"/>
        </a:p>
      </dgm:t>
    </dgm:pt>
    <dgm:pt modelId="{452EBB41-6FAA-4FD7-84F8-715CF3AB09A9}">
      <dgm:prSet phldrT="[Текст]"/>
      <dgm:spPr/>
      <dgm:t>
        <a:bodyPr/>
        <a:lstStyle/>
        <a:p>
          <a:r>
            <a:rPr lang="ru-RU" b="1" dirty="0"/>
            <a:t>8 декабря 1999 года</a:t>
          </a:r>
          <a:endParaRPr lang="ru-BY" dirty="0"/>
        </a:p>
      </dgm:t>
    </dgm:pt>
    <dgm:pt modelId="{8CB12585-5997-43C8-892A-774A66524960}" type="parTrans" cxnId="{BDC2EA3A-DE2F-4554-9BFB-74FF856D64DC}">
      <dgm:prSet/>
      <dgm:spPr/>
      <dgm:t>
        <a:bodyPr/>
        <a:lstStyle/>
        <a:p>
          <a:endParaRPr lang="ru-BY"/>
        </a:p>
      </dgm:t>
    </dgm:pt>
    <dgm:pt modelId="{96A4D5F0-4C91-4DF6-A5CB-BF629CFEB7A5}" type="sibTrans" cxnId="{BDC2EA3A-DE2F-4554-9BFB-74FF856D64DC}">
      <dgm:prSet/>
      <dgm:spPr/>
      <dgm:t>
        <a:bodyPr/>
        <a:lstStyle/>
        <a:p>
          <a:endParaRPr lang="ru-BY"/>
        </a:p>
      </dgm:t>
    </dgm:pt>
    <dgm:pt modelId="{237FE750-28E6-4F32-8426-624DA83BCCC8}">
      <dgm:prSet phldrT="[Текст]"/>
      <dgm:spPr/>
      <dgm:t>
        <a:bodyPr/>
        <a:lstStyle/>
        <a:p>
          <a:pPr marL="0" indent="0">
            <a:spcAft>
              <a:spcPts val="0"/>
            </a:spcAft>
            <a:buNone/>
          </a:pPr>
          <a:r>
            <a:rPr lang="ru-RU" dirty="0"/>
            <a:t>Подписан Договор о создании Союзного государства и Программа действий Республики Беларусь и Российской Федерации по реализации положений Договора о создании Союзного государства</a:t>
          </a:r>
          <a:endParaRPr lang="ru-BY" dirty="0"/>
        </a:p>
      </dgm:t>
    </dgm:pt>
    <dgm:pt modelId="{F8164D45-B523-4D4C-9A23-8B84BA2F43A9}" type="parTrans" cxnId="{329C3F1D-8709-4249-8203-3F053968F384}">
      <dgm:prSet/>
      <dgm:spPr/>
      <dgm:t>
        <a:bodyPr/>
        <a:lstStyle/>
        <a:p>
          <a:endParaRPr lang="ru-BY"/>
        </a:p>
      </dgm:t>
    </dgm:pt>
    <dgm:pt modelId="{91A100C4-3466-4E2C-A94F-6D0871E94EC8}" type="sibTrans" cxnId="{329C3F1D-8709-4249-8203-3F053968F384}">
      <dgm:prSet/>
      <dgm:spPr/>
      <dgm:t>
        <a:bodyPr/>
        <a:lstStyle/>
        <a:p>
          <a:endParaRPr lang="ru-BY"/>
        </a:p>
      </dgm:t>
    </dgm:pt>
    <dgm:pt modelId="{12FD5D2C-262F-4D05-B6E1-2E8773FF9E45}" type="pres">
      <dgm:prSet presAssocID="{CBB52A1C-581D-48CC-A28B-FC196EE4D325}" presName="linearFlow" presStyleCnt="0">
        <dgm:presLayoutVars>
          <dgm:dir/>
          <dgm:animLvl val="lvl"/>
          <dgm:resizeHandles val="exact"/>
        </dgm:presLayoutVars>
      </dgm:prSet>
      <dgm:spPr/>
    </dgm:pt>
    <dgm:pt modelId="{6D214EFA-25EC-42F0-A18E-DC2C3A80C7AE}" type="pres">
      <dgm:prSet presAssocID="{CAB4C19A-D0BD-43DC-8C84-F6553D04ED86}" presName="composite" presStyleCnt="0"/>
      <dgm:spPr/>
    </dgm:pt>
    <dgm:pt modelId="{8028087C-8DA3-4DDA-82E8-EDF085BC9B83}" type="pres">
      <dgm:prSet presAssocID="{CAB4C19A-D0BD-43DC-8C84-F6553D04ED86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EDFBA417-EE44-4AC0-909B-5FAF778083E6}" type="pres">
      <dgm:prSet presAssocID="{CAB4C19A-D0BD-43DC-8C84-F6553D04ED86}" presName="parSh" presStyleLbl="node1" presStyleIdx="0" presStyleCnt="4" custScaleX="114241"/>
      <dgm:spPr/>
    </dgm:pt>
    <dgm:pt modelId="{ED9C37F1-23EF-4683-96E5-34A1F583C1E5}" type="pres">
      <dgm:prSet presAssocID="{CAB4C19A-D0BD-43DC-8C84-F6553D04ED86}" presName="desTx" presStyleLbl="fgAcc1" presStyleIdx="0" presStyleCnt="4" custScaleX="130558" custLinFactNeighborX="5227" custLinFactNeighborY="-928">
        <dgm:presLayoutVars>
          <dgm:bulletEnabled val="1"/>
        </dgm:presLayoutVars>
      </dgm:prSet>
      <dgm:spPr/>
    </dgm:pt>
    <dgm:pt modelId="{AA90B764-5801-4383-91A4-0E5907730E6B}" type="pres">
      <dgm:prSet presAssocID="{06D99C29-E592-4E2B-B3D8-61CEBDEF3256}" presName="sibTrans" presStyleLbl="sibTrans2D1" presStyleIdx="0" presStyleCnt="3"/>
      <dgm:spPr/>
    </dgm:pt>
    <dgm:pt modelId="{4DF744C2-63BF-43BF-AD3C-6E2583792DE6}" type="pres">
      <dgm:prSet presAssocID="{06D99C29-E592-4E2B-B3D8-61CEBDEF3256}" presName="connTx" presStyleLbl="sibTrans2D1" presStyleIdx="0" presStyleCnt="3"/>
      <dgm:spPr/>
    </dgm:pt>
    <dgm:pt modelId="{13B458FF-9E37-4114-97B7-B5AECB2640D1}" type="pres">
      <dgm:prSet presAssocID="{3D1CF84E-E0EB-4B06-8F53-BAB2DBD4BF73}" presName="composite" presStyleCnt="0"/>
      <dgm:spPr/>
    </dgm:pt>
    <dgm:pt modelId="{A7A91392-14E6-4992-B083-220F8ABFDA72}" type="pres">
      <dgm:prSet presAssocID="{3D1CF84E-E0EB-4B06-8F53-BAB2DBD4BF73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602C24D7-50D0-4587-8A11-FA4ADF1FED54}" type="pres">
      <dgm:prSet presAssocID="{3D1CF84E-E0EB-4B06-8F53-BAB2DBD4BF73}" presName="parSh" presStyleLbl="node1" presStyleIdx="1" presStyleCnt="4" custScaleX="114241"/>
      <dgm:spPr/>
    </dgm:pt>
    <dgm:pt modelId="{15004EAE-2B40-44FD-89C0-791B5A5C26D2}" type="pres">
      <dgm:prSet presAssocID="{3D1CF84E-E0EB-4B06-8F53-BAB2DBD4BF73}" presName="desTx" presStyleLbl="fgAcc1" presStyleIdx="1" presStyleCnt="4" custScaleX="130558" custLinFactNeighborX="5227" custLinFactNeighborY="-928">
        <dgm:presLayoutVars>
          <dgm:bulletEnabled val="1"/>
        </dgm:presLayoutVars>
      </dgm:prSet>
      <dgm:spPr/>
    </dgm:pt>
    <dgm:pt modelId="{156691CC-F44C-4238-AC44-FD74DAD81CF2}" type="pres">
      <dgm:prSet presAssocID="{C3193AC8-7AF9-4E25-AB2D-DEDBA3BF8524}" presName="sibTrans" presStyleLbl="sibTrans2D1" presStyleIdx="1" presStyleCnt="3"/>
      <dgm:spPr/>
    </dgm:pt>
    <dgm:pt modelId="{9FCB9AF1-A643-4C01-A703-F05FE8EA2A43}" type="pres">
      <dgm:prSet presAssocID="{C3193AC8-7AF9-4E25-AB2D-DEDBA3BF8524}" presName="connTx" presStyleLbl="sibTrans2D1" presStyleIdx="1" presStyleCnt="3"/>
      <dgm:spPr/>
    </dgm:pt>
    <dgm:pt modelId="{0EF0F473-E3C5-4F6E-8CCB-04BAD09C8CDD}" type="pres">
      <dgm:prSet presAssocID="{DAAF1FED-A3A8-478F-80C5-5A111271D721}" presName="composite" presStyleCnt="0"/>
      <dgm:spPr/>
    </dgm:pt>
    <dgm:pt modelId="{37B2C6B7-E42A-42E9-B075-B18DE8E2E620}" type="pres">
      <dgm:prSet presAssocID="{DAAF1FED-A3A8-478F-80C5-5A111271D721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110374B2-0069-4474-8024-3C5DDEFD2627}" type="pres">
      <dgm:prSet presAssocID="{DAAF1FED-A3A8-478F-80C5-5A111271D721}" presName="parSh" presStyleLbl="node1" presStyleIdx="2" presStyleCnt="4" custScaleX="124706"/>
      <dgm:spPr/>
    </dgm:pt>
    <dgm:pt modelId="{89EC197A-E5AF-43A7-B81B-FB2A0EE6BA6F}" type="pres">
      <dgm:prSet presAssocID="{DAAF1FED-A3A8-478F-80C5-5A111271D721}" presName="desTx" presStyleLbl="fgAcc1" presStyleIdx="2" presStyleCnt="4" custScaleX="130558" custLinFactNeighborX="5227" custLinFactNeighborY="-928">
        <dgm:presLayoutVars>
          <dgm:bulletEnabled val="1"/>
        </dgm:presLayoutVars>
      </dgm:prSet>
      <dgm:spPr/>
    </dgm:pt>
    <dgm:pt modelId="{094B298D-BCB2-46BE-8A14-527D53A759B3}" type="pres">
      <dgm:prSet presAssocID="{1687945D-FEB3-4D6E-9B05-4373250233E2}" presName="sibTrans" presStyleLbl="sibTrans2D1" presStyleIdx="2" presStyleCnt="3"/>
      <dgm:spPr/>
    </dgm:pt>
    <dgm:pt modelId="{7C2A633F-7639-4768-AA71-DB9A06D74B26}" type="pres">
      <dgm:prSet presAssocID="{1687945D-FEB3-4D6E-9B05-4373250233E2}" presName="connTx" presStyleLbl="sibTrans2D1" presStyleIdx="2" presStyleCnt="3"/>
      <dgm:spPr/>
    </dgm:pt>
    <dgm:pt modelId="{2383053A-38BB-4EF7-B568-0C45BDF7ACBC}" type="pres">
      <dgm:prSet presAssocID="{452EBB41-6FAA-4FD7-84F8-715CF3AB09A9}" presName="composite" presStyleCnt="0"/>
      <dgm:spPr/>
    </dgm:pt>
    <dgm:pt modelId="{2017E36F-D7DB-4168-994E-3BE89E1070A3}" type="pres">
      <dgm:prSet presAssocID="{452EBB41-6FAA-4FD7-84F8-715CF3AB09A9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48B09A1F-E62C-40CC-80D0-FBCBEC3B9256}" type="pres">
      <dgm:prSet presAssocID="{452EBB41-6FAA-4FD7-84F8-715CF3AB09A9}" presName="parSh" presStyleLbl="node1" presStyleIdx="3" presStyleCnt="4" custScaleX="126116"/>
      <dgm:spPr/>
    </dgm:pt>
    <dgm:pt modelId="{8C2DDDB5-1F11-438F-ABEF-C91E8BBEA128}" type="pres">
      <dgm:prSet presAssocID="{452EBB41-6FAA-4FD7-84F8-715CF3AB09A9}" presName="desTx" presStyleLbl="fgAcc1" presStyleIdx="3" presStyleCnt="4" custScaleX="130558" custLinFactNeighborX="5227" custLinFactNeighborY="-928">
        <dgm:presLayoutVars>
          <dgm:bulletEnabled val="1"/>
        </dgm:presLayoutVars>
      </dgm:prSet>
      <dgm:spPr/>
    </dgm:pt>
  </dgm:ptLst>
  <dgm:cxnLst>
    <dgm:cxn modelId="{629C0602-84CB-446E-A47E-41467790A354}" type="presOf" srcId="{C3193AC8-7AF9-4E25-AB2D-DEDBA3BF8524}" destId="{156691CC-F44C-4238-AC44-FD74DAD81CF2}" srcOrd="0" destOrd="0" presId="urn:microsoft.com/office/officeart/2005/8/layout/process3"/>
    <dgm:cxn modelId="{E40D490A-9C28-442F-B14F-00874FB23BAA}" type="presOf" srcId="{06D99C29-E592-4E2B-B3D8-61CEBDEF3256}" destId="{4DF744C2-63BF-43BF-AD3C-6E2583792DE6}" srcOrd="1" destOrd="0" presId="urn:microsoft.com/office/officeart/2005/8/layout/process3"/>
    <dgm:cxn modelId="{EA183813-FEDA-420E-9894-36E55EC29089}" srcId="{CBB52A1C-581D-48CC-A28B-FC196EE4D325}" destId="{CAB4C19A-D0BD-43DC-8C84-F6553D04ED86}" srcOrd="0" destOrd="0" parTransId="{8307093E-9A5C-4320-8731-F89338E5BFE8}" sibTransId="{06D99C29-E592-4E2B-B3D8-61CEBDEF3256}"/>
    <dgm:cxn modelId="{329C3F1D-8709-4249-8203-3F053968F384}" srcId="{452EBB41-6FAA-4FD7-84F8-715CF3AB09A9}" destId="{237FE750-28E6-4F32-8426-624DA83BCCC8}" srcOrd="0" destOrd="0" parTransId="{F8164D45-B523-4D4C-9A23-8B84BA2F43A9}" sibTransId="{91A100C4-3466-4E2C-A94F-6D0871E94EC8}"/>
    <dgm:cxn modelId="{FC200425-89D5-4C16-97B1-FB61C23A09A7}" type="presOf" srcId="{03344A1A-43C9-4524-A5B2-CD1F5B6937ED}" destId="{ED9C37F1-23EF-4683-96E5-34A1F583C1E5}" srcOrd="0" destOrd="0" presId="urn:microsoft.com/office/officeart/2005/8/layout/process3"/>
    <dgm:cxn modelId="{BE796029-895F-416B-AA1E-90483F060937}" type="presOf" srcId="{DAAF1FED-A3A8-478F-80C5-5A111271D721}" destId="{110374B2-0069-4474-8024-3C5DDEFD2627}" srcOrd="1" destOrd="0" presId="urn:microsoft.com/office/officeart/2005/8/layout/process3"/>
    <dgm:cxn modelId="{91FFA02E-B5CA-4FD3-98BD-9786360752EC}" type="presOf" srcId="{FDDC8D79-F172-4A7C-AD55-97020E99174D}" destId="{15004EAE-2B40-44FD-89C0-791B5A5C26D2}" srcOrd="0" destOrd="0" presId="urn:microsoft.com/office/officeart/2005/8/layout/process3"/>
    <dgm:cxn modelId="{3B21C930-BE43-4DA5-B305-301E1FA3EEF6}" srcId="{DAAF1FED-A3A8-478F-80C5-5A111271D721}" destId="{DBFE3891-1E6D-49F3-99EB-88406869554C}" srcOrd="0" destOrd="0" parTransId="{04AEA98F-30E8-433A-A434-83ADADEBA815}" sibTransId="{4C7E18A7-6375-4107-93F2-14F71316ABD3}"/>
    <dgm:cxn modelId="{BDC2EA3A-DE2F-4554-9BFB-74FF856D64DC}" srcId="{CBB52A1C-581D-48CC-A28B-FC196EE4D325}" destId="{452EBB41-6FAA-4FD7-84F8-715CF3AB09A9}" srcOrd="3" destOrd="0" parTransId="{8CB12585-5997-43C8-892A-774A66524960}" sibTransId="{96A4D5F0-4C91-4DF6-A5CB-BF629CFEB7A5}"/>
    <dgm:cxn modelId="{3A170443-2FC0-42A4-AE1A-73F00E3C3199}" type="presOf" srcId="{CAB4C19A-D0BD-43DC-8C84-F6553D04ED86}" destId="{EDFBA417-EE44-4AC0-909B-5FAF778083E6}" srcOrd="1" destOrd="0" presId="urn:microsoft.com/office/officeart/2005/8/layout/process3"/>
    <dgm:cxn modelId="{8A6BEB6E-1B24-4DC1-9AC8-BE378DE1A641}" type="presOf" srcId="{06D99C29-E592-4E2B-B3D8-61CEBDEF3256}" destId="{AA90B764-5801-4383-91A4-0E5907730E6B}" srcOrd="0" destOrd="0" presId="urn:microsoft.com/office/officeart/2005/8/layout/process3"/>
    <dgm:cxn modelId="{93063D6F-BCA6-4887-9CB0-27914CA51C97}" type="presOf" srcId="{452EBB41-6FAA-4FD7-84F8-715CF3AB09A9}" destId="{48B09A1F-E62C-40CC-80D0-FBCBEC3B9256}" srcOrd="1" destOrd="0" presId="urn:microsoft.com/office/officeart/2005/8/layout/process3"/>
    <dgm:cxn modelId="{8C277650-44B4-4CA9-A209-F6AABFA3A768}" type="presOf" srcId="{3D1CF84E-E0EB-4B06-8F53-BAB2DBD4BF73}" destId="{602C24D7-50D0-4587-8A11-FA4ADF1FED54}" srcOrd="1" destOrd="0" presId="urn:microsoft.com/office/officeart/2005/8/layout/process3"/>
    <dgm:cxn modelId="{5F3D1276-2776-472D-B78A-E5BC16416359}" type="presOf" srcId="{1687945D-FEB3-4D6E-9B05-4373250233E2}" destId="{094B298D-BCB2-46BE-8A14-527D53A759B3}" srcOrd="0" destOrd="0" presId="urn:microsoft.com/office/officeart/2005/8/layout/process3"/>
    <dgm:cxn modelId="{0F29F598-AB23-452D-AB54-A98CB1F2DB02}" type="presOf" srcId="{1687945D-FEB3-4D6E-9B05-4373250233E2}" destId="{7C2A633F-7639-4768-AA71-DB9A06D74B26}" srcOrd="1" destOrd="0" presId="urn:microsoft.com/office/officeart/2005/8/layout/process3"/>
    <dgm:cxn modelId="{DDB314A7-70DC-472A-A345-8AB4D49E8AE2}" type="presOf" srcId="{CAB4C19A-D0BD-43DC-8C84-F6553D04ED86}" destId="{8028087C-8DA3-4DDA-82E8-EDF085BC9B83}" srcOrd="0" destOrd="0" presId="urn:microsoft.com/office/officeart/2005/8/layout/process3"/>
    <dgm:cxn modelId="{A59CD2AE-B3D8-4BCA-9D07-FD63D640F92A}" type="presOf" srcId="{237FE750-28E6-4F32-8426-624DA83BCCC8}" destId="{8C2DDDB5-1F11-438F-ABEF-C91E8BBEA128}" srcOrd="0" destOrd="0" presId="urn:microsoft.com/office/officeart/2005/8/layout/process3"/>
    <dgm:cxn modelId="{9B24C4B3-C665-4D47-8357-6981FD83EC9D}" srcId="{CBB52A1C-581D-48CC-A28B-FC196EE4D325}" destId="{3D1CF84E-E0EB-4B06-8F53-BAB2DBD4BF73}" srcOrd="1" destOrd="0" parTransId="{09282F33-F5F6-4D03-B209-59625EFD3B48}" sibTransId="{C3193AC8-7AF9-4E25-AB2D-DEDBA3BF8524}"/>
    <dgm:cxn modelId="{B27A3DB4-5AB3-49C2-9442-76BF00045D06}" srcId="{3D1CF84E-E0EB-4B06-8F53-BAB2DBD4BF73}" destId="{FDDC8D79-F172-4A7C-AD55-97020E99174D}" srcOrd="0" destOrd="0" parTransId="{02EE4EC4-7F76-47DF-BB21-CCBAEE59E7D6}" sibTransId="{6B699E84-0A9E-46C2-BDB5-C149CB9ACD5D}"/>
    <dgm:cxn modelId="{8DEEACB7-4A72-4B19-A9A8-5504B290A95B}" type="presOf" srcId="{452EBB41-6FAA-4FD7-84F8-715CF3AB09A9}" destId="{2017E36F-D7DB-4168-994E-3BE89E1070A3}" srcOrd="0" destOrd="0" presId="urn:microsoft.com/office/officeart/2005/8/layout/process3"/>
    <dgm:cxn modelId="{CE40DBC4-F2EA-4686-A5A5-BC3527404227}" type="presOf" srcId="{CBB52A1C-581D-48CC-A28B-FC196EE4D325}" destId="{12FD5D2C-262F-4D05-B6E1-2E8773FF9E45}" srcOrd="0" destOrd="0" presId="urn:microsoft.com/office/officeart/2005/8/layout/process3"/>
    <dgm:cxn modelId="{9BBFF4CC-3B74-4899-BF11-F1F085418981}" type="presOf" srcId="{C3193AC8-7AF9-4E25-AB2D-DEDBA3BF8524}" destId="{9FCB9AF1-A643-4C01-A703-F05FE8EA2A43}" srcOrd="1" destOrd="0" presId="urn:microsoft.com/office/officeart/2005/8/layout/process3"/>
    <dgm:cxn modelId="{1AA5B5CD-6F0E-453E-BB9A-888FD39D3A82}" srcId="{CAB4C19A-D0BD-43DC-8C84-F6553D04ED86}" destId="{03344A1A-43C9-4524-A5B2-CD1F5B6937ED}" srcOrd="0" destOrd="0" parTransId="{F6471366-F066-41B5-A212-93819AADD993}" sibTransId="{B31542D9-6D47-41C9-B547-39C01278CA18}"/>
    <dgm:cxn modelId="{F1D3D9E3-620B-46C4-8447-B515B73FB105}" srcId="{CBB52A1C-581D-48CC-A28B-FC196EE4D325}" destId="{DAAF1FED-A3A8-478F-80C5-5A111271D721}" srcOrd="2" destOrd="0" parTransId="{CF9D383E-9A14-4894-8F24-847ABA6D78F8}" sibTransId="{1687945D-FEB3-4D6E-9B05-4373250233E2}"/>
    <dgm:cxn modelId="{9693B0E4-4109-4505-8978-2E6F11C3488D}" type="presOf" srcId="{DBFE3891-1E6D-49F3-99EB-88406869554C}" destId="{89EC197A-E5AF-43A7-B81B-FB2A0EE6BA6F}" srcOrd="0" destOrd="0" presId="urn:microsoft.com/office/officeart/2005/8/layout/process3"/>
    <dgm:cxn modelId="{D7F30DED-C856-433A-B77F-D44340C8D5BD}" type="presOf" srcId="{3D1CF84E-E0EB-4B06-8F53-BAB2DBD4BF73}" destId="{A7A91392-14E6-4992-B083-220F8ABFDA72}" srcOrd="0" destOrd="0" presId="urn:microsoft.com/office/officeart/2005/8/layout/process3"/>
    <dgm:cxn modelId="{B818FAFF-2045-4D59-8540-D8E19F80F1FA}" type="presOf" srcId="{DAAF1FED-A3A8-478F-80C5-5A111271D721}" destId="{37B2C6B7-E42A-42E9-B075-B18DE8E2E620}" srcOrd="0" destOrd="0" presId="urn:microsoft.com/office/officeart/2005/8/layout/process3"/>
    <dgm:cxn modelId="{0D88AD97-3591-4050-9931-B5B73688D5CC}" type="presParOf" srcId="{12FD5D2C-262F-4D05-B6E1-2E8773FF9E45}" destId="{6D214EFA-25EC-42F0-A18E-DC2C3A80C7AE}" srcOrd="0" destOrd="0" presId="urn:microsoft.com/office/officeart/2005/8/layout/process3"/>
    <dgm:cxn modelId="{62A066AB-C1BF-4858-B8CA-2B9567F57F19}" type="presParOf" srcId="{6D214EFA-25EC-42F0-A18E-DC2C3A80C7AE}" destId="{8028087C-8DA3-4DDA-82E8-EDF085BC9B83}" srcOrd="0" destOrd="0" presId="urn:microsoft.com/office/officeart/2005/8/layout/process3"/>
    <dgm:cxn modelId="{4038F63C-150C-4B6D-B154-080EFA241B28}" type="presParOf" srcId="{6D214EFA-25EC-42F0-A18E-DC2C3A80C7AE}" destId="{EDFBA417-EE44-4AC0-909B-5FAF778083E6}" srcOrd="1" destOrd="0" presId="urn:microsoft.com/office/officeart/2005/8/layout/process3"/>
    <dgm:cxn modelId="{1E9B1905-7458-4257-984C-8E3F4C783421}" type="presParOf" srcId="{6D214EFA-25EC-42F0-A18E-DC2C3A80C7AE}" destId="{ED9C37F1-23EF-4683-96E5-34A1F583C1E5}" srcOrd="2" destOrd="0" presId="urn:microsoft.com/office/officeart/2005/8/layout/process3"/>
    <dgm:cxn modelId="{61BB77FC-2BEE-48C6-8BBB-EDFFB0142022}" type="presParOf" srcId="{12FD5D2C-262F-4D05-B6E1-2E8773FF9E45}" destId="{AA90B764-5801-4383-91A4-0E5907730E6B}" srcOrd="1" destOrd="0" presId="urn:microsoft.com/office/officeart/2005/8/layout/process3"/>
    <dgm:cxn modelId="{3602DCEA-E59E-4072-BF25-7BDCCC16B7E4}" type="presParOf" srcId="{AA90B764-5801-4383-91A4-0E5907730E6B}" destId="{4DF744C2-63BF-43BF-AD3C-6E2583792DE6}" srcOrd="0" destOrd="0" presId="urn:microsoft.com/office/officeart/2005/8/layout/process3"/>
    <dgm:cxn modelId="{349B98F3-5E62-432B-B1B0-5CCD5DE57788}" type="presParOf" srcId="{12FD5D2C-262F-4D05-B6E1-2E8773FF9E45}" destId="{13B458FF-9E37-4114-97B7-B5AECB2640D1}" srcOrd="2" destOrd="0" presId="urn:microsoft.com/office/officeart/2005/8/layout/process3"/>
    <dgm:cxn modelId="{31D535EA-BA3B-49B4-8B25-6D22C7A08FAD}" type="presParOf" srcId="{13B458FF-9E37-4114-97B7-B5AECB2640D1}" destId="{A7A91392-14E6-4992-B083-220F8ABFDA72}" srcOrd="0" destOrd="0" presId="urn:microsoft.com/office/officeart/2005/8/layout/process3"/>
    <dgm:cxn modelId="{EBA37B43-8303-4636-9360-0B8C7B8B8C96}" type="presParOf" srcId="{13B458FF-9E37-4114-97B7-B5AECB2640D1}" destId="{602C24D7-50D0-4587-8A11-FA4ADF1FED54}" srcOrd="1" destOrd="0" presId="urn:microsoft.com/office/officeart/2005/8/layout/process3"/>
    <dgm:cxn modelId="{52CAFF49-76FA-426F-BDA1-4B9EC6418ACF}" type="presParOf" srcId="{13B458FF-9E37-4114-97B7-B5AECB2640D1}" destId="{15004EAE-2B40-44FD-89C0-791B5A5C26D2}" srcOrd="2" destOrd="0" presId="urn:microsoft.com/office/officeart/2005/8/layout/process3"/>
    <dgm:cxn modelId="{A9E66ACC-9C71-47AD-96EA-F26760591FA4}" type="presParOf" srcId="{12FD5D2C-262F-4D05-B6E1-2E8773FF9E45}" destId="{156691CC-F44C-4238-AC44-FD74DAD81CF2}" srcOrd="3" destOrd="0" presId="urn:microsoft.com/office/officeart/2005/8/layout/process3"/>
    <dgm:cxn modelId="{D9D270C6-2CC7-4A92-B5A4-CDBF81785EE9}" type="presParOf" srcId="{156691CC-F44C-4238-AC44-FD74DAD81CF2}" destId="{9FCB9AF1-A643-4C01-A703-F05FE8EA2A43}" srcOrd="0" destOrd="0" presId="urn:microsoft.com/office/officeart/2005/8/layout/process3"/>
    <dgm:cxn modelId="{12239136-301C-4192-A7D5-A9DB3FD8D71A}" type="presParOf" srcId="{12FD5D2C-262F-4D05-B6E1-2E8773FF9E45}" destId="{0EF0F473-E3C5-4F6E-8CCB-04BAD09C8CDD}" srcOrd="4" destOrd="0" presId="urn:microsoft.com/office/officeart/2005/8/layout/process3"/>
    <dgm:cxn modelId="{A08C3A65-CED8-49CF-8FA3-166D3A349FC1}" type="presParOf" srcId="{0EF0F473-E3C5-4F6E-8CCB-04BAD09C8CDD}" destId="{37B2C6B7-E42A-42E9-B075-B18DE8E2E620}" srcOrd="0" destOrd="0" presId="urn:microsoft.com/office/officeart/2005/8/layout/process3"/>
    <dgm:cxn modelId="{AC8EB2C9-CF8A-4366-8285-775D1824A91F}" type="presParOf" srcId="{0EF0F473-E3C5-4F6E-8CCB-04BAD09C8CDD}" destId="{110374B2-0069-4474-8024-3C5DDEFD2627}" srcOrd="1" destOrd="0" presId="urn:microsoft.com/office/officeart/2005/8/layout/process3"/>
    <dgm:cxn modelId="{00D34D85-A575-49A9-868C-4CBB7191BA40}" type="presParOf" srcId="{0EF0F473-E3C5-4F6E-8CCB-04BAD09C8CDD}" destId="{89EC197A-E5AF-43A7-B81B-FB2A0EE6BA6F}" srcOrd="2" destOrd="0" presId="urn:microsoft.com/office/officeart/2005/8/layout/process3"/>
    <dgm:cxn modelId="{99D87337-DE21-4345-B739-7E8CA9549C37}" type="presParOf" srcId="{12FD5D2C-262F-4D05-B6E1-2E8773FF9E45}" destId="{094B298D-BCB2-46BE-8A14-527D53A759B3}" srcOrd="5" destOrd="0" presId="urn:microsoft.com/office/officeart/2005/8/layout/process3"/>
    <dgm:cxn modelId="{0E8A5011-72D2-446C-99D0-A28F864807C6}" type="presParOf" srcId="{094B298D-BCB2-46BE-8A14-527D53A759B3}" destId="{7C2A633F-7639-4768-AA71-DB9A06D74B26}" srcOrd="0" destOrd="0" presId="urn:microsoft.com/office/officeart/2005/8/layout/process3"/>
    <dgm:cxn modelId="{1B6C0084-FF6F-406C-887C-73579FA848A6}" type="presParOf" srcId="{12FD5D2C-262F-4D05-B6E1-2E8773FF9E45}" destId="{2383053A-38BB-4EF7-B568-0C45BDF7ACBC}" srcOrd="6" destOrd="0" presId="urn:microsoft.com/office/officeart/2005/8/layout/process3"/>
    <dgm:cxn modelId="{3B37FBF8-AF73-4EAE-BAEA-AED606A8F1CB}" type="presParOf" srcId="{2383053A-38BB-4EF7-B568-0C45BDF7ACBC}" destId="{2017E36F-D7DB-4168-994E-3BE89E1070A3}" srcOrd="0" destOrd="0" presId="urn:microsoft.com/office/officeart/2005/8/layout/process3"/>
    <dgm:cxn modelId="{992A7BC0-0E70-4EAB-8C62-C08CBC6E5579}" type="presParOf" srcId="{2383053A-38BB-4EF7-B568-0C45BDF7ACBC}" destId="{48B09A1F-E62C-40CC-80D0-FBCBEC3B9256}" srcOrd="1" destOrd="0" presId="urn:microsoft.com/office/officeart/2005/8/layout/process3"/>
    <dgm:cxn modelId="{C3C2AF6E-F456-4FA4-9CD2-696D24F683C0}" type="presParOf" srcId="{2383053A-38BB-4EF7-B568-0C45BDF7ACBC}" destId="{8C2DDDB5-1F11-438F-ABEF-C91E8BBEA128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FBA417-EE44-4AC0-909B-5FAF778083E6}">
      <dsp:nvSpPr>
        <dsp:cNvPr id="0" name=""/>
        <dsp:cNvSpPr/>
      </dsp:nvSpPr>
      <dsp:spPr>
        <a:xfrm>
          <a:off x="6668" y="189628"/>
          <a:ext cx="1857852" cy="88357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/>
            <a:t>2 апреля 1996 года</a:t>
          </a:r>
          <a:endParaRPr lang="ru-BY" sz="1500" kern="1200" dirty="0"/>
        </a:p>
      </dsp:txBody>
      <dsp:txXfrm>
        <a:off x="6668" y="189628"/>
        <a:ext cx="1857852" cy="589048"/>
      </dsp:txXfrm>
    </dsp:sp>
    <dsp:sp modelId="{ED9C37F1-23EF-4683-96E5-34A1F583C1E5}">
      <dsp:nvSpPr>
        <dsp:cNvPr id="0" name=""/>
        <dsp:cNvSpPr/>
      </dsp:nvSpPr>
      <dsp:spPr>
        <a:xfrm>
          <a:off x="292083" y="742596"/>
          <a:ext cx="2123209" cy="3888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1" indent="0" algn="l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500" kern="1200" dirty="0"/>
            <a:t>Президент Республики Беларусь Александр Григорьевич Лукашенко и первый Президент России Борис Николаевич Ельцин в Москве подписали Договор о Сообществе Беларуси и России</a:t>
          </a:r>
          <a:endParaRPr lang="ru-BY" sz="1500" kern="1200" dirty="0"/>
        </a:p>
      </dsp:txBody>
      <dsp:txXfrm>
        <a:off x="354270" y="804783"/>
        <a:ext cx="1998835" cy="3763626"/>
      </dsp:txXfrm>
    </dsp:sp>
    <dsp:sp modelId="{AA90B764-5801-4383-91A4-0E5907730E6B}">
      <dsp:nvSpPr>
        <dsp:cNvPr id="0" name=""/>
        <dsp:cNvSpPr/>
      </dsp:nvSpPr>
      <dsp:spPr>
        <a:xfrm>
          <a:off x="2144225" y="281707"/>
          <a:ext cx="592973" cy="4048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BY" sz="1200" kern="1200"/>
        </a:p>
      </dsp:txBody>
      <dsp:txXfrm>
        <a:off x="2144225" y="362685"/>
        <a:ext cx="471506" cy="242935"/>
      </dsp:txXfrm>
    </dsp:sp>
    <dsp:sp modelId="{602C24D7-50D0-4587-8A11-FA4ADF1FED54}">
      <dsp:nvSpPr>
        <dsp:cNvPr id="0" name=""/>
        <dsp:cNvSpPr/>
      </dsp:nvSpPr>
      <dsp:spPr>
        <a:xfrm>
          <a:off x="2983338" y="189628"/>
          <a:ext cx="1857852" cy="883573"/>
        </a:xfrm>
        <a:prstGeom prst="roundRect">
          <a:avLst>
            <a:gd name="adj" fmla="val 10000"/>
          </a:avLst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/>
            <a:t>2 апреля 1997 года</a:t>
          </a:r>
          <a:endParaRPr lang="ru-BY" sz="1500" kern="1200" dirty="0"/>
        </a:p>
      </dsp:txBody>
      <dsp:txXfrm>
        <a:off x="2983338" y="189628"/>
        <a:ext cx="1857852" cy="589048"/>
      </dsp:txXfrm>
    </dsp:sp>
    <dsp:sp modelId="{15004EAE-2B40-44FD-89C0-791B5A5C26D2}">
      <dsp:nvSpPr>
        <dsp:cNvPr id="0" name=""/>
        <dsp:cNvSpPr/>
      </dsp:nvSpPr>
      <dsp:spPr>
        <a:xfrm>
          <a:off x="3268753" y="742596"/>
          <a:ext cx="2123209" cy="3888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1" indent="0" algn="l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500" kern="1200" dirty="0"/>
            <a:t>Республика Беларусь и Российская Федерация подписали Договор о Союзе Беларуси и России</a:t>
          </a:r>
          <a:endParaRPr lang="ru-BY" sz="1500" kern="1200" dirty="0"/>
        </a:p>
      </dsp:txBody>
      <dsp:txXfrm>
        <a:off x="3330940" y="804783"/>
        <a:ext cx="1998835" cy="3763626"/>
      </dsp:txXfrm>
    </dsp:sp>
    <dsp:sp modelId="{156691CC-F44C-4238-AC44-FD74DAD81CF2}">
      <dsp:nvSpPr>
        <dsp:cNvPr id="0" name=""/>
        <dsp:cNvSpPr/>
      </dsp:nvSpPr>
      <dsp:spPr>
        <a:xfrm>
          <a:off x="5120895" y="281707"/>
          <a:ext cx="592973" cy="4048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BY" sz="1200" kern="1200"/>
        </a:p>
      </dsp:txBody>
      <dsp:txXfrm>
        <a:off x="5120895" y="362685"/>
        <a:ext cx="471506" cy="242935"/>
      </dsp:txXfrm>
    </dsp:sp>
    <dsp:sp modelId="{110374B2-0069-4474-8024-3C5DDEFD2627}">
      <dsp:nvSpPr>
        <dsp:cNvPr id="0" name=""/>
        <dsp:cNvSpPr/>
      </dsp:nvSpPr>
      <dsp:spPr>
        <a:xfrm>
          <a:off x="5960008" y="189628"/>
          <a:ext cx="2028040" cy="883573"/>
        </a:xfrm>
        <a:prstGeom prst="roundRect">
          <a:avLst>
            <a:gd name="adj" fmla="val 10000"/>
          </a:avLst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/>
            <a:t>25 декабря 1998 года</a:t>
          </a:r>
          <a:endParaRPr lang="ru-BY" sz="1500" kern="1200" dirty="0"/>
        </a:p>
      </dsp:txBody>
      <dsp:txXfrm>
        <a:off x="5960008" y="189628"/>
        <a:ext cx="2028040" cy="589048"/>
      </dsp:txXfrm>
    </dsp:sp>
    <dsp:sp modelId="{89EC197A-E5AF-43A7-B81B-FB2A0EE6BA6F}">
      <dsp:nvSpPr>
        <dsp:cNvPr id="0" name=""/>
        <dsp:cNvSpPr/>
      </dsp:nvSpPr>
      <dsp:spPr>
        <a:xfrm>
          <a:off x="6330517" y="742596"/>
          <a:ext cx="2123209" cy="3888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1" indent="0" algn="l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500" kern="1200" dirty="0"/>
            <a:t>Подписание Декларации о дальнейшем единении Беларуси и России, Договора о равных правах граждан, Соглашения о создании равных условий субъектам хозяйствования и Протокола к нему</a:t>
          </a:r>
          <a:endParaRPr lang="ru-BY" sz="1500" kern="1200" dirty="0"/>
        </a:p>
      </dsp:txBody>
      <dsp:txXfrm>
        <a:off x="6392704" y="804783"/>
        <a:ext cx="1998835" cy="3763626"/>
      </dsp:txXfrm>
    </dsp:sp>
    <dsp:sp modelId="{094B298D-BCB2-46BE-8A14-527D53A759B3}">
      <dsp:nvSpPr>
        <dsp:cNvPr id="0" name=""/>
        <dsp:cNvSpPr/>
      </dsp:nvSpPr>
      <dsp:spPr>
        <a:xfrm>
          <a:off x="8246479" y="281707"/>
          <a:ext cx="547873" cy="4048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BY" sz="1200" kern="1200"/>
        </a:p>
      </dsp:txBody>
      <dsp:txXfrm>
        <a:off x="8246479" y="362685"/>
        <a:ext cx="426406" cy="242935"/>
      </dsp:txXfrm>
    </dsp:sp>
    <dsp:sp modelId="{48B09A1F-E62C-40CC-80D0-FBCBEC3B9256}">
      <dsp:nvSpPr>
        <dsp:cNvPr id="0" name=""/>
        <dsp:cNvSpPr/>
      </dsp:nvSpPr>
      <dsp:spPr>
        <a:xfrm>
          <a:off x="9021771" y="189628"/>
          <a:ext cx="2050970" cy="883573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/>
            <a:t>8 декабря 1999 года</a:t>
          </a:r>
          <a:endParaRPr lang="ru-BY" sz="1500" kern="1200" dirty="0"/>
        </a:p>
      </dsp:txBody>
      <dsp:txXfrm>
        <a:off x="9021771" y="189628"/>
        <a:ext cx="2050970" cy="589048"/>
      </dsp:txXfrm>
    </dsp:sp>
    <dsp:sp modelId="{8C2DDDB5-1F11-438F-ABEF-C91E8BBEA128}">
      <dsp:nvSpPr>
        <dsp:cNvPr id="0" name=""/>
        <dsp:cNvSpPr/>
      </dsp:nvSpPr>
      <dsp:spPr>
        <a:xfrm>
          <a:off x="9325409" y="742596"/>
          <a:ext cx="2123209" cy="3888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1" indent="0" algn="l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500" kern="1200" dirty="0"/>
            <a:t>Подписан Договор о создании Союзного государства и Программа действий Республики Беларусь и Российской Федерации по реализации положений Договора о создании Союзного государства</a:t>
          </a:r>
          <a:endParaRPr lang="ru-BY" sz="1500" kern="1200" dirty="0"/>
        </a:p>
      </dsp:txBody>
      <dsp:txXfrm>
        <a:off x="9387596" y="804783"/>
        <a:ext cx="1998835" cy="37636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75D20-CD4C-49DF-807F-CC2BC1B95DFE}" type="datetimeFigureOut">
              <a:rPr lang="x-none" smtClean="0"/>
              <a:t>18.03.2021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F2DBD-7CAE-49C9-8E50-B4F5AEAF96D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506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37263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95360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78584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02632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08544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51225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047518-D355-4F7A-A2B9-51FCBA674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70789AB-250F-471C-8483-ED3F0CA6C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6B0AFF-DC10-4A5D-8816-4B31F9F2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49D8AE-DE2E-42FF-87FA-5DA952582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90AD91-ABA3-4214-84C7-3C26221F1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8943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4E928232-B3B4-4934-9E57-8C57DB4C086A}"/>
              </a:ext>
            </a:extLst>
          </p:cNvPr>
          <p:cNvGrpSpPr/>
          <p:nvPr userDrawn="1"/>
        </p:nvGrpSpPr>
        <p:grpSpPr>
          <a:xfrm>
            <a:off x="8717280" y="5969172"/>
            <a:ext cx="3523488" cy="920860"/>
            <a:chOff x="4194048" y="4547616"/>
            <a:chExt cx="3523488" cy="920860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1404DFEF-7C4D-4C14-B848-A006668917C6}"/>
                </a:ext>
              </a:extLst>
            </p:cNvPr>
            <p:cNvSpPr/>
            <p:nvPr/>
          </p:nvSpPr>
          <p:spPr>
            <a:xfrm>
              <a:off x="4194048" y="4547616"/>
              <a:ext cx="3523488" cy="920860"/>
            </a:xfrm>
            <a:custGeom>
              <a:avLst/>
              <a:gdLst>
                <a:gd name="connsiteX0" fmla="*/ 12192 w 3523488"/>
                <a:gd name="connsiteY0" fmla="*/ 585216 h 877824"/>
                <a:gd name="connsiteX1" fmla="*/ 670560 w 3523488"/>
                <a:gd name="connsiteY1" fmla="*/ 573024 h 877824"/>
                <a:gd name="connsiteX2" fmla="*/ 658368 w 3523488"/>
                <a:gd name="connsiteY2" fmla="*/ 316992 h 877824"/>
                <a:gd name="connsiteX3" fmla="*/ 1341120 w 3523488"/>
                <a:gd name="connsiteY3" fmla="*/ 304800 h 877824"/>
                <a:gd name="connsiteX4" fmla="*/ 1341120 w 3523488"/>
                <a:gd name="connsiteY4" fmla="*/ 0 h 877824"/>
                <a:gd name="connsiteX5" fmla="*/ 3523488 w 3523488"/>
                <a:gd name="connsiteY5" fmla="*/ 0 h 877824"/>
                <a:gd name="connsiteX6" fmla="*/ 3511296 w 3523488"/>
                <a:gd name="connsiteY6" fmla="*/ 877824 h 877824"/>
                <a:gd name="connsiteX7" fmla="*/ 3511296 w 3523488"/>
                <a:gd name="connsiteY7" fmla="*/ 853440 h 877824"/>
                <a:gd name="connsiteX8" fmla="*/ 0 w 3523488"/>
                <a:gd name="connsiteY8" fmla="*/ 865632 h 877824"/>
                <a:gd name="connsiteX9" fmla="*/ 12192 w 3523488"/>
                <a:gd name="connsiteY9" fmla="*/ 585216 h 877824"/>
                <a:gd name="connsiteX0" fmla="*/ 12192 w 3535680"/>
                <a:gd name="connsiteY0" fmla="*/ 585216 h 940615"/>
                <a:gd name="connsiteX1" fmla="*/ 670560 w 3535680"/>
                <a:gd name="connsiteY1" fmla="*/ 573024 h 940615"/>
                <a:gd name="connsiteX2" fmla="*/ 658368 w 3535680"/>
                <a:gd name="connsiteY2" fmla="*/ 316992 h 940615"/>
                <a:gd name="connsiteX3" fmla="*/ 1341120 w 3535680"/>
                <a:gd name="connsiteY3" fmla="*/ 304800 h 940615"/>
                <a:gd name="connsiteX4" fmla="*/ 1341120 w 3535680"/>
                <a:gd name="connsiteY4" fmla="*/ 0 h 940615"/>
                <a:gd name="connsiteX5" fmla="*/ 3523488 w 3535680"/>
                <a:gd name="connsiteY5" fmla="*/ 0 h 940615"/>
                <a:gd name="connsiteX6" fmla="*/ 3511296 w 3535680"/>
                <a:gd name="connsiteY6" fmla="*/ 877824 h 940615"/>
                <a:gd name="connsiteX7" fmla="*/ 3535680 w 3535680"/>
                <a:gd name="connsiteY7" fmla="*/ 940615 h 940615"/>
                <a:gd name="connsiteX8" fmla="*/ 0 w 3535680"/>
                <a:gd name="connsiteY8" fmla="*/ 865632 h 940615"/>
                <a:gd name="connsiteX9" fmla="*/ 12192 w 3535680"/>
                <a:gd name="connsiteY9" fmla="*/ 585216 h 940615"/>
                <a:gd name="connsiteX0" fmla="*/ 0 w 3523488"/>
                <a:gd name="connsiteY0" fmla="*/ 585216 h 965261"/>
                <a:gd name="connsiteX1" fmla="*/ 658368 w 3523488"/>
                <a:gd name="connsiteY1" fmla="*/ 573024 h 965261"/>
                <a:gd name="connsiteX2" fmla="*/ 646176 w 3523488"/>
                <a:gd name="connsiteY2" fmla="*/ 316992 h 965261"/>
                <a:gd name="connsiteX3" fmla="*/ 1328928 w 3523488"/>
                <a:gd name="connsiteY3" fmla="*/ 304800 h 965261"/>
                <a:gd name="connsiteX4" fmla="*/ 1328928 w 3523488"/>
                <a:gd name="connsiteY4" fmla="*/ 0 h 965261"/>
                <a:gd name="connsiteX5" fmla="*/ 3511296 w 3523488"/>
                <a:gd name="connsiteY5" fmla="*/ 0 h 965261"/>
                <a:gd name="connsiteX6" fmla="*/ 3499104 w 3523488"/>
                <a:gd name="connsiteY6" fmla="*/ 877824 h 965261"/>
                <a:gd name="connsiteX7" fmla="*/ 3523488 w 3523488"/>
                <a:gd name="connsiteY7" fmla="*/ 940615 h 965261"/>
                <a:gd name="connsiteX8" fmla="*/ 0 w 3523488"/>
                <a:gd name="connsiteY8" fmla="*/ 965261 h 965261"/>
                <a:gd name="connsiteX9" fmla="*/ 0 w 3523488"/>
                <a:gd name="connsiteY9" fmla="*/ 585216 h 965261"/>
                <a:gd name="connsiteX0" fmla="*/ 0 w 3523488"/>
                <a:gd name="connsiteY0" fmla="*/ 585216 h 940615"/>
                <a:gd name="connsiteX1" fmla="*/ 658368 w 3523488"/>
                <a:gd name="connsiteY1" fmla="*/ 573024 h 940615"/>
                <a:gd name="connsiteX2" fmla="*/ 646176 w 3523488"/>
                <a:gd name="connsiteY2" fmla="*/ 316992 h 940615"/>
                <a:gd name="connsiteX3" fmla="*/ 1328928 w 3523488"/>
                <a:gd name="connsiteY3" fmla="*/ 304800 h 940615"/>
                <a:gd name="connsiteX4" fmla="*/ 1328928 w 3523488"/>
                <a:gd name="connsiteY4" fmla="*/ 0 h 940615"/>
                <a:gd name="connsiteX5" fmla="*/ 3511296 w 3523488"/>
                <a:gd name="connsiteY5" fmla="*/ 0 h 940615"/>
                <a:gd name="connsiteX6" fmla="*/ 3499104 w 3523488"/>
                <a:gd name="connsiteY6" fmla="*/ 877824 h 940615"/>
                <a:gd name="connsiteX7" fmla="*/ 3523488 w 3523488"/>
                <a:gd name="connsiteY7" fmla="*/ 940615 h 940615"/>
                <a:gd name="connsiteX8" fmla="*/ 12192 w 3523488"/>
                <a:gd name="connsiteY8" fmla="*/ 940354 h 940615"/>
                <a:gd name="connsiteX9" fmla="*/ 0 w 3523488"/>
                <a:gd name="connsiteY9" fmla="*/ 585216 h 94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3488" h="940615">
                  <a:moveTo>
                    <a:pt x="0" y="585216"/>
                  </a:moveTo>
                  <a:lnTo>
                    <a:pt x="658368" y="573024"/>
                  </a:lnTo>
                  <a:lnTo>
                    <a:pt x="646176" y="316992"/>
                  </a:lnTo>
                  <a:lnTo>
                    <a:pt x="1328928" y="304800"/>
                  </a:lnTo>
                  <a:lnTo>
                    <a:pt x="1328928" y="0"/>
                  </a:lnTo>
                  <a:lnTo>
                    <a:pt x="3511296" y="0"/>
                  </a:lnTo>
                  <a:lnTo>
                    <a:pt x="3499104" y="877824"/>
                  </a:lnTo>
                  <a:lnTo>
                    <a:pt x="3523488" y="940615"/>
                  </a:lnTo>
                  <a:lnTo>
                    <a:pt x="12192" y="940354"/>
                  </a:lnTo>
                  <a:lnTo>
                    <a:pt x="0" y="585216"/>
                  </a:lnTo>
                  <a:close/>
                </a:path>
              </a:pathLst>
            </a:custGeom>
            <a:gradFill>
              <a:gsLst>
                <a:gs pos="0">
                  <a:srgbClr val="DDFFF0"/>
                </a:gs>
                <a:gs pos="100000">
                  <a:srgbClr val="63F3A4"/>
                </a:gs>
              </a:gsLst>
              <a:lin ang="18900000" scaled="1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B3B43E56-7F69-4F5F-82D8-691AA22D44FE}"/>
                </a:ext>
              </a:extLst>
            </p:cNvPr>
            <p:cNvSpPr/>
            <p:nvPr/>
          </p:nvSpPr>
          <p:spPr>
            <a:xfrm>
              <a:off x="4194791" y="5129336"/>
              <a:ext cx="3492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400" dirty="0"/>
                <a:t>ШАГ 1. «МЫ УЗНАЁМ»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97DF1628-634A-43F9-A47E-CCB70A6015B4}"/>
                </a:ext>
              </a:extLst>
            </p:cNvPr>
            <p:cNvSpPr/>
            <p:nvPr/>
          </p:nvSpPr>
          <p:spPr>
            <a:xfrm>
              <a:off x="4842791" y="4849590"/>
              <a:ext cx="2844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r>
                <a:rPr lang="ru-RU" sz="1400" dirty="0">
                  <a:sym typeface="Calibri"/>
                </a:rPr>
                <a:t>  ШАГ 2. «МЫ РАЗМЫШЛЯЕМ»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3F180BA5-A3EB-416B-9A6D-0E4A06D797A5}"/>
                </a:ext>
              </a:extLst>
            </p:cNvPr>
            <p:cNvSpPr/>
            <p:nvPr/>
          </p:nvSpPr>
          <p:spPr>
            <a:xfrm>
              <a:off x="5517209" y="4565717"/>
              <a:ext cx="216958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>
                <a:lnSpc>
                  <a:spcPct val="90000"/>
                </a:lnSpc>
              </a:pPr>
              <a:r>
                <a:rPr lang="ru-RU" sz="1400" dirty="0">
                  <a:sym typeface="Calibri"/>
                </a:rPr>
                <a:t>ШАГ 3. «МЫ ДЕЙСТВУЕМ» </a:t>
              </a:r>
            </a:p>
          </p:txBody>
        </p:sp>
      </p:grp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57367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006997AA-2D22-4AD6-92AE-556F6B824431}"/>
              </a:ext>
            </a:extLst>
          </p:cNvPr>
          <p:cNvSpPr txBox="1">
            <a:spLocks/>
          </p:cNvSpPr>
          <p:nvPr userDrawn="1"/>
        </p:nvSpPr>
        <p:spPr>
          <a:xfrm>
            <a:off x="931638" y="6333457"/>
            <a:ext cx="10181402" cy="311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Информация предоставлена Белорусским телеграфных агентством БЕЛТА 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www.belta.by</a:t>
            </a:r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0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0176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31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DF0D46-03FB-40DE-9262-954572022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A9C33C8-EA0A-4C0F-A79D-091E9FF921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17D898-6351-409F-99D2-0E42B9690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2DFE41-A51D-4BB7-B281-CD9E262BE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6C2A6A-C8B6-4800-8000-B2A208D0B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5731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E0EB2AE-2EEA-4E02-B241-E88905DA6B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796CE4D-58BB-46AA-821D-EB24EE87AA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53E276-7AA4-4887-A5AF-B5B9B4A00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1CD4F-65EF-4EC3-842D-882CE1B43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E9E4F5-F40C-4647-BA33-6E0ED60D9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2263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F5CA8F-E289-447F-82FE-671821ED6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D0DF2D-62C9-4277-AC2F-DED10ADB2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D75228-09B7-4FD0-B1D8-F363090C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A2DA92-A504-4FEA-B07C-34893624E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6F0FA9-C6A0-45D5-821C-81B894FB7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63379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16B423-4918-417B-913F-88C70FDA6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206230-C331-4D82-81D4-FAD019CC7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906615-50B8-4DA3-AE0A-C0C3079A1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725EAF-B987-4940-9C8B-04A07862A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F1442F-B94A-471D-B387-0BF207CD7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9863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500D54-07F0-4C68-BFC8-CF856EADE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1760AF-7165-466E-931B-63286E523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DA142AE-88EB-4199-9704-74B4041F7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4F6BEB-9013-44F0-8A77-4293CEE6D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964689B-C38F-44E7-A176-9A8E849A7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6851F2-7506-484E-8A37-FA3F3DE58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59811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35D107-6492-49BC-B93E-DF747134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EC13D6-0260-46C0-BDD3-FBA082102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96D720C-08BB-4794-882A-A680B489A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910B746-D231-415C-A88B-A337813067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C3C7C03-BE96-4706-9EE2-5CA7A958DB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6A467F1-77EF-416D-932B-7A0B57E95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474A35B-8A85-4371-B83C-D4669982D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ED622F-4A53-410B-9E91-4D6C00A99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96069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487A0D-541F-44CB-8CDB-EE6D3FBB5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C593C35-ECAA-437E-9DC4-76CA89C83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47332C6-8E79-4D4A-9BFF-77E95E69A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EAB0008-1D37-41F9-9DB3-9E2637ED7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15324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255487D-E4AD-404C-BC2E-00BAD54CF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FEDFAD-7591-4066-9F72-8128902AA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E7CE97B-79B1-48E5-A359-DB7955FA8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4304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02376-3488-452E-9CE3-6E885A108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07AEB9-7AE0-41E7-9A03-5EB945056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A4C6C2-DD05-447D-8493-FE12A77FD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0E10D8-55D2-4167-9233-3E7D2E2D2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B21939-2ACA-47BA-9FEB-0104455EA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9105F2-0D9D-4351-9E97-340C32AD1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27147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A91A64-10B8-4213-8047-2B52AE9C0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A1BFC4F-568D-499A-8E85-674AFEA909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6C2A26-D88C-4EA8-8187-59DB3225A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23A2D8-D0F5-4410-8A10-F2F495D27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91E348B-24C3-40EE-B460-2BD67BC1A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7727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8D1E64-47B9-49BC-B4A7-1E6209D60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30FD6A-FFAD-433C-B81E-42522D809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5CC359-AAF4-47CB-B2D1-B50CC5D6D7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6E64B2-9F54-4009-95AF-310382504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D5FAD2-012F-4C6D-A9D4-8F7EB3638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3205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1" r:id="rId10"/>
    <p:sldLayoutId id="2147483662" r:id="rId11"/>
    <p:sldLayoutId id="2147483658" r:id="rId12"/>
    <p:sldLayoutId id="214748365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18.wdp"/><Relationship Id="rId2" Type="http://schemas.openxmlformats.org/officeDocument/2006/relationships/hyperlink" Target="https://izvezda.info/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microsoft.com/office/2007/relationships/hdphoto" Target="../media/hdphoto1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20.wdp"/><Relationship Id="rId2" Type="http://schemas.openxmlformats.org/officeDocument/2006/relationships/hyperlink" Target="https://youtu.be/6OvI6sBlFwk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microsoft.com/office/2007/relationships/hdphoto" Target="../media/hdphoto1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youtu.be/1QVWVTPOmf8" TargetMode="External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6.wdp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11" Type="http://schemas.microsoft.com/office/2007/relationships/hdphoto" Target="../media/hdphoto5.wdp"/><Relationship Id="rId5" Type="http://schemas.openxmlformats.org/officeDocument/2006/relationships/diagramQuickStyle" Target="../diagrams/quickStyle1.xml"/><Relationship Id="rId15" Type="http://schemas.microsoft.com/office/2007/relationships/hdphoto" Target="../media/hdphoto7.wdp"/><Relationship Id="rId10" Type="http://schemas.openxmlformats.org/officeDocument/2006/relationships/image" Target="../media/image7.png"/><Relationship Id="rId4" Type="http://schemas.openxmlformats.org/officeDocument/2006/relationships/diagramLayout" Target="../diagrams/layout1.xml"/><Relationship Id="rId9" Type="http://schemas.microsoft.com/office/2007/relationships/hdphoto" Target="../media/hdphoto4.wdp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0.wdp"/><Relationship Id="rId5" Type="http://schemas.openxmlformats.org/officeDocument/2006/relationships/image" Target="../media/image12.png"/><Relationship Id="rId4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3.wdp"/><Relationship Id="rId5" Type="http://schemas.openxmlformats.org/officeDocument/2006/relationships/image" Target="../media/image15.png"/><Relationship Id="rId4" Type="http://schemas.microsoft.com/office/2007/relationships/hdphoto" Target="../media/hdphoto1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7.png"/><Relationship Id="rId7" Type="http://schemas.openxmlformats.org/officeDocument/2006/relationships/hyperlink" Target="https://youtu.be/1QVWVTPOmf8" TargetMode="External"/><Relationship Id="rId2" Type="http://schemas.openxmlformats.org/officeDocument/2006/relationships/hyperlink" Target="https://youtu.be/BNwy8xvyoDc" TargetMode="External"/><Relationship Id="rId1" Type="http://schemas.openxmlformats.org/officeDocument/2006/relationships/slideLayout" Target="../slideLayouts/slideLayout11.xml"/><Relationship Id="rId6" Type="http://schemas.microsoft.com/office/2007/relationships/hdphoto" Target="../media/hdphoto16.wdp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microsoft.com/office/2007/relationships/hdphoto" Target="../media/hdphoto15.wdp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7.png"/><Relationship Id="rId7" Type="http://schemas.openxmlformats.org/officeDocument/2006/relationships/hyperlink" Target="https://youtu.be/1QVWVTPOmf8" TargetMode="External"/><Relationship Id="rId2" Type="http://schemas.openxmlformats.org/officeDocument/2006/relationships/hyperlink" Target="https://youtu.be/BNwy8xvyoDc" TargetMode="External"/><Relationship Id="rId1" Type="http://schemas.openxmlformats.org/officeDocument/2006/relationships/slideLayout" Target="../slideLayouts/slideLayout11.xml"/><Relationship Id="rId6" Type="http://schemas.microsoft.com/office/2007/relationships/hdphoto" Target="../media/hdphoto16.wdp"/><Relationship Id="rId5" Type="http://schemas.openxmlformats.org/officeDocument/2006/relationships/image" Target="../media/image21.png"/><Relationship Id="rId10" Type="http://schemas.openxmlformats.org/officeDocument/2006/relationships/image" Target="../media/image20.png"/><Relationship Id="rId4" Type="http://schemas.microsoft.com/office/2007/relationships/hdphoto" Target="../media/hdphoto15.wdp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>
            <a:spLocks noGrp="1"/>
          </p:cNvSpPr>
          <p:nvPr>
            <p:ph type="ctrTitle"/>
          </p:nvPr>
        </p:nvSpPr>
        <p:spPr>
          <a:xfrm>
            <a:off x="4184239" y="100632"/>
            <a:ext cx="7760971" cy="1793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8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ПРОЕКТ </a:t>
            </a:r>
            <a:br>
              <a:rPr lang="ru-RU" sz="48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sz="4800" b="1" dirty="0">
              <a:solidFill>
                <a:srgbClr val="0095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5"/>
          <p:cNvSpPr txBox="1"/>
          <p:nvPr/>
        </p:nvSpPr>
        <p:spPr>
          <a:xfrm>
            <a:off x="0" y="6136798"/>
            <a:ext cx="12192000" cy="29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Март</a:t>
            </a:r>
            <a:r>
              <a:rPr lang="ru-RU" sz="2000" i="0" u="none" strike="noStrike" cap="none" dirty="0">
                <a:latin typeface="Calibri"/>
                <a:ea typeface="Calibri"/>
                <a:cs typeface="Calibri"/>
                <a:sym typeface="Calibri"/>
              </a:rPr>
              <a:t>, 20</a:t>
            </a:r>
            <a:r>
              <a:rPr lang="fr-CA" sz="2000" i="0" u="none" strike="noStrike" cap="none" dirty="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ru-RU" sz="2000" i="0" u="none" strike="noStrike" cap="none" dirty="0">
                <a:latin typeface="Calibri"/>
                <a:ea typeface="Calibri"/>
                <a:cs typeface="Calibri"/>
                <a:sym typeface="Calibri"/>
              </a:rPr>
              <a:t>1 г</a:t>
            </a: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од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E8A43DB-0F94-4D29-9961-3C25039C203F}"/>
              </a:ext>
            </a:extLst>
          </p:cNvPr>
          <p:cNvSpPr/>
          <p:nvPr/>
        </p:nvSpPr>
        <p:spPr>
          <a:xfrm>
            <a:off x="4431386" y="2103309"/>
            <a:ext cx="7505267" cy="64451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60000">
                <a:srgbClr val="09763A"/>
              </a:gs>
              <a:gs pos="100000">
                <a:srgbClr val="D01A1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" name="Рисунок 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id="{F56D3285-C1C2-430D-A8C5-CAF03C68F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96" y="1305957"/>
            <a:ext cx="3782558" cy="4246086"/>
          </a:xfrm>
          <a:prstGeom prst="rect">
            <a:avLst/>
          </a:prstGeom>
        </p:spPr>
      </p:pic>
      <p:sp>
        <p:nvSpPr>
          <p:cNvPr id="13" name="Google Shape;194;p25">
            <a:extLst>
              <a:ext uri="{FF2B5EF4-FFF2-40B4-BE49-F238E27FC236}">
                <a16:creationId xmlns:a16="http://schemas.microsoft.com/office/drawing/2014/main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4431386" y="3024837"/>
            <a:ext cx="7539702" cy="26534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600" b="1" dirty="0">
                <a:latin typeface="Arial"/>
                <a:ea typeface="Arial"/>
                <a:cs typeface="Arial"/>
                <a:sym typeface="Arial"/>
              </a:rPr>
              <a:t>«Беларусь и Россия: история становления и развития Союзного государства»</a:t>
            </a:r>
          </a:p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600" b="1" dirty="0">
                <a:latin typeface="Arial"/>
                <a:ea typeface="Arial"/>
                <a:cs typeface="Arial"/>
                <a:sym typeface="Arial"/>
              </a:rPr>
              <a:t>(ко Дню единения народов Беларуси и России)</a:t>
            </a:r>
            <a:endParaRPr lang="ru-RU" sz="3600" b="1" dirty="0"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DC78F94-84D3-4F0D-97E6-029F82570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</a:t>
            </a:fld>
            <a:endParaRPr lang="x-non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10</a:t>
            </a:fld>
            <a:endParaRPr lang="x-none" dirty="0"/>
          </a:p>
        </p:txBody>
      </p:sp>
      <p:sp>
        <p:nvSpPr>
          <p:cNvPr id="9" name="TextBox 8"/>
          <p:cNvSpPr txBox="1"/>
          <p:nvPr/>
        </p:nvSpPr>
        <p:spPr>
          <a:xfrm>
            <a:off x="353381" y="1549475"/>
            <a:ext cx="91788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Молодежная палата при Парламентском Собрании Беларуси и России в 2020 году запустила проект </a:t>
            </a:r>
            <a:r>
              <a:rPr lang="ru-RU" sz="2000" b="1" dirty="0">
                <a:solidFill>
                  <a:srgbClr val="AC1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«Цифровая звезда»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000" b="1" dirty="0">
                <a:solidFill>
                  <a:srgbClr val="AC1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приуроченный к празднованию 75-летия Победы в Великой Отечественной войне.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9">
            <a:extLst>
              <a:ext uri="{FF2B5EF4-FFF2-40B4-BE49-F238E27FC236}">
                <a16:creationId xmlns:a16="http://schemas.microsoft.com/office/drawing/2014/main" id="{0281F334-19FD-4141-A95C-8A6C9D7D388C}"/>
              </a:ext>
            </a:extLst>
          </p:cNvPr>
          <p:cNvSpPr txBox="1">
            <a:spLocks/>
          </p:cNvSpPr>
          <p:nvPr/>
        </p:nvSpPr>
        <p:spPr>
          <a:xfrm>
            <a:off x="578005" y="273878"/>
            <a:ext cx="5156749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b="1" dirty="0">
                <a:solidFill>
                  <a:srgbClr val="0070C0"/>
                </a:solidFill>
                <a:latin typeface="Arial Black" panose="020B0A04020102020204" pitchFamily="34" charset="0"/>
              </a:rPr>
              <a:t>Будущее Союзного государства — в руках молодежи и для молодежи</a:t>
            </a:r>
            <a:endParaRPr lang="x-none" sz="25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93986" y="0"/>
            <a:ext cx="1382" cy="1549475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hlinkClick r:id="rId2"/>
            <a:extLst>
              <a:ext uri="{FF2B5EF4-FFF2-40B4-BE49-F238E27FC236}">
                <a16:creationId xmlns:a16="http://schemas.microsoft.com/office/drawing/2014/main" id="{1D834432-B595-4327-844F-6E70FC5DC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9650" y="1244051"/>
            <a:ext cx="2312955" cy="143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E7CDA45-CCA7-429B-B174-8D4BA21CE928}"/>
              </a:ext>
            </a:extLst>
          </p:cNvPr>
          <p:cNvSpPr txBox="1"/>
          <p:nvPr/>
        </p:nvSpPr>
        <p:spPr>
          <a:xfrm>
            <a:off x="423683" y="2734644"/>
            <a:ext cx="903828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/>
              <a:t>Цифровая звезда – исторический проект двух стран: России и Беларуси, созданный для поиска памятников Великой Отечественной войны.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/>
              <a:t>Данный проект направлен на формирование духовно-нравственных, гражданских качеств личности, на развитие интереса и уважения к памятникам боевой славы, увековечившим трагические и героические события прошлого.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/>
              <a:t>В рамках проекта пользователи узнают, каким событиям посвящены установленные памятники, даты их открытия, авторов создания.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/>
              <a:t>По итогам подготовительной работы по оцифровке памятников России и Беларуси в базе собраны более 1000 памятников. Поиск может осуществляться по информации о памятнике по QR-коду, по текстовым запросам и карте, по геолокации ближайшего памятника.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7906DA7-1848-4F64-92FF-52AD5DC0DC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6041" y="2816949"/>
            <a:ext cx="761235" cy="753005"/>
          </a:xfrm>
          <a:prstGeom prst="rect">
            <a:avLst/>
          </a:prstGeom>
        </p:spPr>
      </p:pic>
      <p:pic>
        <p:nvPicPr>
          <p:cNvPr id="2052" name="Picture 4" descr="Цифровую звезду» представят на семинаре Союзного государства">
            <a:extLst>
              <a:ext uri="{FF2B5EF4-FFF2-40B4-BE49-F238E27FC236}">
                <a16:creationId xmlns:a16="http://schemas.microsoft.com/office/drawing/2014/main" id="{CD35FA78-8E95-4E24-BC82-25B0E7728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262" y="4176631"/>
            <a:ext cx="2259343" cy="150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259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11</a:t>
            </a:fld>
            <a:endParaRPr lang="x-none" dirty="0"/>
          </a:p>
        </p:txBody>
      </p:sp>
      <p:sp>
        <p:nvSpPr>
          <p:cNvPr id="5" name="Заголовок 9">
            <a:extLst>
              <a:ext uri="{FF2B5EF4-FFF2-40B4-BE49-F238E27FC236}">
                <a16:creationId xmlns:a16="http://schemas.microsoft.com/office/drawing/2014/main" id="{0281F334-19FD-4141-A95C-8A6C9D7D388C}"/>
              </a:ext>
            </a:extLst>
          </p:cNvPr>
          <p:cNvSpPr txBox="1">
            <a:spLocks/>
          </p:cNvSpPr>
          <p:nvPr/>
        </p:nvSpPr>
        <p:spPr>
          <a:xfrm>
            <a:off x="578005" y="273878"/>
            <a:ext cx="5156749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b="1" dirty="0">
                <a:solidFill>
                  <a:srgbClr val="0070C0"/>
                </a:solidFill>
                <a:latin typeface="Arial Black" panose="020B0A04020102020204" pitchFamily="34" charset="0"/>
              </a:rPr>
              <a:t>Будущее Союзного государства — в руках молодежи и для молодежи</a:t>
            </a:r>
            <a:endParaRPr lang="x-none" sz="25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93986" y="0"/>
            <a:ext cx="1382" cy="1549475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5414553-57EB-40D3-847E-833A67C15B4D}"/>
              </a:ext>
            </a:extLst>
          </p:cNvPr>
          <p:cNvSpPr txBox="1"/>
          <p:nvPr/>
        </p:nvSpPr>
        <p:spPr>
          <a:xfrm>
            <a:off x="578005" y="1334031"/>
            <a:ext cx="57100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/>
              <a:t>Белорусско-Российский молодежный форум</a:t>
            </a:r>
            <a:endParaRPr lang="be-BY" sz="22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F65366-C79D-438C-9376-5B3952FC8793}"/>
              </a:ext>
            </a:extLst>
          </p:cNvPr>
          <p:cNvSpPr txBox="1"/>
          <p:nvPr/>
        </p:nvSpPr>
        <p:spPr>
          <a:xfrm>
            <a:off x="578005" y="2042689"/>
            <a:ext cx="886874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Декабрь 2020 г. </a:t>
            </a:r>
            <a:r>
              <a:rPr lang="ru-RU" sz="2000" dirty="0"/>
              <a:t>— в Минске прошел VIII Белорусско-Российский молодежный форум.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Первый этап VIII Белорусско-Российского молодежного форума состоялся в формате видеоконференции в рамках официальной программы VII Форума регионов Беларуси и России 25 сентября 2020 года.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Вторая, очная часть форума объединила около 60 человек — представителей молодежных общественных объединений, органов государственной власти, министерств и ведомств, а также организаций – партнеров Беларуси и России.</a:t>
            </a:r>
          </a:p>
          <a:p>
            <a:endParaRPr lang="en-US" sz="2000" b="1" dirty="0"/>
          </a:p>
          <a:p>
            <a:pPr algn="just"/>
            <a:r>
              <a:rPr lang="ru-RU" sz="2000" b="1" dirty="0"/>
              <a:t>Март 2021 г. </a:t>
            </a:r>
            <a:r>
              <a:rPr lang="ru-RU" sz="2000" dirty="0"/>
              <a:t>— будет проводится заседание Комиссии Парламентского Собрания по социальной и молодежной политике, науке, культуре и гуманитарным вопросам, где обсуждались вопросы реализации и создания проектов и программ Союзного государства в социальной сфере.</a:t>
            </a:r>
          </a:p>
        </p:txBody>
      </p:sp>
      <p:pic>
        <p:nvPicPr>
          <p:cNvPr id="3074" name="Picture 2">
            <a:hlinkClick r:id="rId2"/>
            <a:extLst>
              <a:ext uri="{FF2B5EF4-FFF2-40B4-BE49-F238E27FC236}">
                <a16:creationId xmlns:a16="http://schemas.microsoft.com/office/drawing/2014/main" id="{24099B45-33FD-4A52-8DDE-CE492C85B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6751" y="3029970"/>
            <a:ext cx="2495854" cy="166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D6D97D0-779F-4945-80C5-915330BDE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5862" y="4774730"/>
            <a:ext cx="761235" cy="753005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F3B6A681-6D9B-4A13-8CF3-86484A29325F}"/>
              </a:ext>
            </a:extLst>
          </p:cNvPr>
          <p:cNvGrpSpPr/>
          <p:nvPr/>
        </p:nvGrpSpPr>
        <p:grpSpPr>
          <a:xfrm>
            <a:off x="9446751" y="1250293"/>
            <a:ext cx="2495854" cy="1584791"/>
            <a:chOff x="9446751" y="1250293"/>
            <a:chExt cx="2495854" cy="1584791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0FC7EBF3-7122-45F8-930A-4D9B53C92A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13849" t="9188" r="19631" b="15044"/>
            <a:stretch/>
          </p:blipFill>
          <p:spPr>
            <a:xfrm>
              <a:off x="9446751" y="1250293"/>
              <a:ext cx="2495854" cy="1584791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EC336DD-3949-40FE-A024-5BA8DA6EDF2E}"/>
                </a:ext>
              </a:extLst>
            </p:cNvPr>
            <p:cNvSpPr txBox="1"/>
            <p:nvPr/>
          </p:nvSpPr>
          <p:spPr>
            <a:xfrm>
              <a:off x="11648462" y="1668076"/>
              <a:ext cx="203187" cy="378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</a:rPr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8086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</a:t>
            </a:fld>
            <a:endParaRPr lang="x-none" dirty="0"/>
          </a:p>
        </p:txBody>
      </p:sp>
      <p:sp>
        <p:nvSpPr>
          <p:cNvPr id="8" name="Заголовок 9">
            <a:extLst>
              <a:ext uri="{FF2B5EF4-FFF2-40B4-BE49-F238E27FC236}">
                <a16:creationId xmlns:a16="http://schemas.microsoft.com/office/drawing/2014/main" id="{0281F334-19FD-4141-A95C-8A6C9D7D388C}"/>
              </a:ext>
            </a:extLst>
          </p:cNvPr>
          <p:cNvSpPr txBox="1">
            <a:spLocks/>
          </p:cNvSpPr>
          <p:nvPr/>
        </p:nvSpPr>
        <p:spPr>
          <a:xfrm>
            <a:off x="679607" y="418158"/>
            <a:ext cx="4228723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b="1" dirty="0">
                <a:solidFill>
                  <a:srgbClr val="0070C0"/>
                </a:solidFill>
                <a:latin typeface="Arial Black" panose="020B0A04020102020204" pitchFamily="34" charset="0"/>
              </a:rPr>
              <a:t>Единение народов Беларуси и России:</a:t>
            </a:r>
          </a:p>
          <a:p>
            <a:r>
              <a:rPr lang="ru-RU" sz="2500" b="1" dirty="0">
                <a:solidFill>
                  <a:srgbClr val="0070C0"/>
                </a:solidFill>
                <a:latin typeface="Arial Black" panose="020B0A04020102020204" pitchFamily="34" charset="0"/>
              </a:rPr>
              <a:t>события, факты </a:t>
            </a:r>
            <a:endParaRPr lang="x-none" sz="25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493986" y="0"/>
            <a:ext cx="1382" cy="1762915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746750" y="1123009"/>
            <a:ext cx="73077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2 апреля — День единения народов Беларуси и России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986" y="2061937"/>
            <a:ext cx="4924778" cy="3409950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DB09FC8B-7761-4118-9D13-D9125D3E9788}"/>
              </a:ext>
            </a:extLst>
          </p:cNvPr>
          <p:cNvGrpSpPr/>
          <p:nvPr/>
        </p:nvGrpSpPr>
        <p:grpSpPr>
          <a:xfrm>
            <a:off x="5728543" y="1678209"/>
            <a:ext cx="6074979" cy="4416594"/>
            <a:chOff x="5623035" y="1684669"/>
            <a:chExt cx="6074979" cy="4416594"/>
          </a:xfrm>
        </p:grpSpPr>
        <p:sp>
          <p:nvSpPr>
            <p:cNvPr id="16" name="TextBox 15"/>
            <p:cNvSpPr txBox="1"/>
            <p:nvPr/>
          </p:nvSpPr>
          <p:spPr>
            <a:xfrm>
              <a:off x="5623035" y="1684669"/>
              <a:ext cx="6074979" cy="4416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1100" dirty="0">
                <a:cs typeface="Arial" panose="020B0604020202020204" pitchFamily="34" charset="0"/>
              </a:endParaRPr>
            </a:p>
            <a:p>
              <a:pPr algn="just"/>
              <a:r>
                <a:rPr lang="ru-RU" dirty="0">
                  <a:cs typeface="Arial" panose="020B0604020202020204" pitchFamily="34" charset="0"/>
                </a:rPr>
                <a:t>Россия и Беларусь — одни из четырех учредителей Советского Союза в 1922 году.</a:t>
              </a:r>
            </a:p>
            <a:p>
              <a:pPr algn="just"/>
              <a:endParaRPr lang="ru-RU" dirty="0">
                <a:cs typeface="Arial" panose="020B0604020202020204" pitchFamily="34" charset="0"/>
              </a:endParaRPr>
            </a:p>
            <a:p>
              <a:pPr algn="just"/>
              <a:r>
                <a:rPr lang="ru-RU" dirty="0">
                  <a:cs typeface="Arial" panose="020B0604020202020204" pitchFamily="34" charset="0"/>
                </a:rPr>
                <a:t>После Великой Отечественной войны помощь российского народа позволила восстановить довоенный экономический потенциал и заложить основу качественно новой экономики Беларуси. </a:t>
              </a:r>
            </a:p>
            <a:p>
              <a:pPr algn="just"/>
              <a:r>
                <a:rPr lang="ru-RU" dirty="0">
                  <a:cs typeface="Arial" panose="020B0604020202020204" pitchFamily="34" charset="0"/>
                </a:rPr>
                <a:t>В советские годы Беларусь считалась одной из наиболее индустриально развитых республик.</a:t>
              </a:r>
            </a:p>
            <a:p>
              <a:pPr algn="just"/>
              <a:endParaRPr lang="ru-RU" dirty="0">
                <a:cs typeface="Arial" panose="020B0604020202020204" pitchFamily="34" charset="0"/>
              </a:endParaRPr>
            </a:p>
            <a:p>
              <a:pPr algn="just"/>
              <a:r>
                <a:rPr lang="ru-RU" dirty="0">
                  <a:cs typeface="Arial" panose="020B0604020202020204" pitchFamily="34" charset="0"/>
                </a:rPr>
                <a:t>Белорусы принимали участие в крупных стройках на территории Российской Федерации: обустройство Калининградской области, строительство БАМа, освоение нефтяных и газовых месторождений Западной и Восточной Сибири, богатств российского Дальнего Востока.</a:t>
              </a:r>
              <a:endParaRPr lang="en-US" dirty="0">
                <a:cs typeface="Arial" panose="020B0604020202020204" pitchFamily="34" charset="0"/>
              </a:endParaRPr>
            </a:p>
          </p:txBody>
        </p:sp>
        <p:cxnSp>
          <p:nvCxnSpPr>
            <p:cNvPr id="18" name="Прямая соединительная линия 17"/>
            <p:cNvCxnSpPr/>
            <p:nvPr/>
          </p:nvCxnSpPr>
          <p:spPr>
            <a:xfrm flipV="1">
              <a:off x="5678181" y="2572363"/>
              <a:ext cx="5486400" cy="10510"/>
            </a:xfrm>
            <a:prstGeom prst="line">
              <a:avLst/>
            </a:prstGeom>
            <a:ln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 flipV="1">
              <a:off x="5678181" y="4529619"/>
              <a:ext cx="5486400" cy="10510"/>
            </a:xfrm>
            <a:prstGeom prst="line">
              <a:avLst/>
            </a:prstGeom>
            <a:ln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986" y="5518924"/>
            <a:ext cx="1302059" cy="1296373"/>
          </a:xfrm>
          <a:prstGeom prst="rect">
            <a:avLst/>
          </a:prstGeom>
        </p:spPr>
      </p:pic>
      <p:pic>
        <p:nvPicPr>
          <p:cNvPr id="13" name="Рисунок 12">
            <a:hlinkClick r:id="rId6"/>
            <a:extLst>
              <a:ext uri="{FF2B5EF4-FFF2-40B4-BE49-F238E27FC236}">
                <a16:creationId xmlns:a16="http://schemas.microsoft.com/office/drawing/2014/main" id="{681282CE-FFB4-4FD4-94FB-EEF1C7672F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3425" y="5743925"/>
            <a:ext cx="855619" cy="8463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A0A58F-A575-438A-9D8F-65B44E20FE89}"/>
              </a:ext>
            </a:extLst>
          </p:cNvPr>
          <p:cNvSpPr txBox="1"/>
          <p:nvPr/>
        </p:nvSpPr>
        <p:spPr>
          <a:xfrm>
            <a:off x="2695731" y="5785786"/>
            <a:ext cx="2723033" cy="762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i="1" dirty="0"/>
              <a:t>Официальный сайт Постоянного Комитета Союзного государства</a:t>
            </a:r>
            <a:endParaRPr lang="ru-BY" i="1" dirty="0"/>
          </a:p>
        </p:txBody>
      </p:sp>
    </p:spTree>
    <p:extLst>
      <p:ext uri="{BB962C8B-B14F-4D97-AF65-F5344CB8AC3E}">
        <p14:creationId xmlns:p14="http://schemas.microsoft.com/office/powerpoint/2010/main" val="4015371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3</a:t>
            </a:fld>
            <a:endParaRPr lang="x-none" dirty="0"/>
          </a:p>
        </p:txBody>
      </p:sp>
      <p:sp>
        <p:nvSpPr>
          <p:cNvPr id="8" name="Заголовок 9">
            <a:extLst>
              <a:ext uri="{FF2B5EF4-FFF2-40B4-BE49-F238E27FC236}">
                <a16:creationId xmlns:a16="http://schemas.microsoft.com/office/drawing/2014/main" id="{0281F334-19FD-4141-A95C-8A6C9D7D388C}"/>
              </a:ext>
            </a:extLst>
          </p:cNvPr>
          <p:cNvSpPr txBox="1">
            <a:spLocks/>
          </p:cNvSpPr>
          <p:nvPr/>
        </p:nvSpPr>
        <p:spPr>
          <a:xfrm>
            <a:off x="679607" y="418158"/>
            <a:ext cx="4228723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b="1" dirty="0">
                <a:solidFill>
                  <a:srgbClr val="0070C0"/>
                </a:solidFill>
                <a:latin typeface="Arial Black" panose="020B0A04020102020204" pitchFamily="34" charset="0"/>
              </a:rPr>
              <a:t>Единение народов Беларуси и России:</a:t>
            </a:r>
          </a:p>
          <a:p>
            <a:r>
              <a:rPr lang="ru-RU" sz="2500" b="1" dirty="0">
                <a:solidFill>
                  <a:srgbClr val="0070C0"/>
                </a:solidFill>
                <a:latin typeface="Arial Black" panose="020B0A04020102020204" pitchFamily="34" charset="0"/>
              </a:rPr>
              <a:t>события, факты </a:t>
            </a:r>
            <a:endParaRPr lang="x-none" sz="25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493986" y="0"/>
            <a:ext cx="1382" cy="1762915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52A65EE4-1B7C-4C15-9886-B6284CDD8E72}"/>
              </a:ext>
            </a:extLst>
          </p:cNvPr>
          <p:cNvGrpSpPr/>
          <p:nvPr/>
        </p:nvGrpSpPr>
        <p:grpSpPr>
          <a:xfrm>
            <a:off x="371690" y="1762915"/>
            <a:ext cx="11778828" cy="4856306"/>
            <a:chOff x="371690" y="1762915"/>
            <a:chExt cx="11778828" cy="4856306"/>
          </a:xfrm>
        </p:grpSpPr>
        <p:graphicFrame>
          <p:nvGraphicFramePr>
            <p:cNvPr id="6" name="Схема 5">
              <a:extLst>
                <a:ext uri="{FF2B5EF4-FFF2-40B4-BE49-F238E27FC236}">
                  <a16:creationId xmlns:a16="http://schemas.microsoft.com/office/drawing/2014/main" id="{76C6565C-BE98-40A9-8BEA-954C4809369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916597234"/>
                </p:ext>
              </p:extLst>
            </p:nvPr>
          </p:nvGraphicFramePr>
          <p:xfrm>
            <a:off x="371690" y="1762915"/>
            <a:ext cx="11448619" cy="485630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BF62C68C-B0F7-49B5-8AFF-0F64CD173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70141" y="5074483"/>
              <a:ext cx="2620536" cy="144581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B0143CEC-6F41-481F-A9C2-C32907EBD5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44"/>
            <a:stretch/>
          </p:blipFill>
          <p:spPr bwMode="auto">
            <a:xfrm>
              <a:off x="6845556" y="5074483"/>
              <a:ext cx="2283985" cy="1445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5A1F78BD-6E0D-4F60-BC96-A4D4B04BAA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8" t="23282" r="12432"/>
            <a:stretch/>
          </p:blipFill>
          <p:spPr bwMode="auto">
            <a:xfrm>
              <a:off x="828803" y="5074483"/>
              <a:ext cx="2486460" cy="153434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И.о. президента РФ Владимир Путин и президент Республики Беларусь Александр Лукашенко обменялись ратификационными грамотами о создании союзного государства России и Беларуси">
              <a:extLst>
                <a:ext uri="{FF2B5EF4-FFF2-40B4-BE49-F238E27FC236}">
                  <a16:creationId xmlns:a16="http://schemas.microsoft.com/office/drawing/2014/main" id="{F1935B7A-314F-49C8-8053-3841E1DB62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56" b="9634"/>
            <a:stretch/>
          </p:blipFill>
          <p:spPr bwMode="auto">
            <a:xfrm>
              <a:off x="9789128" y="5074483"/>
              <a:ext cx="2361390" cy="1435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42000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7874" y="6532873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4</a:t>
            </a:fld>
            <a:endParaRPr lang="x-none" dirty="0"/>
          </a:p>
        </p:txBody>
      </p:sp>
      <p:sp>
        <p:nvSpPr>
          <p:cNvPr id="8" name="Заголовок 9">
            <a:extLst>
              <a:ext uri="{FF2B5EF4-FFF2-40B4-BE49-F238E27FC236}">
                <a16:creationId xmlns:a16="http://schemas.microsoft.com/office/drawing/2014/main" id="{0281F334-19FD-4141-A95C-8A6C9D7D388C}"/>
              </a:ext>
            </a:extLst>
          </p:cNvPr>
          <p:cNvSpPr txBox="1">
            <a:spLocks/>
          </p:cNvSpPr>
          <p:nvPr/>
        </p:nvSpPr>
        <p:spPr>
          <a:xfrm>
            <a:off x="679607" y="418158"/>
            <a:ext cx="4228723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b="1" dirty="0">
                <a:solidFill>
                  <a:srgbClr val="0070C0"/>
                </a:solidFill>
                <a:latin typeface="Arial Black" panose="020B0A04020102020204" pitchFamily="34" charset="0"/>
              </a:rPr>
              <a:t>Единение народов Беларуси и России:</a:t>
            </a:r>
          </a:p>
          <a:p>
            <a:r>
              <a:rPr lang="ru-RU" sz="2500" b="1" dirty="0">
                <a:solidFill>
                  <a:srgbClr val="0070C0"/>
                </a:solidFill>
                <a:latin typeface="Arial Black" panose="020B0A04020102020204" pitchFamily="34" charset="0"/>
              </a:rPr>
              <a:t>события, факты </a:t>
            </a:r>
            <a:endParaRPr lang="x-none" sz="25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493986" y="0"/>
            <a:ext cx="1382" cy="1762915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B0A7EFD-0166-498A-96C2-301D4C202559}"/>
              </a:ext>
            </a:extLst>
          </p:cNvPr>
          <p:cNvSpPr txBox="1"/>
          <p:nvPr/>
        </p:nvSpPr>
        <p:spPr>
          <a:xfrm>
            <a:off x="679607" y="1472137"/>
            <a:ext cx="7303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Органы, регулирующие деятельность Союзного государства и жизнь внутри него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CB09BC1-7DD8-473B-BA43-A2831052FE2B}"/>
              </a:ext>
            </a:extLst>
          </p:cNvPr>
          <p:cNvGrpSpPr/>
          <p:nvPr/>
        </p:nvGrpSpPr>
        <p:grpSpPr>
          <a:xfrm>
            <a:off x="679607" y="2207203"/>
            <a:ext cx="10772836" cy="4624295"/>
            <a:chOff x="493986" y="2131630"/>
            <a:chExt cx="10772836" cy="4624295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F5B98974-3C30-4B8D-B372-A7EC740E1E8E}"/>
                </a:ext>
              </a:extLst>
            </p:cNvPr>
            <p:cNvGrpSpPr/>
            <p:nvPr/>
          </p:nvGrpSpPr>
          <p:grpSpPr>
            <a:xfrm>
              <a:off x="493986" y="2131630"/>
              <a:ext cx="2561455" cy="543109"/>
              <a:chOff x="0" y="212438"/>
              <a:chExt cx="2561455" cy="543109"/>
            </a:xfrm>
          </p:grpSpPr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09EC0A21-B3BF-4D62-A4CD-5F4F4E8DC831}"/>
                  </a:ext>
                </a:extLst>
              </p:cNvPr>
              <p:cNvSpPr/>
              <p:nvPr/>
            </p:nvSpPr>
            <p:spPr>
              <a:xfrm>
                <a:off x="0" y="212438"/>
                <a:ext cx="2561455" cy="543109"/>
              </a:xfrm>
              <a:prstGeom prst="rect">
                <a:avLst/>
              </a:prstGeom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7E5D543-B1DD-4F41-95E6-A04C303E2A5A}"/>
                  </a:ext>
                </a:extLst>
              </p:cNvPr>
              <p:cNvSpPr txBox="1"/>
              <p:nvPr/>
            </p:nvSpPr>
            <p:spPr>
              <a:xfrm>
                <a:off x="0" y="212438"/>
                <a:ext cx="2561455" cy="54310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99568" tIns="56896" rIns="99568" bIns="56896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ru-RU" sz="1400" b="1" kern="1200" dirty="0"/>
                  <a:t>ВЫСШИЙ ГОСУДАРСТВЕННЫЙ СОВЕТ</a:t>
                </a:r>
              </a:p>
            </p:txBody>
          </p:sp>
        </p:grp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391A6B3D-3FFF-45FE-8A27-3BCF4DA8A84F}"/>
                </a:ext>
              </a:extLst>
            </p:cNvPr>
            <p:cNvGrpSpPr/>
            <p:nvPr/>
          </p:nvGrpSpPr>
          <p:grpSpPr>
            <a:xfrm>
              <a:off x="493986" y="2687133"/>
              <a:ext cx="2561455" cy="2754664"/>
              <a:chOff x="7" y="757034"/>
              <a:chExt cx="2561455" cy="3716379"/>
            </a:xfrm>
          </p:grpSpPr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FDB71C2F-D11D-4E44-8A46-EB205AC2D40A}"/>
                  </a:ext>
                </a:extLst>
              </p:cNvPr>
              <p:cNvSpPr/>
              <p:nvPr/>
            </p:nvSpPr>
            <p:spPr>
              <a:xfrm>
                <a:off x="7" y="757034"/>
                <a:ext cx="2561455" cy="3716379"/>
              </a:xfrm>
              <a:prstGeom prst="rect">
                <a:avLst/>
              </a:prstGeom>
            </p:spPr>
            <p:style>
              <a:lnRef idx="1">
                <a:schemeClr val="accent2">
                  <a:tint val="40000"/>
                  <a:alpha val="9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tint val="40000"/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tint val="40000"/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FB0F0A7-C21C-4C52-B414-F035571E7635}"/>
                  </a:ext>
                </a:extLst>
              </p:cNvPr>
              <p:cNvSpPr txBox="1"/>
              <p:nvPr/>
            </p:nvSpPr>
            <p:spPr>
              <a:xfrm>
                <a:off x="7" y="757034"/>
                <a:ext cx="2561455" cy="371637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4676" tIns="74676" rIns="99568" bIns="112014" numCol="1" spcCol="1270" anchor="t" anchorCtr="0">
                <a:noAutofit/>
              </a:bodyPr>
              <a:lstStyle/>
              <a:p>
                <a:pPr marL="114300" lvl="1" indent="-11430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ru-RU" sz="1400" b="1" kern="1200" dirty="0"/>
                  <a:t>Определяет важнейшие вопросы развития Союзного государства.</a:t>
                </a:r>
              </a:p>
              <a:p>
                <a:pPr marL="114300" lvl="1" indent="-11430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ru-RU" sz="1400" b="1" kern="1200" dirty="0"/>
                  <a:t>С</a:t>
                </a:r>
                <a:r>
                  <a:rPr lang="ru-RU" sz="1400" kern="1200" dirty="0"/>
                  <a:t>остав: главы государств, главы правительств, руководители палат парламентов Республики Беларусь и Российской Федерации.</a:t>
                </a:r>
              </a:p>
              <a:p>
                <a:pPr marL="114300" lvl="1" indent="-11430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ru-RU" sz="1400" b="1" kern="1200" dirty="0"/>
                  <a:t>П</a:t>
                </a:r>
                <a:r>
                  <a:rPr lang="ru-RU" sz="1400" kern="1200" dirty="0"/>
                  <a:t>редседатель Совета —один из президентов — Беларуси или России — </a:t>
                </a:r>
                <a:br>
                  <a:rPr lang="ru-RU" sz="1400" kern="1200" dirty="0"/>
                </a:br>
                <a:r>
                  <a:rPr lang="ru-RU" sz="1400" kern="1200" dirty="0"/>
                  <a:t>на основе ротации.</a:t>
                </a:r>
              </a:p>
            </p:txBody>
          </p:sp>
        </p:grp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6A737D12-EA3C-45D6-A82E-79CF484E23F2}"/>
                </a:ext>
              </a:extLst>
            </p:cNvPr>
            <p:cNvGrpSpPr/>
            <p:nvPr/>
          </p:nvGrpSpPr>
          <p:grpSpPr>
            <a:xfrm>
              <a:off x="3254101" y="2144024"/>
              <a:ext cx="2561455" cy="543109"/>
              <a:chOff x="2709771" y="168589"/>
              <a:chExt cx="2561455" cy="543109"/>
            </a:xfrm>
          </p:grpSpPr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id="{DEB83B47-55AB-4761-B190-8158345F77E3}"/>
                  </a:ext>
                </a:extLst>
              </p:cNvPr>
              <p:cNvSpPr/>
              <p:nvPr/>
            </p:nvSpPr>
            <p:spPr>
              <a:xfrm>
                <a:off x="2709771" y="168589"/>
                <a:ext cx="2561455" cy="543109"/>
              </a:xfrm>
              <a:prstGeom prst="rect">
                <a:avLst/>
              </a:prstGeom>
            </p:spPr>
            <p:style>
              <a:lnRef idx="1">
                <a:schemeClr val="accent3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1AD395A-F420-4CCA-93E2-F1E31DA5F893}"/>
                  </a:ext>
                </a:extLst>
              </p:cNvPr>
              <p:cNvSpPr txBox="1"/>
              <p:nvPr/>
            </p:nvSpPr>
            <p:spPr>
              <a:xfrm>
                <a:off x="2709771" y="168589"/>
                <a:ext cx="2561455" cy="54310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99568" tIns="56896" rIns="99568" bIns="56896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ru-RU" sz="1400" b="1" kern="1200" dirty="0"/>
                  <a:t>ПАРЛАМЕНТСКОЕ СОБРАНИЕ </a:t>
                </a:r>
              </a:p>
            </p:txBody>
          </p:sp>
        </p:grp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1866BAF2-1014-4ABB-A3F5-015F353E3D3D}"/>
                </a:ext>
              </a:extLst>
            </p:cNvPr>
            <p:cNvGrpSpPr/>
            <p:nvPr/>
          </p:nvGrpSpPr>
          <p:grpSpPr>
            <a:xfrm>
              <a:off x="3254100" y="2687133"/>
              <a:ext cx="2561455" cy="3780575"/>
              <a:chOff x="2709771" y="801590"/>
              <a:chExt cx="2561455" cy="4084905"/>
            </a:xfrm>
          </p:grpSpPr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DA510F83-22E4-4D77-BFF4-9EA987500F32}"/>
                  </a:ext>
                </a:extLst>
              </p:cNvPr>
              <p:cNvSpPr/>
              <p:nvPr/>
            </p:nvSpPr>
            <p:spPr>
              <a:xfrm>
                <a:off x="2709771" y="801590"/>
                <a:ext cx="2561455" cy="4084905"/>
              </a:xfrm>
              <a:prstGeom prst="rect">
                <a:avLst/>
              </a:prstGeom>
            </p:spPr>
            <p:style>
              <a:lnRef idx="1">
                <a:schemeClr val="accent3">
                  <a:tint val="40000"/>
                  <a:alpha val="9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tint val="40000"/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tint val="40000"/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D33FF08-7FA6-43C4-900D-21A2EF13AE0F}"/>
                  </a:ext>
                </a:extLst>
              </p:cNvPr>
              <p:cNvSpPr txBox="1"/>
              <p:nvPr/>
            </p:nvSpPr>
            <p:spPr>
              <a:xfrm>
                <a:off x="2709771" y="801590"/>
                <a:ext cx="2561455" cy="408490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4676" tIns="74676" rIns="99568" bIns="112014" numCol="1" spcCol="1270" anchor="t" anchorCtr="0">
                <a:noAutofit/>
              </a:bodyPr>
              <a:lstStyle/>
              <a:p>
                <a:pPr marL="114300" lvl="1" indent="-11430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ru-RU" sz="1400" b="1" i="0" kern="1200" dirty="0"/>
                  <a:t>Представительный и законодательный орган Союзного государства</a:t>
                </a:r>
                <a:r>
                  <a:rPr lang="ru-RU" sz="1400" kern="1200" dirty="0"/>
                  <a:t>.</a:t>
                </a:r>
              </a:p>
              <a:p>
                <a:pPr marL="114300" lvl="1" indent="-11430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ru-RU" sz="1400" b="1" kern="1200" dirty="0"/>
                  <a:t>Д</a:t>
                </a:r>
                <a:r>
                  <a:rPr lang="ru-RU" sz="1400" kern="1200" dirty="0"/>
                  <a:t>ействуют 8 комиссий: по безопасности, обороне и борьбе с преступностью; социальной и молодежной политике, науке, культуре и гуманитарным вопросам; законодательству и регламенту; бюджету и финансам; экономической политике; вопросам внешней политики; вопросам экологии, природопользования и ликвидации последствий аварий; информационной политике.</a:t>
                </a:r>
              </a:p>
            </p:txBody>
          </p:sp>
        </p:grp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792BF00F-21F3-454F-A1B4-31E1BFDC8899}"/>
                </a:ext>
              </a:extLst>
            </p:cNvPr>
            <p:cNvGrpSpPr/>
            <p:nvPr/>
          </p:nvGrpSpPr>
          <p:grpSpPr>
            <a:xfrm>
              <a:off x="5975000" y="2142685"/>
              <a:ext cx="2561455" cy="543109"/>
              <a:chOff x="5844377" y="202120"/>
              <a:chExt cx="2561455" cy="543109"/>
            </a:xfrm>
          </p:grpSpPr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6E2E4814-F21A-4424-A758-6915349FAF30}"/>
                  </a:ext>
                </a:extLst>
              </p:cNvPr>
              <p:cNvSpPr/>
              <p:nvPr/>
            </p:nvSpPr>
            <p:spPr>
              <a:xfrm>
                <a:off x="5844377" y="202120"/>
                <a:ext cx="2561455" cy="543109"/>
              </a:xfrm>
              <a:prstGeom prst="rect">
                <a:avLst/>
              </a:prstGeom>
            </p:spPr>
            <p:style>
              <a:lnRef idx="1">
                <a:schemeClr val="accent4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906EF32-C860-40AB-B59A-23C89DFBB8FB}"/>
                  </a:ext>
                </a:extLst>
              </p:cNvPr>
              <p:cNvSpPr txBox="1"/>
              <p:nvPr/>
            </p:nvSpPr>
            <p:spPr>
              <a:xfrm>
                <a:off x="5844377" y="202120"/>
                <a:ext cx="2561455" cy="54310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99568" tIns="56896" rIns="99568" bIns="56896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ru-RU" sz="1400" b="1" kern="1200" dirty="0"/>
                  <a:t>СОВЕТ МИНИСТРОВ </a:t>
                </a:r>
              </a:p>
            </p:txBody>
          </p:sp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B1105BA2-0017-42BE-9FA0-FB7EDD10710F}"/>
                </a:ext>
              </a:extLst>
            </p:cNvPr>
            <p:cNvGrpSpPr/>
            <p:nvPr/>
          </p:nvGrpSpPr>
          <p:grpSpPr>
            <a:xfrm>
              <a:off x="5974999" y="2674739"/>
              <a:ext cx="2561455" cy="4081186"/>
              <a:chOff x="5844377" y="745229"/>
              <a:chExt cx="2561455" cy="4471316"/>
            </a:xfrm>
          </p:grpSpPr>
          <p:sp>
            <p:nvSpPr>
              <p:cNvPr id="31" name="Прямоугольник 30">
                <a:extLst>
                  <a:ext uri="{FF2B5EF4-FFF2-40B4-BE49-F238E27FC236}">
                    <a16:creationId xmlns:a16="http://schemas.microsoft.com/office/drawing/2014/main" id="{0FE4A751-06B9-44DE-A4E5-EB2E0E5550AE}"/>
                  </a:ext>
                </a:extLst>
              </p:cNvPr>
              <p:cNvSpPr/>
              <p:nvPr/>
            </p:nvSpPr>
            <p:spPr>
              <a:xfrm>
                <a:off x="5844377" y="745229"/>
                <a:ext cx="2561455" cy="4471316"/>
              </a:xfrm>
              <a:prstGeom prst="rect">
                <a:avLst/>
              </a:prstGeom>
            </p:spPr>
            <p:style>
              <a:lnRef idx="1">
                <a:schemeClr val="accent4">
                  <a:tint val="40000"/>
                  <a:alpha val="9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tint val="40000"/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4">
                  <a:tint val="40000"/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9EFDBBC-F953-4921-A331-935E074569B8}"/>
                  </a:ext>
                </a:extLst>
              </p:cNvPr>
              <p:cNvSpPr txBox="1"/>
              <p:nvPr/>
            </p:nvSpPr>
            <p:spPr>
              <a:xfrm>
                <a:off x="5844377" y="745229"/>
                <a:ext cx="2561455" cy="447131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4676" tIns="74676" rIns="99568" bIns="112014" numCol="1" spcCol="1270" anchor="t" anchorCtr="0">
                <a:noAutofit/>
              </a:bodyPr>
              <a:lstStyle/>
              <a:p>
                <a:pPr marL="114300" lvl="1" indent="-11430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ru-RU" sz="1400" b="1" kern="1200" dirty="0"/>
                  <a:t>Исполнительный орган Союзного государства.</a:t>
                </a:r>
              </a:p>
              <a:p>
                <a:pPr marL="114300" lvl="1" indent="-11430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ru-RU" sz="1400" b="1" kern="1200" dirty="0"/>
                  <a:t>С</a:t>
                </a:r>
                <a:r>
                  <a:rPr lang="ru-RU" sz="1400" kern="1200" dirty="0"/>
                  <a:t>остав: председатель Совета Министров, главы правительств Беларуси и России, государственный секретарь, министры иностранных дел, экономики и финансов государств-участников, а также руководители основных отраслевых и функциональных органов управления Союзного государства.</a:t>
                </a:r>
              </a:p>
              <a:p>
                <a:pPr marL="114300" lvl="1" indent="-11430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ru-RU" sz="1400" b="1" kern="1200" dirty="0"/>
                  <a:t>П</a:t>
                </a:r>
                <a:r>
                  <a:rPr lang="ru-RU" sz="1400" kern="1200" dirty="0"/>
                  <a:t>редседатель Совета Министров назначается Высшим государственным советом Союзного государства.</a:t>
                </a:r>
              </a:p>
            </p:txBody>
          </p:sp>
        </p:grpSp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EC82CFEB-F44D-45FB-97AC-69A9A3940AA6}"/>
                </a:ext>
              </a:extLst>
            </p:cNvPr>
            <p:cNvGrpSpPr/>
            <p:nvPr/>
          </p:nvGrpSpPr>
          <p:grpSpPr>
            <a:xfrm>
              <a:off x="8705367" y="2142685"/>
              <a:ext cx="2561455" cy="543109"/>
              <a:chOff x="8764436" y="202120"/>
              <a:chExt cx="2561455" cy="543109"/>
            </a:xfrm>
          </p:grpSpPr>
          <p:sp>
            <p:nvSpPr>
              <p:cNvPr id="34" name="Прямоугольник 33">
                <a:extLst>
                  <a:ext uri="{FF2B5EF4-FFF2-40B4-BE49-F238E27FC236}">
                    <a16:creationId xmlns:a16="http://schemas.microsoft.com/office/drawing/2014/main" id="{A105913B-7897-4FB7-B9B4-00A99AF0403D}"/>
                  </a:ext>
                </a:extLst>
              </p:cNvPr>
              <p:cNvSpPr/>
              <p:nvPr/>
            </p:nvSpPr>
            <p:spPr>
              <a:xfrm>
                <a:off x="8764436" y="202120"/>
                <a:ext cx="2561455" cy="543109"/>
              </a:xfrm>
              <a:prstGeom prst="rect">
                <a:avLst/>
              </a:prstGeom>
            </p:spPr>
            <p:style>
              <a:lnRef idx="1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9FE1CF3-810E-4E24-AEE0-03771F5A0EA5}"/>
                  </a:ext>
                </a:extLst>
              </p:cNvPr>
              <p:cNvSpPr txBox="1"/>
              <p:nvPr/>
            </p:nvSpPr>
            <p:spPr>
              <a:xfrm>
                <a:off x="8764436" y="202120"/>
                <a:ext cx="2561455" cy="54310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99568" tIns="56896" rIns="99568" bIns="56896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ru-RU" sz="1400" b="1" kern="1200" dirty="0"/>
                  <a:t>ПОСТОЯННЫЙ КОМИТЕТ </a:t>
                </a:r>
              </a:p>
            </p:txBody>
          </p:sp>
        </p:grpSp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099A8A7F-EEC2-49E1-8ED0-CAACEF798515}"/>
                </a:ext>
              </a:extLst>
            </p:cNvPr>
            <p:cNvGrpSpPr/>
            <p:nvPr/>
          </p:nvGrpSpPr>
          <p:grpSpPr>
            <a:xfrm>
              <a:off x="8695897" y="2685794"/>
              <a:ext cx="2561455" cy="3668590"/>
              <a:chOff x="8764436" y="745229"/>
              <a:chExt cx="2561455" cy="4471316"/>
            </a:xfrm>
          </p:grpSpPr>
          <p:sp>
            <p:nvSpPr>
              <p:cNvPr id="37" name="Прямоугольник 36">
                <a:extLst>
                  <a:ext uri="{FF2B5EF4-FFF2-40B4-BE49-F238E27FC236}">
                    <a16:creationId xmlns:a16="http://schemas.microsoft.com/office/drawing/2014/main" id="{985DA13F-2C9A-4D8F-8A83-7B6B84D7A8FB}"/>
                  </a:ext>
                </a:extLst>
              </p:cNvPr>
              <p:cNvSpPr/>
              <p:nvPr/>
            </p:nvSpPr>
            <p:spPr>
              <a:xfrm>
                <a:off x="8764436" y="745229"/>
                <a:ext cx="2561455" cy="4471316"/>
              </a:xfrm>
              <a:prstGeom prst="rect">
                <a:avLst/>
              </a:prstGeom>
            </p:spPr>
            <p:style>
              <a:lnRef idx="1">
                <a:schemeClr val="accent5">
                  <a:tint val="40000"/>
                  <a:alpha val="9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tint val="40000"/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tint val="40000"/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AE17394-1273-45B5-8F6B-3A8C3BC4CE62}"/>
                  </a:ext>
                </a:extLst>
              </p:cNvPr>
              <p:cNvSpPr txBox="1"/>
              <p:nvPr/>
            </p:nvSpPr>
            <p:spPr>
              <a:xfrm>
                <a:off x="8764436" y="745229"/>
                <a:ext cx="2561455" cy="447131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4676" tIns="74676" rIns="99568" bIns="112014" numCol="1" spcCol="1270" anchor="t" anchorCtr="0">
                <a:noAutofit/>
              </a:bodyPr>
              <a:lstStyle/>
              <a:p>
                <a:pPr marL="114300" lvl="1" indent="-11430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ru-RU" sz="1400" b="1" kern="1200" dirty="0"/>
                  <a:t>О</a:t>
                </a:r>
                <a:r>
                  <a:rPr lang="ru-RU" sz="1400" kern="1200" dirty="0"/>
                  <a:t>рганизует реализацию положений Договора о Союзном государстве, разрабатывает предложения по стратегии его развития, координирует работу отраслевых и функциональных органов Союзного государства.</a:t>
                </a:r>
              </a:p>
              <a:p>
                <a:pPr marL="114300" lvl="1" indent="-11430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ru-RU" sz="1400" b="1" kern="1200" dirty="0"/>
                  <a:t>О</a:t>
                </a:r>
                <a:r>
                  <a:rPr lang="ru-RU" sz="1400" kern="1200" dirty="0"/>
                  <a:t>существляет предварительное рассмотрение программ, проектов и мероприятий Союзного государства, представляет заключения по ним в Совет Министров и информирует его о ходе их выполнения.</a:t>
                </a:r>
              </a:p>
              <a:p>
                <a:pPr marL="114300" lvl="1" indent="-11430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endParaRPr lang="ru-RU" sz="1400" kern="1200" dirty="0"/>
              </a:p>
            </p:txBody>
          </p:sp>
        </p:grp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D6E8D620-A410-486B-A473-B4E4F3E9AB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65" b="8921"/>
          <a:stretch/>
        </p:blipFill>
        <p:spPr bwMode="auto">
          <a:xfrm>
            <a:off x="8410863" y="821800"/>
            <a:ext cx="2875993" cy="12935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655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7874" y="6532873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5</a:t>
            </a:fld>
            <a:endParaRPr lang="x-none" dirty="0"/>
          </a:p>
        </p:txBody>
      </p:sp>
      <p:sp>
        <p:nvSpPr>
          <p:cNvPr id="8" name="Заголовок 9">
            <a:extLst>
              <a:ext uri="{FF2B5EF4-FFF2-40B4-BE49-F238E27FC236}">
                <a16:creationId xmlns:a16="http://schemas.microsoft.com/office/drawing/2014/main" id="{0281F334-19FD-4141-A95C-8A6C9D7D388C}"/>
              </a:ext>
            </a:extLst>
          </p:cNvPr>
          <p:cNvSpPr txBox="1">
            <a:spLocks/>
          </p:cNvSpPr>
          <p:nvPr/>
        </p:nvSpPr>
        <p:spPr>
          <a:xfrm>
            <a:off x="679607" y="418158"/>
            <a:ext cx="4228723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b="1" dirty="0">
                <a:solidFill>
                  <a:srgbClr val="0070C0"/>
                </a:solidFill>
                <a:latin typeface="Arial Black" panose="020B0A04020102020204" pitchFamily="34" charset="0"/>
              </a:rPr>
              <a:t>Единение народов Беларуси и России:</a:t>
            </a:r>
          </a:p>
          <a:p>
            <a:r>
              <a:rPr lang="ru-RU" sz="2500" b="1" dirty="0">
                <a:solidFill>
                  <a:srgbClr val="0070C0"/>
                </a:solidFill>
                <a:latin typeface="Arial Black" panose="020B0A04020102020204" pitchFamily="34" charset="0"/>
              </a:rPr>
              <a:t>события, факты </a:t>
            </a:r>
            <a:endParaRPr lang="x-none" sz="25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493986" y="0"/>
            <a:ext cx="1382" cy="1762915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B0A7EFD-0166-498A-96C2-301D4C202559}"/>
              </a:ext>
            </a:extLst>
          </p:cNvPr>
          <p:cNvSpPr txBox="1"/>
          <p:nvPr/>
        </p:nvSpPr>
        <p:spPr>
          <a:xfrm>
            <a:off x="679607" y="1472137"/>
            <a:ext cx="7303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Ключевые проекты Союзного государства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4B9BB64A-ECAA-4CC5-9771-B0B139C201B7}"/>
              </a:ext>
            </a:extLst>
          </p:cNvPr>
          <p:cNvGrpSpPr/>
          <p:nvPr/>
        </p:nvGrpSpPr>
        <p:grpSpPr>
          <a:xfrm>
            <a:off x="4188424" y="1841469"/>
            <a:ext cx="7628870" cy="1189635"/>
            <a:chOff x="4335725" y="-271901"/>
            <a:chExt cx="7628870" cy="1425699"/>
          </a:xfrm>
        </p:grpSpPr>
        <p:sp>
          <p:nvSpPr>
            <p:cNvPr id="43" name="Стрелка: вправо 42">
              <a:extLst>
                <a:ext uri="{FF2B5EF4-FFF2-40B4-BE49-F238E27FC236}">
                  <a16:creationId xmlns:a16="http://schemas.microsoft.com/office/drawing/2014/main" id="{021D65C3-C454-4DDE-8B3F-1E0A3DB8DFB6}"/>
                </a:ext>
              </a:extLst>
            </p:cNvPr>
            <p:cNvSpPr/>
            <p:nvPr/>
          </p:nvSpPr>
          <p:spPr>
            <a:xfrm>
              <a:off x="4335725" y="-271901"/>
              <a:ext cx="7628870" cy="1425699"/>
            </a:xfrm>
            <a:prstGeom prst="rightArrow">
              <a:avLst>
                <a:gd name="adj1" fmla="val 75000"/>
                <a:gd name="adj2" fmla="val 50986"/>
              </a:avLst>
            </a:prstGeom>
          </p:spPr>
          <p:style>
            <a:lnRef idx="2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4" name="Стрелка: вправо 4">
              <a:extLst>
                <a:ext uri="{FF2B5EF4-FFF2-40B4-BE49-F238E27FC236}">
                  <a16:creationId xmlns:a16="http://schemas.microsoft.com/office/drawing/2014/main" id="{54C5A4C0-4BFC-455D-A9FA-80D1F396D9AE}"/>
                </a:ext>
              </a:extLst>
            </p:cNvPr>
            <p:cNvSpPr txBox="1"/>
            <p:nvPr/>
          </p:nvSpPr>
          <p:spPr>
            <a:xfrm>
              <a:off x="4392016" y="-99258"/>
              <a:ext cx="7318941" cy="8416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" tIns="7620" rIns="7620" bIns="7620" numCol="1" spcCol="1270" anchor="t" anchorCtr="0">
              <a:noAutofit/>
            </a:bodyPr>
            <a:lstStyle/>
            <a:p>
              <a:pPr marL="177800" lvl="1" indent="0" algn="l" defTabSz="53340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ru-RU" sz="1500" b="1" kern="1200" dirty="0"/>
                <a:t>Цели: </a:t>
              </a:r>
              <a:r>
                <a:rPr lang="ru-RU" sz="1400" kern="1200" dirty="0"/>
                <a:t> </a:t>
              </a:r>
              <a:r>
                <a:rPr lang="ru-RU" sz="1200" kern="1200" dirty="0"/>
                <a:t>● </a:t>
              </a:r>
              <a:r>
                <a:rPr lang="ru-RU" sz="1500" kern="1200" spc="-50" dirty="0"/>
                <a:t>повышение качества жизни граждан Беларуси и России, подвергшихся радиационному воздействию;</a:t>
              </a:r>
              <a:endParaRPr lang="ru-BY" sz="1500" kern="1200" spc="-50" dirty="0"/>
            </a:p>
            <a:p>
              <a:pPr marL="177800" lvl="1" indent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ru-RU" sz="1500" kern="1200" spc="-50" dirty="0"/>
                <a:t> совершенствование единой системы радиационной защиты на территориях загрязнения;</a:t>
              </a:r>
              <a:endParaRPr lang="ru-BY" sz="1500" kern="1200" spc="-50" dirty="0"/>
            </a:p>
            <a:p>
              <a:pPr marL="177800" lvl="1" indent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ru-RU" sz="1500" kern="1200" spc="-50" dirty="0"/>
                <a:t> выработка стратегии управления и восстановления пострадавших земель, флоры и фауны.</a:t>
              </a:r>
              <a:endParaRPr lang="en-US" sz="1500" kern="1200" spc="-50" dirty="0"/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0DD26C3B-CF7D-42FE-8FC9-C683D8482700}"/>
              </a:ext>
            </a:extLst>
          </p:cNvPr>
          <p:cNvGrpSpPr/>
          <p:nvPr/>
        </p:nvGrpSpPr>
        <p:grpSpPr>
          <a:xfrm>
            <a:off x="492351" y="1961543"/>
            <a:ext cx="3838898" cy="968177"/>
            <a:chOff x="607445" y="38955"/>
            <a:chExt cx="3838898" cy="968177"/>
          </a:xfrm>
        </p:grpSpPr>
        <p:sp>
          <p:nvSpPr>
            <p:cNvPr id="40" name="Прямоугольник: скругленные углы 39">
              <a:extLst>
                <a:ext uri="{FF2B5EF4-FFF2-40B4-BE49-F238E27FC236}">
                  <a16:creationId xmlns:a16="http://schemas.microsoft.com/office/drawing/2014/main" id="{B64A779B-7020-4121-B38F-B71CE36BE2E6}"/>
                </a:ext>
              </a:extLst>
            </p:cNvPr>
            <p:cNvSpPr/>
            <p:nvPr/>
          </p:nvSpPr>
          <p:spPr>
            <a:xfrm>
              <a:off x="607445" y="38955"/>
              <a:ext cx="3838898" cy="96817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Прямоугольник: скругленные углы 4">
              <a:extLst>
                <a:ext uri="{FF2B5EF4-FFF2-40B4-BE49-F238E27FC236}">
                  <a16:creationId xmlns:a16="http://schemas.microsoft.com/office/drawing/2014/main" id="{B57EE685-0C6D-402E-9B10-C1BAB235ACBF}"/>
                </a:ext>
              </a:extLst>
            </p:cNvPr>
            <p:cNvSpPr txBox="1"/>
            <p:nvPr/>
          </p:nvSpPr>
          <p:spPr>
            <a:xfrm>
              <a:off x="650878" y="117413"/>
              <a:ext cx="3752032" cy="8462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34290" rIns="68580" bIns="3429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8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800" b="1" kern="1200" dirty="0"/>
                <a:t>Программа совместной деятельности по преодолению последствий чернобыльской катастрофы</a:t>
              </a:r>
              <a:endParaRPr lang="ru-BY" sz="1800" b="1" kern="1200" dirty="0"/>
            </a:p>
          </p:txBody>
        </p: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16C452A5-FBFE-488B-91F7-BD1CBE06522F}"/>
              </a:ext>
            </a:extLst>
          </p:cNvPr>
          <p:cNvGrpSpPr/>
          <p:nvPr/>
        </p:nvGrpSpPr>
        <p:grpSpPr>
          <a:xfrm>
            <a:off x="4218355" y="3007197"/>
            <a:ext cx="7585546" cy="886034"/>
            <a:chOff x="4391486" y="1088693"/>
            <a:chExt cx="7585546" cy="787098"/>
          </a:xfrm>
        </p:grpSpPr>
        <p:sp>
          <p:nvSpPr>
            <p:cNvPr id="49" name="Стрелка: вправо 48">
              <a:extLst>
                <a:ext uri="{FF2B5EF4-FFF2-40B4-BE49-F238E27FC236}">
                  <a16:creationId xmlns:a16="http://schemas.microsoft.com/office/drawing/2014/main" id="{9045AAAE-6151-4F11-BC3F-5E09C41825B3}"/>
                </a:ext>
              </a:extLst>
            </p:cNvPr>
            <p:cNvSpPr/>
            <p:nvPr/>
          </p:nvSpPr>
          <p:spPr>
            <a:xfrm>
              <a:off x="4391486" y="1088693"/>
              <a:ext cx="7585546" cy="787098"/>
            </a:xfrm>
            <a:prstGeom prst="rightArrow">
              <a:avLst>
                <a:gd name="adj1" fmla="val 75000"/>
                <a:gd name="adj2" fmla="val 50000"/>
              </a:avLst>
            </a:prstGeom>
          </p:spPr>
          <p:style>
            <a:lnRef idx="2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Стрелка: вправо 4">
              <a:extLst>
                <a:ext uri="{FF2B5EF4-FFF2-40B4-BE49-F238E27FC236}">
                  <a16:creationId xmlns:a16="http://schemas.microsoft.com/office/drawing/2014/main" id="{263E8C15-1BB2-4324-A4BE-E53CCBFB1E47}"/>
                </a:ext>
              </a:extLst>
            </p:cNvPr>
            <p:cNvSpPr txBox="1"/>
            <p:nvPr/>
          </p:nvSpPr>
          <p:spPr>
            <a:xfrm>
              <a:off x="4436782" y="1186132"/>
              <a:ext cx="7327597" cy="5864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" tIns="7620" rIns="7620" bIns="7620" numCol="1" spcCol="1270" anchor="t" anchorCtr="0">
              <a:noAutofit/>
            </a:bodyPr>
            <a:lstStyle/>
            <a:p>
              <a:pPr marL="177800" lvl="1" indent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ru-RU" sz="1500" b="1" kern="1200" dirty="0"/>
                <a:t>Цель: </a:t>
              </a:r>
              <a:r>
                <a:rPr lang="ru-RU" sz="1500" kern="1200" dirty="0"/>
                <a:t>создание технологий и программных комплексов, которые позволят повысить надежность и работоспособность </a:t>
              </a:r>
              <a:r>
                <a:rPr lang="ru-RU" sz="1500" kern="1200" dirty="0" err="1"/>
                <a:t>маломассогабаритных</a:t>
              </a:r>
              <a:r>
                <a:rPr lang="ru-RU" sz="1500" kern="1200" dirty="0"/>
                <a:t> космических средств дистанционного зондирования Земли.</a:t>
              </a:r>
              <a:endParaRPr lang="ru-BY" sz="1500" kern="1200" dirty="0"/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84FF07FE-241B-4483-811F-EE38ADA98926}"/>
              </a:ext>
            </a:extLst>
          </p:cNvPr>
          <p:cNvGrpSpPr/>
          <p:nvPr/>
        </p:nvGrpSpPr>
        <p:grpSpPr>
          <a:xfrm>
            <a:off x="492351" y="3154480"/>
            <a:ext cx="3842651" cy="549040"/>
            <a:chOff x="681274" y="1185235"/>
            <a:chExt cx="3842651" cy="549040"/>
          </a:xfrm>
        </p:grpSpPr>
        <p:sp>
          <p:nvSpPr>
            <p:cNvPr id="46" name="Прямоугольник: скругленные углы 45">
              <a:extLst>
                <a:ext uri="{FF2B5EF4-FFF2-40B4-BE49-F238E27FC236}">
                  <a16:creationId xmlns:a16="http://schemas.microsoft.com/office/drawing/2014/main" id="{FA521F62-D88B-42B8-88C2-D7DBE12B008C}"/>
                </a:ext>
              </a:extLst>
            </p:cNvPr>
            <p:cNvSpPr/>
            <p:nvPr/>
          </p:nvSpPr>
          <p:spPr>
            <a:xfrm>
              <a:off x="681274" y="1185235"/>
              <a:ext cx="3842651" cy="54904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Прямоугольник: скругленные углы 4">
              <a:extLst>
                <a:ext uri="{FF2B5EF4-FFF2-40B4-BE49-F238E27FC236}">
                  <a16:creationId xmlns:a16="http://schemas.microsoft.com/office/drawing/2014/main" id="{9463B55D-0A23-4BC8-AFE8-282DBBF421FE}"/>
                </a:ext>
              </a:extLst>
            </p:cNvPr>
            <p:cNvSpPr txBox="1"/>
            <p:nvPr/>
          </p:nvSpPr>
          <p:spPr>
            <a:xfrm>
              <a:off x="708076" y="1212037"/>
              <a:ext cx="3789047" cy="4954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34290" rIns="68580" bIns="3429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8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800" b="1" kern="1200" dirty="0"/>
                <a:t>Программа «Мониторинг-СГ»</a:t>
              </a:r>
              <a:endParaRPr lang="ru-BY" sz="1800" b="1" kern="1200" dirty="0"/>
            </a:p>
          </p:txBody>
        </p:sp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BAE7B7DF-9E20-4878-9067-86BF1F2B226D}"/>
              </a:ext>
            </a:extLst>
          </p:cNvPr>
          <p:cNvGrpSpPr/>
          <p:nvPr/>
        </p:nvGrpSpPr>
        <p:grpSpPr>
          <a:xfrm>
            <a:off x="4155234" y="3758303"/>
            <a:ext cx="7628870" cy="948601"/>
            <a:chOff x="4335725" y="1829503"/>
            <a:chExt cx="7628870" cy="948601"/>
          </a:xfrm>
        </p:grpSpPr>
        <p:sp>
          <p:nvSpPr>
            <p:cNvPr id="55" name="Стрелка: вправо 54">
              <a:extLst>
                <a:ext uri="{FF2B5EF4-FFF2-40B4-BE49-F238E27FC236}">
                  <a16:creationId xmlns:a16="http://schemas.microsoft.com/office/drawing/2014/main" id="{32DABC4C-E6FC-44BB-AFB1-6FCCADCE0706}"/>
                </a:ext>
              </a:extLst>
            </p:cNvPr>
            <p:cNvSpPr/>
            <p:nvPr/>
          </p:nvSpPr>
          <p:spPr>
            <a:xfrm>
              <a:off x="4335725" y="1829503"/>
              <a:ext cx="7628870" cy="948601"/>
            </a:xfrm>
            <a:prstGeom prst="rightArrow">
              <a:avLst>
                <a:gd name="adj1" fmla="val 75000"/>
                <a:gd name="adj2" fmla="val 50000"/>
              </a:avLst>
            </a:prstGeom>
          </p:spPr>
          <p:style>
            <a:lnRef idx="2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6" name="Стрелка: вправо 4">
              <a:extLst>
                <a:ext uri="{FF2B5EF4-FFF2-40B4-BE49-F238E27FC236}">
                  <a16:creationId xmlns:a16="http://schemas.microsoft.com/office/drawing/2014/main" id="{D463F9ED-AE00-4775-96C7-C6F75BCE8DD6}"/>
                </a:ext>
              </a:extLst>
            </p:cNvPr>
            <p:cNvSpPr txBox="1"/>
            <p:nvPr/>
          </p:nvSpPr>
          <p:spPr>
            <a:xfrm>
              <a:off x="4335725" y="1948078"/>
              <a:ext cx="7273145" cy="7114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" tIns="7620" rIns="7620" bIns="7620" numCol="1" spcCol="1270" anchor="t" anchorCtr="0">
              <a:noAutofit/>
            </a:bodyPr>
            <a:lstStyle/>
            <a:p>
              <a:pPr marL="268288" lvl="1" indent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ru-RU" sz="1500" b="1" kern="1200" spc="-50" dirty="0"/>
                <a:t>Цель: </a:t>
              </a:r>
              <a:r>
                <a:rPr lang="ru-RU" sz="1500" kern="1200" spc="-50" dirty="0"/>
                <a:t> разработка современных технологий и оборудования для создания композиционных материалов, высокопрочных матриц и армирующих элементов, которые будут востребованы в высокотехнологичных отраслях промышленности Союзного государства.</a:t>
              </a:r>
              <a:endParaRPr lang="ru-BY" sz="1500" kern="1200" spc="-50" dirty="0"/>
            </a:p>
          </p:txBody>
        </p:sp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B175FCE7-3B6E-4F2F-868C-63577D70769C}"/>
              </a:ext>
            </a:extLst>
          </p:cNvPr>
          <p:cNvGrpSpPr/>
          <p:nvPr/>
        </p:nvGrpSpPr>
        <p:grpSpPr>
          <a:xfrm>
            <a:off x="448918" y="3873101"/>
            <a:ext cx="3838898" cy="735053"/>
            <a:chOff x="661229" y="1946527"/>
            <a:chExt cx="3838898" cy="735053"/>
          </a:xfrm>
        </p:grpSpPr>
        <p:sp>
          <p:nvSpPr>
            <p:cNvPr id="52" name="Прямоугольник: скругленные углы 51">
              <a:extLst>
                <a:ext uri="{FF2B5EF4-FFF2-40B4-BE49-F238E27FC236}">
                  <a16:creationId xmlns:a16="http://schemas.microsoft.com/office/drawing/2014/main" id="{B34BE821-B72C-4ED7-9A9E-E9D034E95297}"/>
                </a:ext>
              </a:extLst>
            </p:cNvPr>
            <p:cNvSpPr/>
            <p:nvPr/>
          </p:nvSpPr>
          <p:spPr>
            <a:xfrm>
              <a:off x="661229" y="1946527"/>
              <a:ext cx="3838898" cy="735053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3" name="Прямоугольник: скругленные углы 4">
              <a:extLst>
                <a:ext uri="{FF2B5EF4-FFF2-40B4-BE49-F238E27FC236}">
                  <a16:creationId xmlns:a16="http://schemas.microsoft.com/office/drawing/2014/main" id="{A2FBCC2D-6A9D-4B50-B39E-D18773D2F37C}"/>
                </a:ext>
              </a:extLst>
            </p:cNvPr>
            <p:cNvSpPr txBox="1"/>
            <p:nvPr/>
          </p:nvSpPr>
          <p:spPr>
            <a:xfrm>
              <a:off x="697111" y="1982409"/>
              <a:ext cx="3767134" cy="6632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34290" rIns="68580" bIns="3429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8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800" b="1" kern="1200" dirty="0"/>
                <a:t>Программа «</a:t>
              </a:r>
              <a:r>
                <a:rPr lang="ru-RU" sz="1800" b="1" kern="1200" dirty="0" err="1"/>
                <a:t>Компомат</a:t>
              </a:r>
              <a:r>
                <a:rPr lang="ru-RU" sz="1800" b="1" kern="1200" dirty="0"/>
                <a:t>»</a:t>
              </a:r>
              <a:endParaRPr lang="ru-BY" sz="1800" b="1" kern="1200" dirty="0"/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2A762C62-B1B2-44B5-9E14-4EC4FB372E23}"/>
              </a:ext>
            </a:extLst>
          </p:cNvPr>
          <p:cNvGrpSpPr/>
          <p:nvPr/>
        </p:nvGrpSpPr>
        <p:grpSpPr>
          <a:xfrm>
            <a:off x="4108080" y="4665619"/>
            <a:ext cx="7652447" cy="1148087"/>
            <a:chOff x="4435125" y="2752820"/>
            <a:chExt cx="7652447" cy="1148087"/>
          </a:xfrm>
        </p:grpSpPr>
        <p:sp>
          <p:nvSpPr>
            <p:cNvPr id="61" name="Стрелка: вправо 60">
              <a:extLst>
                <a:ext uri="{FF2B5EF4-FFF2-40B4-BE49-F238E27FC236}">
                  <a16:creationId xmlns:a16="http://schemas.microsoft.com/office/drawing/2014/main" id="{7E7E0FB7-C569-4889-BC87-455BF784C7C3}"/>
                </a:ext>
              </a:extLst>
            </p:cNvPr>
            <p:cNvSpPr/>
            <p:nvPr/>
          </p:nvSpPr>
          <p:spPr>
            <a:xfrm>
              <a:off x="4458702" y="2752820"/>
              <a:ext cx="7628870" cy="1148087"/>
            </a:xfrm>
            <a:prstGeom prst="rightArrow">
              <a:avLst>
                <a:gd name="adj1" fmla="val 75000"/>
                <a:gd name="adj2" fmla="val 50000"/>
              </a:avLst>
            </a:prstGeom>
          </p:spPr>
          <p:style>
            <a:lnRef idx="2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2" name="Стрелка: вправо 4">
              <a:extLst>
                <a:ext uri="{FF2B5EF4-FFF2-40B4-BE49-F238E27FC236}">
                  <a16:creationId xmlns:a16="http://schemas.microsoft.com/office/drawing/2014/main" id="{218AF903-9AA2-4C3C-909B-18E32ED822E2}"/>
                </a:ext>
              </a:extLst>
            </p:cNvPr>
            <p:cNvSpPr txBox="1"/>
            <p:nvPr/>
          </p:nvSpPr>
          <p:spPr>
            <a:xfrm>
              <a:off x="4435125" y="2886383"/>
              <a:ext cx="7206465" cy="8662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" tIns="7620" rIns="7620" bIns="7620" numCol="1" spcCol="1270" anchor="t" anchorCtr="0">
              <a:noAutofit/>
            </a:bodyPr>
            <a:lstStyle/>
            <a:p>
              <a:pPr marL="268288" lvl="1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ru-RU" sz="1500" b="1" kern="1200" spc="-50" dirty="0"/>
                <a:t>Цель: </a:t>
              </a:r>
              <a:r>
                <a:rPr lang="ru-RU" sz="1500" kern="1200" spc="-50" dirty="0"/>
                <a:t> обеспечение энергетической и технологической безопасности Союзного государства с помощью повышения эффективности поисков, разведки, разработки и использования ресурсного потенциала минерально-сырьевой базы Беларуси и России, для чего будут созданы высокопроизводительные суперкомпьютерные технологии.</a:t>
              </a:r>
              <a:endParaRPr lang="ru-BY" sz="1500" kern="1200" spc="-50" dirty="0"/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EB514E0B-CCE8-46F5-994F-03801992935D}"/>
              </a:ext>
            </a:extLst>
          </p:cNvPr>
          <p:cNvGrpSpPr/>
          <p:nvPr/>
        </p:nvGrpSpPr>
        <p:grpSpPr>
          <a:xfrm>
            <a:off x="424753" y="4746304"/>
            <a:ext cx="3838898" cy="948601"/>
            <a:chOff x="661229" y="2859913"/>
            <a:chExt cx="3838898" cy="791197"/>
          </a:xfrm>
        </p:grpSpPr>
        <p:sp>
          <p:nvSpPr>
            <p:cNvPr id="58" name="Прямоугольник: скругленные углы 57">
              <a:extLst>
                <a:ext uri="{FF2B5EF4-FFF2-40B4-BE49-F238E27FC236}">
                  <a16:creationId xmlns:a16="http://schemas.microsoft.com/office/drawing/2014/main" id="{B9BAD607-C361-4D9B-8BC0-24E2CF894C26}"/>
                </a:ext>
              </a:extLst>
            </p:cNvPr>
            <p:cNvSpPr/>
            <p:nvPr/>
          </p:nvSpPr>
          <p:spPr>
            <a:xfrm>
              <a:off x="661229" y="2859913"/>
              <a:ext cx="3838898" cy="79119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9" name="Прямоугольник: скругленные углы 4">
              <a:extLst>
                <a:ext uri="{FF2B5EF4-FFF2-40B4-BE49-F238E27FC236}">
                  <a16:creationId xmlns:a16="http://schemas.microsoft.com/office/drawing/2014/main" id="{C9C81F56-960B-45EB-8C3B-2CE82D258311}"/>
                </a:ext>
              </a:extLst>
            </p:cNvPr>
            <p:cNvSpPr txBox="1"/>
            <p:nvPr/>
          </p:nvSpPr>
          <p:spPr>
            <a:xfrm>
              <a:off x="699852" y="2898536"/>
              <a:ext cx="3761652" cy="7139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34290" rIns="68580" bIns="3429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8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800" b="1" kern="1200" dirty="0"/>
                <a:t>Программа «СКИФ-Недра»</a:t>
              </a:r>
              <a:endParaRPr lang="ru-BY" sz="1800" b="1" kern="1200" dirty="0"/>
            </a:p>
          </p:txBody>
        </p:sp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479838E5-1A5F-44FB-AB25-36F1290981C5}"/>
              </a:ext>
            </a:extLst>
          </p:cNvPr>
          <p:cNvGrpSpPr/>
          <p:nvPr/>
        </p:nvGrpSpPr>
        <p:grpSpPr>
          <a:xfrm>
            <a:off x="4155235" y="5763306"/>
            <a:ext cx="7501056" cy="866206"/>
            <a:chOff x="4466768" y="3826192"/>
            <a:chExt cx="7636327" cy="687865"/>
          </a:xfrm>
        </p:grpSpPr>
        <p:sp>
          <p:nvSpPr>
            <p:cNvPr id="67" name="Стрелка: вправо 66">
              <a:extLst>
                <a:ext uri="{FF2B5EF4-FFF2-40B4-BE49-F238E27FC236}">
                  <a16:creationId xmlns:a16="http://schemas.microsoft.com/office/drawing/2014/main" id="{F7AE9030-8F9D-4E55-8A4F-BD6769862B21}"/>
                </a:ext>
              </a:extLst>
            </p:cNvPr>
            <p:cNvSpPr/>
            <p:nvPr/>
          </p:nvSpPr>
          <p:spPr>
            <a:xfrm>
              <a:off x="4466768" y="3826192"/>
              <a:ext cx="7636327" cy="687865"/>
            </a:xfrm>
            <a:prstGeom prst="rightArrow">
              <a:avLst>
                <a:gd name="adj1" fmla="val 75000"/>
                <a:gd name="adj2" fmla="val 50000"/>
              </a:avLst>
            </a:prstGeom>
          </p:spPr>
          <p:style>
            <a:lnRef idx="2">
              <a:schemeClr val="accent6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8" name="Стрелка: вправо 4">
              <a:extLst>
                <a:ext uri="{FF2B5EF4-FFF2-40B4-BE49-F238E27FC236}">
                  <a16:creationId xmlns:a16="http://schemas.microsoft.com/office/drawing/2014/main" id="{339AB650-5A97-42AB-95BD-1F64B4FDF621}"/>
                </a:ext>
              </a:extLst>
            </p:cNvPr>
            <p:cNvSpPr txBox="1"/>
            <p:nvPr/>
          </p:nvSpPr>
          <p:spPr>
            <a:xfrm>
              <a:off x="4466768" y="3948348"/>
              <a:ext cx="7378378" cy="5158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" tIns="7620" rIns="7620" bIns="7620" numCol="1" spcCol="1270" anchor="t" anchorCtr="0">
              <a:noAutofit/>
            </a:bodyPr>
            <a:lstStyle/>
            <a:p>
              <a:pPr marL="177800" lvl="1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1500" b="1" kern="1200" dirty="0"/>
                <a:t>Цель:  </a:t>
              </a:r>
              <a:r>
                <a:rPr lang="ru-RU" sz="1500" kern="1200" dirty="0"/>
                <a:t>обеспечение скоординированных подходов Беларуси и России к наиболее важным проблемам международных отношений, а также точечная координация усилий в области внешней политики.</a:t>
              </a:r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ru-BY" sz="1500" kern="1200" dirty="0"/>
            </a:p>
          </p:txBody>
        </p: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9CAAEB8B-D2E5-4894-AF3A-4A483B066AF7}"/>
              </a:ext>
            </a:extLst>
          </p:cNvPr>
          <p:cNvGrpSpPr/>
          <p:nvPr/>
        </p:nvGrpSpPr>
        <p:grpSpPr>
          <a:xfrm>
            <a:off x="409283" y="5831027"/>
            <a:ext cx="3842651" cy="687865"/>
            <a:chOff x="624117" y="3826192"/>
            <a:chExt cx="3842651" cy="687865"/>
          </a:xfrm>
        </p:grpSpPr>
        <p:sp>
          <p:nvSpPr>
            <p:cNvPr id="64" name="Прямоугольник: скругленные углы 63">
              <a:extLst>
                <a:ext uri="{FF2B5EF4-FFF2-40B4-BE49-F238E27FC236}">
                  <a16:creationId xmlns:a16="http://schemas.microsoft.com/office/drawing/2014/main" id="{3ACC8160-C88C-4658-ADBA-DB462A6379F0}"/>
                </a:ext>
              </a:extLst>
            </p:cNvPr>
            <p:cNvSpPr/>
            <p:nvPr/>
          </p:nvSpPr>
          <p:spPr>
            <a:xfrm>
              <a:off x="624117" y="3826192"/>
              <a:ext cx="3842651" cy="68786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5" name="Прямоугольник: скругленные углы 4">
              <a:extLst>
                <a:ext uri="{FF2B5EF4-FFF2-40B4-BE49-F238E27FC236}">
                  <a16:creationId xmlns:a16="http://schemas.microsoft.com/office/drawing/2014/main" id="{CE293716-B511-43D0-9A5F-700C8C1B2320}"/>
                </a:ext>
              </a:extLst>
            </p:cNvPr>
            <p:cNvSpPr txBox="1"/>
            <p:nvPr/>
          </p:nvSpPr>
          <p:spPr>
            <a:xfrm>
              <a:off x="657696" y="3859771"/>
              <a:ext cx="3775493" cy="6207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34290" rIns="68580" bIns="3429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8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800" b="1" kern="1200" dirty="0"/>
                <a:t>Программа согласованных действий в области внешней политики</a:t>
              </a:r>
              <a:endParaRPr lang="ru-BY" sz="1800" b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29320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7874" y="6532873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6</a:t>
            </a:fld>
            <a:endParaRPr lang="x-none" dirty="0"/>
          </a:p>
        </p:txBody>
      </p:sp>
      <p:sp>
        <p:nvSpPr>
          <p:cNvPr id="8" name="Заголовок 9">
            <a:extLst>
              <a:ext uri="{FF2B5EF4-FFF2-40B4-BE49-F238E27FC236}">
                <a16:creationId xmlns:a16="http://schemas.microsoft.com/office/drawing/2014/main" id="{0281F334-19FD-4141-A95C-8A6C9D7D388C}"/>
              </a:ext>
            </a:extLst>
          </p:cNvPr>
          <p:cNvSpPr txBox="1">
            <a:spLocks/>
          </p:cNvSpPr>
          <p:nvPr/>
        </p:nvSpPr>
        <p:spPr>
          <a:xfrm>
            <a:off x="679607" y="418158"/>
            <a:ext cx="4228723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b="1" dirty="0">
                <a:solidFill>
                  <a:srgbClr val="0070C0"/>
                </a:solidFill>
                <a:latin typeface="Arial Black" panose="020B0A04020102020204" pitchFamily="34" charset="0"/>
              </a:rPr>
              <a:t>Единение народов Беларуси и России:</a:t>
            </a:r>
          </a:p>
          <a:p>
            <a:r>
              <a:rPr lang="ru-RU" sz="2500" b="1" dirty="0">
                <a:solidFill>
                  <a:srgbClr val="0070C0"/>
                </a:solidFill>
                <a:latin typeface="Arial Black" panose="020B0A04020102020204" pitchFamily="34" charset="0"/>
              </a:rPr>
              <a:t>события, факты </a:t>
            </a:r>
            <a:endParaRPr lang="x-none" sz="25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493986" y="0"/>
            <a:ext cx="1382" cy="1762915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B0A7EFD-0166-498A-96C2-301D4C202559}"/>
              </a:ext>
            </a:extLst>
          </p:cNvPr>
          <p:cNvSpPr txBox="1"/>
          <p:nvPr/>
        </p:nvSpPr>
        <p:spPr>
          <a:xfrm>
            <a:off x="679607" y="1472137"/>
            <a:ext cx="7303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Ключевые мероприятия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5F7F812-16F0-4604-8E39-6F2CFB0263DF}"/>
              </a:ext>
            </a:extLst>
          </p:cNvPr>
          <p:cNvSpPr txBox="1"/>
          <p:nvPr/>
        </p:nvSpPr>
        <p:spPr>
          <a:xfrm>
            <a:off x="3299290" y="2153603"/>
            <a:ext cx="81743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Ежегодный </a:t>
            </a:r>
            <a:r>
              <a:rPr lang="ru-RU" sz="2000" b="1" dirty="0"/>
              <a:t>форум Беларуси и России </a:t>
            </a:r>
            <a:r>
              <a:rPr lang="ru-RU" sz="2000" dirty="0"/>
              <a:t>— переговорная площадка, на которой представители деловых кругов могут договариваться о будущих способах взаимодействия и заключать контракты.</a:t>
            </a:r>
            <a:endParaRPr lang="be-BY" sz="20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565CA42-AE8D-40E5-8A7F-FE9DFC89C8FE}"/>
              </a:ext>
            </a:extLst>
          </p:cNvPr>
          <p:cNvSpPr txBox="1"/>
          <p:nvPr/>
        </p:nvSpPr>
        <p:spPr>
          <a:xfrm>
            <a:off x="577866" y="3542155"/>
            <a:ext cx="81743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/>
              <a:t>«Славянский базар» в Витебске </a:t>
            </a:r>
            <a:r>
              <a:rPr lang="ru-RU" sz="2000" dirty="0"/>
              <a:t>— культурное событие мирового уровня. С 1998 года появился день, посвященный Союзному государству. На фестивале вручаются специальные дипломы и призы «За творческое воплощение идей дружбы между народами Беларуси и России». </a:t>
            </a:r>
            <a:endParaRPr lang="be-BY" sz="2000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5CB5192-AC2B-4331-96D8-F558C76A4BF7}"/>
              </a:ext>
            </a:extLst>
          </p:cNvPr>
          <p:cNvSpPr txBox="1"/>
          <p:nvPr/>
        </p:nvSpPr>
        <p:spPr>
          <a:xfrm>
            <a:off x="3274384" y="5095570"/>
            <a:ext cx="84024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Учреждена </a:t>
            </a:r>
            <a:r>
              <a:rPr lang="ru-RU" sz="2000" b="1" dirty="0"/>
              <a:t>премия Союзного государства в области литературы и искусства</a:t>
            </a:r>
            <a:r>
              <a:rPr lang="ru-RU" sz="2000" dirty="0"/>
              <a:t>, которая присуждается за произведения литературы и искусства, вносящие большой вклад в укрепление отношений братства, дружбы и всестороннего сотрудничества между государствами-участниками. Впервые вручение премии состоялось в сентябре 2002 года в г. Минске.</a:t>
            </a:r>
            <a:endParaRPr lang="be-BY" sz="2000" dirty="0"/>
          </a:p>
        </p:txBody>
      </p:sp>
      <p:pic>
        <p:nvPicPr>
          <p:cNvPr id="3074" name="Picture 2" descr="VII Форум регионов Беларуси и России пройдет 28–29 сентября в Минске -  Новости Витебска и Витебской области">
            <a:extLst>
              <a:ext uri="{FF2B5EF4-FFF2-40B4-BE49-F238E27FC236}">
                <a16:creationId xmlns:a16="http://schemas.microsoft.com/office/drawing/2014/main" id="{E3F6DF19-09BA-45C6-8B28-CE7D04D07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4" y="1921953"/>
            <a:ext cx="2520000" cy="1573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Славянский базар в Витебске&quot; пройдет с 16 по 20 июля">
            <a:extLst>
              <a:ext uri="{FF2B5EF4-FFF2-40B4-BE49-F238E27FC236}">
                <a16:creationId xmlns:a16="http://schemas.microsoft.com/office/drawing/2014/main" id="{0F9EDE35-435D-4166-B58E-276F1A4AF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618" y="3380086"/>
            <a:ext cx="2556000" cy="142783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Названы лауреаты премии Союзного государства в области литературы и  искусства за 2019-2020 годы — Российская газета">
            <a:extLst>
              <a:ext uri="{FF2B5EF4-FFF2-40B4-BE49-F238E27FC236}">
                <a16:creationId xmlns:a16="http://schemas.microsoft.com/office/drawing/2014/main" id="{E012B0D0-536D-4DEE-BAC4-30FE28556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07" y="4989161"/>
            <a:ext cx="2520000" cy="168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155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7874" y="6532873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7</a:t>
            </a:fld>
            <a:endParaRPr lang="x-none" dirty="0"/>
          </a:p>
        </p:txBody>
      </p:sp>
      <p:sp>
        <p:nvSpPr>
          <p:cNvPr id="8" name="Заголовок 9">
            <a:extLst>
              <a:ext uri="{FF2B5EF4-FFF2-40B4-BE49-F238E27FC236}">
                <a16:creationId xmlns:a16="http://schemas.microsoft.com/office/drawing/2014/main" id="{0281F334-19FD-4141-A95C-8A6C9D7D388C}"/>
              </a:ext>
            </a:extLst>
          </p:cNvPr>
          <p:cNvSpPr txBox="1">
            <a:spLocks/>
          </p:cNvSpPr>
          <p:nvPr/>
        </p:nvSpPr>
        <p:spPr>
          <a:xfrm>
            <a:off x="679607" y="418158"/>
            <a:ext cx="4228723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b="1" dirty="0">
                <a:solidFill>
                  <a:srgbClr val="0070C0"/>
                </a:solidFill>
                <a:latin typeface="Arial Black" panose="020B0A04020102020204" pitchFamily="34" charset="0"/>
              </a:rPr>
              <a:t>Единение народов Беларуси и России:</a:t>
            </a:r>
          </a:p>
          <a:p>
            <a:r>
              <a:rPr lang="ru-RU" sz="2500" b="1" dirty="0">
                <a:solidFill>
                  <a:srgbClr val="0070C0"/>
                </a:solidFill>
                <a:latin typeface="Arial Black" panose="020B0A04020102020204" pitchFamily="34" charset="0"/>
              </a:rPr>
              <a:t>события, факты </a:t>
            </a:r>
            <a:endParaRPr lang="x-none" sz="25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493986" y="0"/>
            <a:ext cx="1382" cy="1762915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B0A7EFD-0166-498A-96C2-301D4C202559}"/>
              </a:ext>
            </a:extLst>
          </p:cNvPr>
          <p:cNvSpPr txBox="1"/>
          <p:nvPr/>
        </p:nvSpPr>
        <p:spPr>
          <a:xfrm>
            <a:off x="679607" y="1472137"/>
            <a:ext cx="7303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Ключевые мероприятия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ВНИМАНИЕ! Конкурс молодых литераторов «Мост Дружбы-2020» принимает заявки  до 30 сентября">
            <a:extLst>
              <a:ext uri="{FF2B5EF4-FFF2-40B4-BE49-F238E27FC236}">
                <a16:creationId xmlns:a16="http://schemas.microsoft.com/office/drawing/2014/main" id="{C28E17F6-F8F6-4ECB-853C-E082A192D1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55" t="5395" r="15098" b="5161"/>
          <a:stretch/>
        </p:blipFill>
        <p:spPr bwMode="auto">
          <a:xfrm>
            <a:off x="679607" y="1927271"/>
            <a:ext cx="2520000" cy="18205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AF1A4E5-EAB6-4469-AF59-0B1901185BEC}"/>
              </a:ext>
            </a:extLst>
          </p:cNvPr>
          <p:cNvSpPr txBox="1"/>
          <p:nvPr/>
        </p:nvSpPr>
        <p:spPr>
          <a:xfrm>
            <a:off x="3334112" y="2150751"/>
            <a:ext cx="8318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Регулярно проводится </a:t>
            </a:r>
            <a:r>
              <a:rPr lang="ru-RU" sz="2000" b="1" dirty="0"/>
              <a:t>конкурс Союзного государства «Мост дружбы»</a:t>
            </a:r>
            <a:r>
              <a:rPr lang="ru-RU" sz="2000" dirty="0"/>
              <a:t>,</a:t>
            </a:r>
            <a:r>
              <a:rPr lang="ru-RU" sz="2000" b="1" dirty="0"/>
              <a:t> </a:t>
            </a:r>
            <a:br>
              <a:rPr lang="ru-RU" sz="2000" b="1" dirty="0"/>
            </a:br>
            <a:r>
              <a:rPr lang="ru-RU" sz="2000" dirty="0"/>
              <a:t>в котором участвуют молодые белорусские и российские литераторы </a:t>
            </a:r>
            <a:br>
              <a:rPr lang="ru-RU" sz="2000" dirty="0"/>
            </a:br>
            <a:r>
              <a:rPr lang="ru-RU" sz="2000" dirty="0"/>
              <a:t>в возрасте от 18 до 30 лет.</a:t>
            </a:r>
            <a:endParaRPr lang="be-BY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D1DCE4-AEC4-4B77-8452-BF5352A0D369}"/>
              </a:ext>
            </a:extLst>
          </p:cNvPr>
          <p:cNvSpPr txBox="1"/>
          <p:nvPr/>
        </p:nvSpPr>
        <p:spPr>
          <a:xfrm>
            <a:off x="592223" y="3833980"/>
            <a:ext cx="83189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Издается </a:t>
            </a:r>
            <a:r>
              <a:rPr lang="ru-RU" sz="2000" b="1" dirty="0"/>
              <a:t>журнал «Союзное государство»</a:t>
            </a:r>
            <a:r>
              <a:rPr lang="ru-RU" sz="2000" dirty="0"/>
              <a:t>,</a:t>
            </a:r>
            <a:r>
              <a:rPr lang="ru-RU" sz="2000" b="1" dirty="0"/>
              <a:t> </a:t>
            </a:r>
            <a:r>
              <a:rPr lang="ru-RU" sz="2000" dirty="0"/>
              <a:t>рассказывающий о Беларуси и России как о едином целом, связанном историческими, экономическими, духовными, родственными узами.</a:t>
            </a:r>
            <a:endParaRPr lang="be-BY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BF097D-DF29-400F-8272-289F501A46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11134" y="3475696"/>
            <a:ext cx="2790825" cy="1247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192BCF1-15F0-401D-9647-69A96E5FBC77}"/>
              </a:ext>
            </a:extLst>
          </p:cNvPr>
          <p:cNvSpPr txBox="1"/>
          <p:nvPr/>
        </p:nvSpPr>
        <p:spPr>
          <a:xfrm>
            <a:off x="3199607" y="5265425"/>
            <a:ext cx="85023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В Союзном государстве регулярно проходят взаимные гастроли театральных групп, мероприятия для молодежи и детей, дни языков, а также пресс-туры, направленные на информационное освещение жизни Беларуси и России.</a:t>
            </a:r>
            <a:endParaRPr lang="be-BY" sz="2000" dirty="0"/>
          </a:p>
        </p:txBody>
      </p:sp>
      <p:pic>
        <p:nvPicPr>
          <p:cNvPr id="4104" name="Picture 8" descr="В Ростове-на-Дону стартовал фестиваль &quot;Молодежь - за Союзное государство&quot; —  Российская газета">
            <a:extLst>
              <a:ext uri="{FF2B5EF4-FFF2-40B4-BE49-F238E27FC236}">
                <a16:creationId xmlns:a16="http://schemas.microsoft.com/office/drawing/2014/main" id="{F7398C1D-5583-4B0C-8AF1-9A3B76295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65" y="4937237"/>
            <a:ext cx="2520000" cy="168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132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8</a:t>
            </a:fld>
            <a:endParaRPr lang="x-none" dirty="0"/>
          </a:p>
        </p:txBody>
      </p:sp>
      <p:sp>
        <p:nvSpPr>
          <p:cNvPr id="9" name="TextBox 8"/>
          <p:cNvSpPr txBox="1"/>
          <p:nvPr/>
        </p:nvSpPr>
        <p:spPr>
          <a:xfrm>
            <a:off x="578005" y="1401286"/>
            <a:ext cx="6449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Молодежные программы Союзного государства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9">
            <a:extLst>
              <a:ext uri="{FF2B5EF4-FFF2-40B4-BE49-F238E27FC236}">
                <a16:creationId xmlns:a16="http://schemas.microsoft.com/office/drawing/2014/main" id="{0281F334-19FD-4141-A95C-8A6C9D7D388C}"/>
              </a:ext>
            </a:extLst>
          </p:cNvPr>
          <p:cNvSpPr txBox="1">
            <a:spLocks/>
          </p:cNvSpPr>
          <p:nvPr/>
        </p:nvSpPr>
        <p:spPr>
          <a:xfrm>
            <a:off x="578005" y="273878"/>
            <a:ext cx="5156749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b="1" dirty="0">
                <a:solidFill>
                  <a:srgbClr val="0070C0"/>
                </a:solidFill>
                <a:latin typeface="Arial Black" panose="020B0A04020102020204" pitchFamily="34" charset="0"/>
              </a:rPr>
              <a:t>Будущее Союзного государства — в руках молодежи и для молодежи</a:t>
            </a:r>
            <a:endParaRPr lang="x-none" sz="25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93986" y="0"/>
            <a:ext cx="1382" cy="1549475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ED047EA-A1D5-44BC-9014-F3DFF4085509}"/>
              </a:ext>
            </a:extLst>
          </p:cNvPr>
          <p:cNvSpPr txBox="1"/>
          <p:nvPr/>
        </p:nvSpPr>
        <p:spPr>
          <a:xfrm>
            <a:off x="493986" y="1742537"/>
            <a:ext cx="10849184" cy="5055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Международная олимпиада школьников по русскому языку</a:t>
            </a:r>
            <a:br>
              <a:rPr lang="ru-RU" sz="2000" dirty="0"/>
            </a:br>
            <a:r>
              <a:rPr lang="ru-RU" sz="2000" dirty="0"/>
              <a:t>«Россия и Беларусь: историческая и духовная общность»; 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туристский слет учащихся Союзного государства; 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слет юных экологов Беларуси и России «Экология без границ»; 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гастроли Молодежного белорусско-российского симфонического оркестра; 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мастер-классы для учащихся художественных учебных заведений России и </a:t>
            </a:r>
            <a:br>
              <a:rPr lang="ru-RU" sz="2000" dirty="0"/>
            </a:br>
            <a:r>
              <a:rPr lang="ru-RU" sz="2000" dirty="0"/>
              <a:t>Беларуси «Союзное государство – молодым талантам ХХІ века»; 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фестиваль Союзного государства «Творчество юных» (в г. Анапа), </a:t>
            </a:r>
            <a:br>
              <a:rPr lang="ru-RU" sz="2000" dirty="0"/>
            </a:br>
            <a:r>
              <a:rPr lang="ru-RU" sz="2000" dirty="0"/>
              <a:t>«Молодежь за Союзное государство»; 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спартакиада Союзного государства для детей и юношества; 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организация лечения и оздоровления детей Беларуси и России, наиболее </a:t>
            </a:r>
            <a:br>
              <a:rPr lang="ru-RU" sz="2000" dirty="0"/>
            </a:br>
            <a:r>
              <a:rPr lang="ru-RU" sz="2000" dirty="0"/>
              <a:t>пострадавших от катастрофы на Чернобыльской АЭС; 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велопробег Союзного государства «Молодежь России и Беларуси – дорога </a:t>
            </a:r>
            <a:br>
              <a:rPr lang="ru-RU" sz="2000" dirty="0"/>
            </a:br>
            <a:r>
              <a:rPr lang="ru-RU" sz="2000" dirty="0"/>
              <a:t>в будущее Союзного государства»; 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конкурс научно-технического творчества учащихся Союзного государства «Таланты ХХІ века». </a:t>
            </a:r>
            <a:endParaRPr lang="ru-BY" sz="2000" dirty="0"/>
          </a:p>
        </p:txBody>
      </p:sp>
      <p:pic>
        <p:nvPicPr>
          <p:cNvPr id="5122" name="Picture 2">
            <a:hlinkClick r:id="rId2"/>
            <a:extLst>
              <a:ext uri="{FF2B5EF4-FFF2-40B4-BE49-F238E27FC236}">
                <a16:creationId xmlns:a16="http://schemas.microsoft.com/office/drawing/2014/main" id="{64A59A4C-3E39-4D55-BC26-DF14E1F5BE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1" t="34146" r="27769" b="24390"/>
          <a:stretch/>
        </p:blipFill>
        <p:spPr bwMode="auto">
          <a:xfrm>
            <a:off x="8534434" y="1107079"/>
            <a:ext cx="1999312" cy="10778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На Смоленщине пройдет турслет учащихся Союзного государства">
            <a:hlinkClick r:id="" action="ppaction://customshow?id=0&amp;return=true"/>
            <a:extLst>
              <a:ext uri="{FF2B5EF4-FFF2-40B4-BE49-F238E27FC236}">
                <a16:creationId xmlns:a16="http://schemas.microsoft.com/office/drawing/2014/main" id="{EB87B3B8-BBCE-4596-BFA3-5E481C5E37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70" r="15908"/>
          <a:stretch/>
        </p:blipFill>
        <p:spPr bwMode="auto">
          <a:xfrm>
            <a:off x="9386864" y="2210447"/>
            <a:ext cx="1739027" cy="101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hlinkClick r:id="rId7"/>
            <a:extLst>
              <a:ext uri="{FF2B5EF4-FFF2-40B4-BE49-F238E27FC236}">
                <a16:creationId xmlns:a16="http://schemas.microsoft.com/office/drawing/2014/main" id="{7680512A-D074-49AE-92CD-C99AC52531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19689" y="1625608"/>
            <a:ext cx="761235" cy="75300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841BDEE-AFED-4727-AE48-CA149F7C90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891" y="2822843"/>
            <a:ext cx="640780" cy="640780"/>
          </a:xfrm>
          <a:prstGeom prst="rect">
            <a:avLst/>
          </a:prstGeom>
        </p:spPr>
      </p:pic>
      <p:pic>
        <p:nvPicPr>
          <p:cNvPr id="1026" name="Picture 2" descr="ФЕСТИВАЛЬ &quot;Молодежь – за Союзное государство&quot; – Ежегодный музыкальный  фестиваль">
            <a:extLst>
              <a:ext uri="{FF2B5EF4-FFF2-40B4-BE49-F238E27FC236}">
                <a16:creationId xmlns:a16="http://schemas.microsoft.com/office/drawing/2014/main" id="{B15AFD05-75C3-4957-AD0B-58019B632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790" y="3617586"/>
            <a:ext cx="2079097" cy="266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395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9</a:t>
            </a:fld>
            <a:endParaRPr lang="x-none" dirty="0"/>
          </a:p>
        </p:txBody>
      </p:sp>
      <p:sp>
        <p:nvSpPr>
          <p:cNvPr id="9" name="TextBox 8"/>
          <p:cNvSpPr txBox="1"/>
          <p:nvPr/>
        </p:nvSpPr>
        <p:spPr>
          <a:xfrm>
            <a:off x="578005" y="1401286"/>
            <a:ext cx="6449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Молодежные программы Союзного государства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9">
            <a:extLst>
              <a:ext uri="{FF2B5EF4-FFF2-40B4-BE49-F238E27FC236}">
                <a16:creationId xmlns:a16="http://schemas.microsoft.com/office/drawing/2014/main" id="{0281F334-19FD-4141-A95C-8A6C9D7D388C}"/>
              </a:ext>
            </a:extLst>
          </p:cNvPr>
          <p:cNvSpPr txBox="1">
            <a:spLocks/>
          </p:cNvSpPr>
          <p:nvPr/>
        </p:nvSpPr>
        <p:spPr>
          <a:xfrm>
            <a:off x="578005" y="273878"/>
            <a:ext cx="5156749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b="1" dirty="0">
                <a:solidFill>
                  <a:srgbClr val="0070C0"/>
                </a:solidFill>
                <a:latin typeface="Arial Black" panose="020B0A04020102020204" pitchFamily="34" charset="0"/>
              </a:rPr>
              <a:t>Будущее Союзного государства — в руках молодежи и для молодежи</a:t>
            </a:r>
            <a:endParaRPr lang="x-none" sz="25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93986" y="0"/>
            <a:ext cx="1382" cy="1549475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ED047EA-A1D5-44BC-9014-F3DFF4085509}"/>
              </a:ext>
            </a:extLst>
          </p:cNvPr>
          <p:cNvSpPr txBox="1"/>
          <p:nvPr/>
        </p:nvSpPr>
        <p:spPr>
          <a:xfrm>
            <a:off x="493986" y="1742537"/>
            <a:ext cx="10849184" cy="5055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олимпиада школьников Союзного государства «Россия и Беларусь: </a:t>
            </a:r>
            <a:br>
              <a:rPr lang="ru-RU" sz="2000" dirty="0"/>
            </a:br>
            <a:r>
              <a:rPr lang="ru-RU" sz="2000" dirty="0"/>
              <a:t>историческая и духовная общность»; 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туристский слет учащихся Союзного государства; 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слет юных экологов Беларуси и России «Экология без границ»; 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гастроли Молодежного белорусско-российского симфонического оркестра; 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мастер-классы для учащихся художественных учебных заведений России и </a:t>
            </a:r>
            <a:br>
              <a:rPr lang="ru-RU" sz="2000" dirty="0"/>
            </a:br>
            <a:r>
              <a:rPr lang="ru-RU" sz="2000" dirty="0"/>
              <a:t>Беларуси «Союзное государство – молодым талантам ХХІ века»; 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фестиваль Союзного государства «Творчество юных» (в г. Анапа), </a:t>
            </a:r>
            <a:br>
              <a:rPr lang="ru-RU" sz="2000" dirty="0"/>
            </a:br>
            <a:r>
              <a:rPr lang="ru-RU" sz="2000" dirty="0"/>
              <a:t>«Молодежь за Союзное государство»; 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спартакиада Союзного государства для детей и юношества; 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организация лечения и оздоровления детей Беларуси и России, наиболее </a:t>
            </a:r>
            <a:br>
              <a:rPr lang="ru-RU" sz="2000" dirty="0"/>
            </a:br>
            <a:r>
              <a:rPr lang="ru-RU" sz="2000" dirty="0"/>
              <a:t>пострадавших от катастрофы на Чернобыльской АЭС; 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велопробег Союзного государства «Молодежь России и Беларуси – дорога </a:t>
            </a:r>
            <a:br>
              <a:rPr lang="ru-RU" sz="2000" dirty="0"/>
            </a:br>
            <a:r>
              <a:rPr lang="ru-RU" sz="2000" dirty="0"/>
              <a:t>в будущее Союзного государства»; 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конкурс научно-технического творчества учащихся Союзного государства «Таланты ХХІ века». </a:t>
            </a:r>
            <a:endParaRPr lang="ru-BY" sz="2000" dirty="0"/>
          </a:p>
        </p:txBody>
      </p:sp>
      <p:pic>
        <p:nvPicPr>
          <p:cNvPr id="5122" name="Picture 2">
            <a:hlinkClick r:id="rId2"/>
            <a:extLst>
              <a:ext uri="{FF2B5EF4-FFF2-40B4-BE49-F238E27FC236}">
                <a16:creationId xmlns:a16="http://schemas.microsoft.com/office/drawing/2014/main" id="{64A59A4C-3E39-4D55-BC26-DF14E1F5BE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1" t="34146" r="27769" b="24390"/>
          <a:stretch/>
        </p:blipFill>
        <p:spPr bwMode="auto">
          <a:xfrm>
            <a:off x="8734629" y="1079888"/>
            <a:ext cx="1999312" cy="10778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На Смоленщине пройдет турслет учащихся Союзного государства">
            <a:hlinkClick r:id="" action="ppaction://customshow?id=0&amp;return=true"/>
            <a:extLst>
              <a:ext uri="{FF2B5EF4-FFF2-40B4-BE49-F238E27FC236}">
                <a16:creationId xmlns:a16="http://schemas.microsoft.com/office/drawing/2014/main" id="{EB87B3B8-BBCE-4596-BFA3-5E481C5E37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70" r="15908"/>
          <a:stretch/>
        </p:blipFill>
        <p:spPr bwMode="auto">
          <a:xfrm>
            <a:off x="9647461" y="2170697"/>
            <a:ext cx="1739027" cy="101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hlinkClick r:id="rId7"/>
            <a:extLst>
              <a:ext uri="{FF2B5EF4-FFF2-40B4-BE49-F238E27FC236}">
                <a16:creationId xmlns:a16="http://schemas.microsoft.com/office/drawing/2014/main" id="{7680512A-D074-49AE-92CD-C99AC52531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01035" y="1572958"/>
            <a:ext cx="761235" cy="75300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841BDEE-AFED-4727-AE48-CA149F7C90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934" y="2718777"/>
            <a:ext cx="640780" cy="640780"/>
          </a:xfrm>
          <a:prstGeom prst="rect">
            <a:avLst/>
          </a:prstGeom>
        </p:spPr>
      </p:pic>
      <p:pic>
        <p:nvPicPr>
          <p:cNvPr id="1026" name="Picture 2" descr="ФЕСТИВАЛЬ &quot;Молодежь – за Союзное государство&quot; – Ежегодный музыкальный  фестиваль">
            <a:extLst>
              <a:ext uri="{FF2B5EF4-FFF2-40B4-BE49-F238E27FC236}">
                <a16:creationId xmlns:a16="http://schemas.microsoft.com/office/drawing/2014/main" id="{B15AFD05-75C3-4957-AD0B-58019B632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759" y="3818834"/>
            <a:ext cx="1422107" cy="182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EBFC3E8F-A55A-4567-A820-75F9A9E5A2DF}"/>
              </a:ext>
            </a:extLst>
          </p:cNvPr>
          <p:cNvGrpSpPr/>
          <p:nvPr/>
        </p:nvGrpSpPr>
        <p:grpSpPr>
          <a:xfrm>
            <a:off x="1443176" y="1524217"/>
            <a:ext cx="8291109" cy="4501234"/>
            <a:chOff x="1264688" y="1286006"/>
            <a:chExt cx="8291109" cy="4501234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6BA0C430-3B37-4AEB-ACFD-5835E13964FE}"/>
                </a:ext>
              </a:extLst>
            </p:cNvPr>
            <p:cNvSpPr/>
            <p:nvPr/>
          </p:nvSpPr>
          <p:spPr>
            <a:xfrm>
              <a:off x="1264688" y="1286006"/>
              <a:ext cx="8291109" cy="450123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C6D9F1">
                  <a:alpha val="8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ru-RU" sz="1800" b="1" dirty="0">
                  <a:solidFill>
                    <a:schemeClr val="tx1"/>
                  </a:solidFill>
                </a:rPr>
                <a:t>Туристский слет Союзного государства </a:t>
              </a:r>
              <a:r>
                <a:rPr lang="ru-RU" sz="1800" dirty="0">
                  <a:solidFill>
                    <a:schemeClr val="tx1"/>
                  </a:solidFill>
                </a:rPr>
                <a:t>— один из самых крупных молодежных проектов, направленных на совершенствование туристских навыков, приобщение молодежи к здоровому образу жизни и укрепление дружеских связей между юными туристами России и Беларуси.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ru-RU" sz="1800" b="1" dirty="0">
                  <a:solidFill>
                    <a:schemeClr val="tx1"/>
                  </a:solidFill>
                </a:rPr>
                <a:t>2019 г. </a:t>
              </a:r>
              <a:r>
                <a:rPr lang="ru-RU" sz="1800" dirty="0">
                  <a:solidFill>
                    <a:schemeClr val="tx1"/>
                  </a:solidFill>
                </a:rPr>
                <a:t>проходил в Смоленской области</a:t>
              </a:r>
              <a:endParaRPr lang="ru-RU" dirty="0">
                <a:solidFill>
                  <a:schemeClr val="tx1"/>
                </a:solidFill>
              </a:endParaRP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ru-RU" sz="1800" b="1" dirty="0">
                  <a:solidFill>
                    <a:schemeClr val="tx1"/>
                  </a:solidFill>
                </a:rPr>
                <a:t>13</a:t>
              </a:r>
              <a:r>
                <a:rPr lang="ru-RU" sz="1800" dirty="0">
                  <a:solidFill>
                    <a:schemeClr val="tx1"/>
                  </a:solidFill>
                </a:rPr>
                <a:t>-й туристский слет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ru-RU" dirty="0">
                  <a:solidFill>
                    <a:schemeClr val="tx1"/>
                  </a:solidFill>
                </a:rPr>
                <a:t>Участвовали ю</a:t>
              </a:r>
              <a:r>
                <a:rPr lang="ru-RU" sz="1800" dirty="0">
                  <a:solidFill>
                    <a:schemeClr val="tx1"/>
                  </a:solidFill>
                </a:rPr>
                <a:t>ноши и девушки от 14 до 17 лет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ru-RU" sz="1800" dirty="0">
                  <a:solidFill>
                    <a:schemeClr val="tx1"/>
                  </a:solidFill>
                </a:rPr>
                <a:t>Более 500 человек,  6 дней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ru-RU" sz="1800" b="1" dirty="0">
                  <a:solidFill>
                    <a:schemeClr val="tx1"/>
                  </a:solidFill>
                </a:rPr>
                <a:t>30 команд </a:t>
              </a:r>
              <a:r>
                <a:rPr lang="ru-RU" sz="1800" dirty="0">
                  <a:solidFill>
                    <a:schemeClr val="tx1"/>
                  </a:solidFill>
                </a:rPr>
                <a:t>— Российская Федерация, </a:t>
              </a:r>
              <a:r>
                <a:rPr lang="ru-RU" sz="1800" b="1" dirty="0">
                  <a:solidFill>
                    <a:schemeClr val="tx1"/>
                  </a:solidFill>
                </a:rPr>
                <a:t>7 команд </a:t>
              </a:r>
              <a:r>
                <a:rPr lang="ru-RU" sz="1800" dirty="0">
                  <a:solidFill>
                    <a:schemeClr val="tx1"/>
                  </a:solidFill>
                </a:rPr>
                <a:t>— Республика Беларусь</a:t>
              </a:r>
            </a:p>
            <a:p>
              <a:pPr lvl="0"/>
              <a:r>
                <a:rPr lang="ru-RU" sz="1800" b="1" dirty="0">
                  <a:solidFill>
                    <a:schemeClr val="tx1"/>
                  </a:solidFill>
                </a:rPr>
                <a:t>Итоги: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ru-RU" sz="1800" u="sng" dirty="0">
                  <a:solidFill>
                    <a:schemeClr val="tx1"/>
                  </a:solidFill>
                </a:rPr>
                <a:t>Ориентирование на местности</a:t>
              </a:r>
              <a:r>
                <a:rPr lang="ru-RU" sz="1800" dirty="0">
                  <a:solidFill>
                    <a:schemeClr val="tx1"/>
                  </a:solidFill>
                </a:rPr>
                <a:t>:</a:t>
              </a:r>
              <a:br>
                <a:rPr lang="ru-RU" sz="1800" dirty="0">
                  <a:solidFill>
                    <a:schemeClr val="tx1"/>
                  </a:solidFill>
                </a:rPr>
              </a:br>
              <a:r>
                <a:rPr lang="ru-RU" sz="1800" dirty="0">
                  <a:solidFill>
                    <a:schemeClr val="tx1"/>
                  </a:solidFill>
                </a:rPr>
                <a:t>2-е место — г. Минск</a:t>
              </a:r>
              <a:br>
                <a:rPr lang="ru-RU" sz="1800" dirty="0">
                  <a:solidFill>
                    <a:schemeClr val="tx1"/>
                  </a:solidFill>
                </a:rPr>
              </a:br>
              <a:r>
                <a:rPr lang="ru-RU" sz="1800" dirty="0">
                  <a:solidFill>
                    <a:schemeClr val="tx1"/>
                  </a:solidFill>
                </a:rPr>
                <a:t>3-е место — Могилевская область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ru-RU" sz="1800" u="sng" dirty="0">
                  <a:solidFill>
                    <a:schemeClr val="tx1"/>
                  </a:solidFill>
                </a:rPr>
                <a:t>Короткая командная дистанция</a:t>
              </a:r>
              <a:br>
                <a:rPr lang="ru-RU" sz="1800" dirty="0">
                  <a:solidFill>
                    <a:schemeClr val="tx1"/>
                  </a:solidFill>
                </a:rPr>
              </a:br>
              <a:r>
                <a:rPr lang="ru-RU" sz="1800" dirty="0">
                  <a:solidFill>
                    <a:schemeClr val="tx1"/>
                  </a:solidFill>
                </a:rPr>
                <a:t>1-е место — Могилевская область</a:t>
              </a:r>
            </a:p>
          </p:txBody>
        </p:sp>
        <p:pic>
          <p:nvPicPr>
            <p:cNvPr id="16" name="Picture 6" descr="На Смоленщине пройдет турслет учащихся Союзного государства">
              <a:extLst>
                <a:ext uri="{FF2B5EF4-FFF2-40B4-BE49-F238E27FC236}">
                  <a16:creationId xmlns:a16="http://schemas.microsoft.com/office/drawing/2014/main" id="{C6748A85-1281-495B-9A8A-0E4D0A6CB7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70" r="15908"/>
            <a:stretch/>
          </p:blipFill>
          <p:spPr bwMode="auto">
            <a:xfrm>
              <a:off x="7631791" y="4470793"/>
              <a:ext cx="1739027" cy="10166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08915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4445</TotalTime>
  <Words>1550</Words>
  <Application>Microsoft Office PowerPoint</Application>
  <PresentationFormat>Широкоэкранный</PresentationFormat>
  <Paragraphs>134</Paragraphs>
  <Slides>11</Slides>
  <Notes>7</Notes>
  <HiddenSlides>1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  <vt:variant>
        <vt:lpstr>Произвольные показы</vt:lpstr>
      </vt:variant>
      <vt:variant>
        <vt:i4>1</vt:i4>
      </vt:variant>
    </vt:vector>
  </HeadingPairs>
  <TitlesOfParts>
    <vt:vector size="17" baseType="lpstr">
      <vt:lpstr>Calibri</vt:lpstr>
      <vt:lpstr>Arial Black</vt:lpstr>
      <vt:lpstr>Calibri Light</vt:lpstr>
      <vt:lpstr>Arial</vt:lpstr>
      <vt:lpstr>Тема Office</vt:lpstr>
      <vt:lpstr>ПРОЕКТ  «Школа Активного Гражданина»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турслет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Харевич</dc:creator>
  <cp:lastModifiedBy>Tatsiana</cp:lastModifiedBy>
  <cp:revision>378</cp:revision>
  <cp:lastPrinted>2018-12-07T06:48:34Z</cp:lastPrinted>
  <dcterms:created xsi:type="dcterms:W3CDTF">2018-12-03T10:14:15Z</dcterms:created>
  <dcterms:modified xsi:type="dcterms:W3CDTF">2021-03-18T10:55:50Z</dcterms:modified>
</cp:coreProperties>
</file>