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7" r:id="rId2"/>
    <p:sldId id="303" r:id="rId3"/>
    <p:sldId id="305" r:id="rId4"/>
    <p:sldId id="326" r:id="rId5"/>
    <p:sldId id="327" r:id="rId6"/>
    <p:sldId id="328" r:id="rId7"/>
    <p:sldId id="329" r:id="rId8"/>
    <p:sldId id="330" r:id="rId9"/>
    <p:sldId id="331" r:id="rId10"/>
    <p:sldId id="324" r:id="rId11"/>
    <p:sldId id="325" r:id="rId12"/>
  </p:sldIdLst>
  <p:sldSz cx="12192000" cy="6858000"/>
  <p:notesSz cx="6858000" cy="9144000"/>
  <p:embeddedFontLst>
    <p:embeddedFont>
      <p:font typeface="Calibri Light" charset="0"/>
      <p:regular r:id="rId14"/>
      <p:italic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Arial Black" pitchFamily="34" charset="0"/>
      <p:bold r:id="rId20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8E40"/>
    <a:srgbClr val="9BBB59"/>
    <a:srgbClr val="202612"/>
    <a:srgbClr val="B91D16"/>
    <a:srgbClr val="E01F1A"/>
    <a:srgbClr val="DA2320"/>
    <a:srgbClr val="E2201B"/>
    <a:srgbClr val="AC1B16"/>
    <a:srgbClr val="2A5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8123" autoAdjust="0"/>
  </p:normalViewPr>
  <p:slideViewPr>
    <p:cSldViewPr snapToGrid="0">
      <p:cViewPr>
        <p:scale>
          <a:sx n="81" d="100"/>
          <a:sy n="81" d="100"/>
        </p:scale>
        <p:origin x="-300" y="2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16.12.2020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infocenter.nlb.by/god-maloy-rodiny/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a-belarus.by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za-belarus.by/rodina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12" Type="http://schemas.microsoft.com/office/2007/relationships/hdphoto" Target="../media/hdphoto1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11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4.png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12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3.wdp"/><Relationship Id="rId11" Type="http://schemas.openxmlformats.org/officeDocument/2006/relationships/image" Target="../media/image22.jpeg"/><Relationship Id="rId5" Type="http://schemas.openxmlformats.org/officeDocument/2006/relationships/image" Target="../media/image19.png"/><Relationship Id="rId10" Type="http://schemas.microsoft.com/office/2007/relationships/hdphoto" Target="../media/hdphoto15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9.wdp"/><Relationship Id="rId18" Type="http://schemas.microsoft.com/office/2007/relationships/hdphoto" Target="../media/hdphoto21.wdp"/><Relationship Id="rId3" Type="http://schemas.microsoft.com/office/2007/relationships/hdphoto" Target="../media/hdphoto4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6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6.wdp"/><Relationship Id="rId11" Type="http://schemas.openxmlformats.org/officeDocument/2006/relationships/image" Target="../media/image30.jpe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microsoft.com/office/2007/relationships/hdphoto" Target="../media/hdphoto18.wdp"/><Relationship Id="rId19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5.wdp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image" Target="../media/image6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22.wdp"/><Relationship Id="rId11" Type="http://schemas.openxmlformats.org/officeDocument/2006/relationships/image" Target="../media/image40.jpe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microsoft.com/office/2007/relationships/hdphoto" Target="../media/hdphoto24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microsoft.com/office/2007/relationships/hdphoto" Target="../media/hdphoto4.wdp"/><Relationship Id="rId7" Type="http://schemas.microsoft.com/office/2007/relationships/hdphoto" Target="../media/hdphoto27.wdp"/><Relationship Id="rId12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jpe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microsoft.com/office/2007/relationships/hdphoto" Target="../media/hdphoto28.wdp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0.png"/><Relationship Id="rId3" Type="http://schemas.microsoft.com/office/2007/relationships/hdphoto" Target="../media/hdphoto4.wdp"/><Relationship Id="rId7" Type="http://schemas.openxmlformats.org/officeDocument/2006/relationships/image" Target="../media/image56.jpeg"/><Relationship Id="rId12" Type="http://schemas.microsoft.com/office/2007/relationships/hdphoto" Target="../media/hdphoto3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9.wdp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5" Type="http://schemas.openxmlformats.org/officeDocument/2006/relationships/image" Target="../media/image61.jpeg"/><Relationship Id="rId10" Type="http://schemas.microsoft.com/office/2007/relationships/hdphoto" Target="../media/hdphoto30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microsoft.com/office/2007/relationships/hdphoto" Target="../media/hdphoto3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3679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Декабрь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</a:t>
            </a:r>
            <a:r>
              <a:rPr lang="fr-CA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31386" y="2898575"/>
            <a:ext cx="7539702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be-BY" sz="3600" b="1" dirty="0">
                <a:latin typeface="Arial"/>
                <a:ea typeface="Arial"/>
                <a:cs typeface="Arial"/>
                <a:sym typeface="Arial"/>
              </a:rPr>
              <a:t>Я родным краем ганаруся 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be-BY" sz="3600" b="1" dirty="0">
                <a:latin typeface="Arial"/>
                <a:ea typeface="Arial"/>
                <a:cs typeface="Arial"/>
                <a:sym typeface="Arial"/>
              </a:rPr>
              <a:t>і </a:t>
            </a:r>
            <a:r>
              <a:rPr lang="be-BY" sz="3600" b="1" dirty="0" smtClean="0">
                <a:latin typeface="Arial"/>
                <a:ea typeface="Arial"/>
                <a:cs typeface="Arial"/>
                <a:sym typeface="Arial"/>
              </a:rPr>
              <a:t>ведаю - я </a:t>
            </a:r>
            <a:r>
              <a:rPr lang="be-BY" sz="3600" b="1" dirty="0">
                <a:latin typeface="Arial"/>
                <a:ea typeface="Arial"/>
                <a:cs typeface="Arial"/>
                <a:sym typeface="Arial"/>
              </a:rPr>
              <a:t>не адзін</a:t>
            </a: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»</a:t>
            </a:r>
            <a:endParaRPr lang="ru-RU" sz="3600" b="1" dirty="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CBD141-658A-4553-B0A1-0F7C7CC4031D}"/>
              </a:ext>
            </a:extLst>
          </p:cNvPr>
          <p:cNvSpPr txBox="1"/>
          <p:nvPr/>
        </p:nvSpPr>
        <p:spPr>
          <a:xfrm>
            <a:off x="261198" y="1707734"/>
            <a:ext cx="5513127" cy="503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90000"/>
              </a:lnSpc>
              <a:spcBef>
                <a:spcPts val="1000"/>
              </a:spcBef>
            </a:pPr>
            <a:r>
              <a:rPr lang="ru-RU" dirty="0"/>
              <a:t>Молодежь принимает активное участие в мероприятиях, посвященных родным городам, деревням и </a:t>
            </a:r>
            <a:r>
              <a:rPr lang="ru-RU" dirty="0" err="1"/>
              <a:t>агрогородкам</a:t>
            </a:r>
            <a:r>
              <a:rPr lang="ru-RU" dirty="0"/>
              <a:t>.</a:t>
            </a:r>
          </a:p>
          <a:p>
            <a:pPr marL="228600" algn="just">
              <a:lnSpc>
                <a:spcPct val="90000"/>
              </a:lnSpc>
              <a:spcBef>
                <a:spcPts val="1000"/>
              </a:spcBef>
            </a:pPr>
            <a:r>
              <a:rPr lang="ru-RU" dirty="0"/>
              <a:t>В 2018–2020 гг. в учреждениях образования проведены следующие мероприятия республиканского уровня:</a:t>
            </a:r>
          </a:p>
          <a:p>
            <a:pPr marL="514350" indent="-2857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1700" dirty="0"/>
              <a:t>акция </a:t>
            </a:r>
            <a:r>
              <a:rPr lang="ru-RU" sz="1700" b="1" dirty="0"/>
              <a:t>«</a:t>
            </a:r>
            <a:r>
              <a:rPr lang="ru-RU" sz="1700" b="1" dirty="0" err="1"/>
              <a:t>Жыву</a:t>
            </a:r>
            <a:r>
              <a:rPr lang="ru-RU" sz="1700" b="1" dirty="0"/>
              <a:t> ў </a:t>
            </a:r>
            <a:r>
              <a:rPr lang="ru-RU" sz="1700" b="1" dirty="0" err="1"/>
              <a:t>Беларусі</a:t>
            </a:r>
            <a:r>
              <a:rPr lang="ru-RU" sz="1700" b="1" dirty="0"/>
              <a:t> і </a:t>
            </a:r>
            <a:r>
              <a:rPr lang="ru-RU" sz="1700" b="1" dirty="0" err="1"/>
              <a:t>тым</a:t>
            </a:r>
            <a:r>
              <a:rPr lang="ru-RU" sz="1700" b="1" dirty="0"/>
              <a:t> </a:t>
            </a:r>
            <a:r>
              <a:rPr lang="ru-RU" sz="1700" b="1" dirty="0" err="1"/>
              <a:t>ганаруся</a:t>
            </a:r>
            <a:r>
              <a:rPr lang="ru-RU" sz="1700" b="1" dirty="0"/>
              <a:t>» </a:t>
            </a:r>
            <a:r>
              <a:rPr lang="ru-RU" sz="1700" dirty="0"/>
              <a:t>(учащиеся исследовали малоизученные и утраченные объекты материальной и духовной культуры малой родины, реализовывали творческие проекты, создавали рекламные видеоролики; в конкурсах акции приняло участие более 3,5 тыс. учащихся);</a:t>
            </a:r>
          </a:p>
          <a:p>
            <a:pPr marL="514350" indent="-2857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1700" dirty="0"/>
              <a:t>гражданско-патриотический проект </a:t>
            </a:r>
            <a:r>
              <a:rPr lang="ru-RU" sz="1700" b="1" dirty="0"/>
              <a:t>«Собери Беларусь в своем сердце»</a:t>
            </a:r>
            <a:r>
              <a:rPr lang="ru-RU" sz="1700" dirty="0"/>
              <a:t> (изучение истории создания памятников истории и культуры малой родины, происхождения названий районов, микрорайонов, улиц городов и сел; исследование семейных традиций и обычаев и составление семейных </a:t>
            </a:r>
            <a:r>
              <a:rPr lang="ru-RU" sz="1700" dirty="0" smtClean="0"/>
              <a:t>родословных);</a:t>
            </a:r>
            <a:endParaRPr lang="ru-RU" sz="1700" dirty="0"/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48379" y="793490"/>
            <a:ext cx="10990585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Марафон добрых дел — </a:t>
            </a:r>
          </a:p>
          <a:p>
            <a:r>
              <a:rPr lang="ru-RU" sz="2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наш вклад в развитие малой Родины  </a:t>
            </a:r>
            <a:endParaRPr lang="x-none" sz="2500" b="1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5CBD141-658A-4553-B0A1-0F7C7CC4031D}"/>
              </a:ext>
            </a:extLst>
          </p:cNvPr>
          <p:cNvSpPr txBox="1"/>
          <p:nvPr/>
        </p:nvSpPr>
        <p:spPr>
          <a:xfrm>
            <a:off x="6327381" y="1707734"/>
            <a:ext cx="5513127" cy="486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57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1700" dirty="0"/>
              <a:t>конкурс по благоустройству и озеленению территорий </a:t>
            </a:r>
            <a:r>
              <a:rPr lang="ru-RU" sz="1700" b="1" dirty="0"/>
              <a:t>«Украсим Беларусь цветами»</a:t>
            </a:r>
            <a:r>
              <a:rPr lang="ru-RU" sz="1700" dirty="0"/>
              <a:t>;</a:t>
            </a:r>
          </a:p>
          <a:p>
            <a:pPr marL="514350" indent="-2857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1700" dirty="0"/>
              <a:t>конкурс по разработке компьютерных игр патриотической направленности </a:t>
            </a:r>
            <a:r>
              <a:rPr lang="ru-RU" sz="1700" b="1" dirty="0"/>
              <a:t>«Патриот.by» </a:t>
            </a:r>
            <a:r>
              <a:rPr lang="ru-RU" sz="1700" dirty="0"/>
              <a:t>под знаком Года малой родины;</a:t>
            </a:r>
          </a:p>
          <a:p>
            <a:pPr marL="514350" indent="-2857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be-BY" sz="1700" dirty="0"/>
              <a:t>конкурс фоторабот «</a:t>
            </a:r>
            <a:r>
              <a:rPr lang="be-BY" sz="1700" b="1" dirty="0"/>
              <a:t>Заповедная Беларусь»</a:t>
            </a:r>
            <a:r>
              <a:rPr lang="be-BY" sz="1700" dirty="0"/>
              <a:t>;</a:t>
            </a:r>
          </a:p>
          <a:p>
            <a:pPr marL="514350" indent="-2857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1700" dirty="0"/>
              <a:t>смотр-конкурс детского творчества «</a:t>
            </a:r>
            <a:r>
              <a:rPr lang="ru-RU" sz="1700" b="1" dirty="0"/>
              <a:t>Здравствуй, мир!» </a:t>
            </a:r>
            <a:r>
              <a:rPr lang="ru-RU" sz="1700" dirty="0"/>
              <a:t>под девизом «Як ты </a:t>
            </a:r>
            <a:r>
              <a:rPr lang="ru-RU" sz="1700" dirty="0" err="1"/>
              <a:t>сэрцу</a:t>
            </a:r>
            <a:r>
              <a:rPr lang="ru-RU" sz="1700" dirty="0"/>
              <a:t> </a:t>
            </a:r>
            <a:r>
              <a:rPr lang="ru-RU" sz="1700" dirty="0" err="1"/>
              <a:t>майму</a:t>
            </a:r>
            <a:r>
              <a:rPr lang="ru-RU" sz="1700" dirty="0"/>
              <a:t> </a:t>
            </a:r>
            <a:r>
              <a:rPr lang="ru-RU" sz="1700" dirty="0" err="1"/>
              <a:t>міла</a:t>
            </a:r>
            <a:r>
              <a:rPr lang="ru-RU" sz="1700" dirty="0"/>
              <a:t>, </a:t>
            </a:r>
            <a:r>
              <a:rPr lang="ru-RU" sz="1700" dirty="0" err="1"/>
              <a:t>дарагая</a:t>
            </a:r>
            <a:r>
              <a:rPr lang="ru-RU" sz="1700" dirty="0"/>
              <a:t> Беларусь!»;</a:t>
            </a:r>
          </a:p>
          <a:p>
            <a:pPr marL="514350" indent="-2857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1700" dirty="0"/>
              <a:t>культурно-образовательный проект </a:t>
            </a:r>
            <a:r>
              <a:rPr lang="ru-RU" sz="1700" b="1" dirty="0"/>
              <a:t>«</a:t>
            </a:r>
            <a:r>
              <a:rPr lang="ru-RU" sz="1700" b="1" dirty="0" err="1"/>
              <a:t>Беларускае</a:t>
            </a:r>
            <a:r>
              <a:rPr lang="ru-RU" sz="1700" b="1" dirty="0"/>
              <a:t> </a:t>
            </a:r>
            <a:r>
              <a:rPr lang="ru-RU" sz="1700" b="1" dirty="0" err="1"/>
              <a:t>народнае</a:t>
            </a:r>
            <a:r>
              <a:rPr lang="ru-RU" sz="1700" b="1" dirty="0"/>
              <a:t> </a:t>
            </a:r>
            <a:r>
              <a:rPr lang="ru-RU" sz="1700" b="1" dirty="0" err="1"/>
              <a:t>мастацтва</a:t>
            </a:r>
            <a:r>
              <a:rPr lang="ru-RU" sz="1700" b="1" dirty="0"/>
              <a:t> і </a:t>
            </a:r>
            <a:r>
              <a:rPr lang="ru-RU" sz="1700" b="1" dirty="0" err="1"/>
              <a:t>дзеці</a:t>
            </a:r>
            <a:r>
              <a:rPr lang="ru-RU" sz="1700" b="1" dirty="0"/>
              <a:t>»</a:t>
            </a:r>
            <a:r>
              <a:rPr lang="ru-RU" sz="1700" dirty="0"/>
              <a:t>;</a:t>
            </a:r>
          </a:p>
          <a:p>
            <a:pPr marL="514350" indent="-2857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1700" dirty="0"/>
              <a:t>XXІІ республиканская выставка-конкурс декоративно-прикладного творчества учащихся </a:t>
            </a:r>
            <a:r>
              <a:rPr lang="ru-RU" sz="1700" b="1" dirty="0"/>
              <a:t>«</a:t>
            </a:r>
            <a:r>
              <a:rPr lang="ru-RU" sz="1700" b="1" dirty="0" err="1"/>
              <a:t>Калядная</a:t>
            </a:r>
            <a:r>
              <a:rPr lang="ru-RU" sz="1700" b="1" dirty="0"/>
              <a:t> зорка» </a:t>
            </a:r>
            <a:r>
              <a:rPr lang="ru-RU" sz="1700" dirty="0"/>
              <a:t>;</a:t>
            </a:r>
          </a:p>
          <a:p>
            <a:pPr marL="514350" indent="-285750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ru-RU" sz="1700" dirty="0"/>
              <a:t>фестиваль-конкурс моды и фото «Мельница моды» под девизом «</a:t>
            </a:r>
            <a:r>
              <a:rPr lang="ru-RU" sz="1700" b="1" dirty="0"/>
              <a:t>Создадим визитную карточку Беларуси вместе!»</a:t>
            </a:r>
            <a:r>
              <a:rPr lang="ru-RU" sz="1700" dirty="0"/>
              <a:t> и др.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87399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CBD141-658A-4553-B0A1-0F7C7CC4031D}"/>
              </a:ext>
            </a:extLst>
          </p:cNvPr>
          <p:cNvSpPr txBox="1"/>
          <p:nvPr/>
        </p:nvSpPr>
        <p:spPr>
          <a:xfrm>
            <a:off x="269008" y="1877945"/>
            <a:ext cx="5513127" cy="357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90000"/>
              </a:lnSpc>
              <a:spcBef>
                <a:spcPts val="1000"/>
              </a:spcBef>
            </a:pPr>
            <a:r>
              <a:rPr lang="ru-RU" dirty="0"/>
              <a:t>Молодежь принимает активное участие в мероприятиях, посвященных родным городам, деревням и </a:t>
            </a:r>
            <a:r>
              <a:rPr lang="ru-RU" dirty="0" err="1"/>
              <a:t>агрогородкам</a:t>
            </a:r>
            <a:r>
              <a:rPr lang="ru-RU" dirty="0"/>
              <a:t>.</a:t>
            </a:r>
          </a:p>
          <a:p>
            <a:pPr marL="228600" algn="just">
              <a:lnSpc>
                <a:spcPct val="90000"/>
              </a:lnSpc>
              <a:spcBef>
                <a:spcPts val="1000"/>
              </a:spcBef>
            </a:pPr>
            <a:r>
              <a:rPr lang="ru-RU" sz="1700" dirty="0"/>
              <a:t>Инициатива Минской городской организации ОО «БРСМ» </a:t>
            </a:r>
            <a:r>
              <a:rPr lang="ru-RU" sz="1700" b="1" dirty="0"/>
              <a:t>«Вперед, столица!»</a:t>
            </a:r>
            <a:r>
              <a:rPr lang="ru-RU" sz="1700" dirty="0"/>
              <a:t> (организация на школьных и дворовых спортивных площадках встреч известных белорусских спортсменов с молодежью);</a:t>
            </a:r>
          </a:p>
          <a:p>
            <a:pPr marL="228600" algn="just">
              <a:lnSpc>
                <a:spcPct val="90000"/>
              </a:lnSpc>
              <a:spcBef>
                <a:spcPts val="1000"/>
              </a:spcBef>
            </a:pPr>
            <a:r>
              <a:rPr lang="ru-RU" sz="1700" dirty="0"/>
              <a:t>творческий </a:t>
            </a:r>
            <a:r>
              <a:rPr lang="ru-RU" sz="1700" dirty="0" smtClean="0"/>
              <a:t>конкурс на лучший </a:t>
            </a:r>
            <a:r>
              <a:rPr lang="ru-RU" sz="1700" dirty="0" err="1" smtClean="0"/>
              <a:t>буктрейлер</a:t>
            </a:r>
            <a:r>
              <a:rPr lang="ru-RU" sz="1700" dirty="0" smtClean="0"/>
              <a:t> </a:t>
            </a:r>
            <a:r>
              <a:rPr lang="ru-RU" sz="1700" dirty="0"/>
              <a:t>(</a:t>
            </a:r>
            <a:r>
              <a:rPr lang="ru-RU" sz="1700" dirty="0" smtClean="0"/>
              <a:t>видеоролик) </a:t>
            </a:r>
            <a:r>
              <a:rPr lang="ru-RU" sz="1700" b="1" dirty="0"/>
              <a:t>«Мой родны кут»</a:t>
            </a:r>
            <a:r>
              <a:rPr lang="ru-RU" sz="1700" dirty="0"/>
              <a:t>;</a:t>
            </a:r>
          </a:p>
          <a:p>
            <a:pPr marL="228600" algn="just">
              <a:lnSpc>
                <a:spcPct val="90000"/>
              </a:lnSpc>
              <a:spcBef>
                <a:spcPts val="1000"/>
              </a:spcBef>
            </a:pPr>
            <a:r>
              <a:rPr lang="ru-RU" sz="1700" dirty="0"/>
              <a:t>организованная Гродненской областной организацией ОО «БРСМ» интеллектуальная игра </a:t>
            </a:r>
            <a:r>
              <a:rPr lang="ru-RU" sz="1700" b="1" dirty="0" err="1"/>
              <a:t>Science</a:t>
            </a:r>
            <a:r>
              <a:rPr lang="ru-RU" sz="1700" b="1" dirty="0"/>
              <a:t> </a:t>
            </a:r>
            <a:r>
              <a:rPr lang="ru-RU" sz="1700" b="1" dirty="0" err="1"/>
              <a:t>Quiz</a:t>
            </a:r>
            <a:r>
              <a:rPr lang="ru-RU" sz="1700" dirty="0"/>
              <a:t>, посвященная 75-летию освобождения Республики Беларусь от немецко-фашистских захватчиков.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5CBD141-658A-4553-B0A1-0F7C7CC4031D}"/>
              </a:ext>
            </a:extLst>
          </p:cNvPr>
          <p:cNvSpPr txBox="1"/>
          <p:nvPr/>
        </p:nvSpPr>
        <p:spPr>
          <a:xfrm>
            <a:off x="6180237" y="1877945"/>
            <a:ext cx="5513127" cy="293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90000"/>
              </a:lnSpc>
              <a:spcBef>
                <a:spcPts val="1000"/>
              </a:spcBef>
            </a:pPr>
            <a:r>
              <a:rPr lang="ru-RU" sz="1700"/>
              <a:t>Всего </a:t>
            </a:r>
            <a:r>
              <a:rPr lang="ru-RU" sz="1700" smtClean="0"/>
              <a:t>территориальными </a:t>
            </a:r>
            <a:r>
              <a:rPr lang="ru-RU" sz="1700" dirty="0"/>
              <a:t>комитетами БРСМ проведено более 4 тыс. тематических республиканских и региональных мероприятий по всей стране. В их числе запуск в интернете </a:t>
            </a:r>
            <a:r>
              <a:rPr lang="ru-RU" sz="1700" dirty="0" err="1"/>
              <a:t>челленджа</a:t>
            </a:r>
            <a:r>
              <a:rPr lang="ru-RU" sz="1700" dirty="0"/>
              <a:t> добрых дел, </a:t>
            </a:r>
            <a:r>
              <a:rPr lang="ru-RU" sz="1700" dirty="0" err="1"/>
              <a:t>квеста</a:t>
            </a:r>
            <a:r>
              <a:rPr lang="ru-RU" sz="1700" dirty="0"/>
              <a:t> «</a:t>
            </a:r>
            <a:r>
              <a:rPr lang="ru-RU" sz="1700" dirty="0" err="1"/>
              <a:t>Родныя</a:t>
            </a:r>
            <a:r>
              <a:rPr lang="ru-RU" sz="1700" dirty="0"/>
              <a:t> </a:t>
            </a:r>
            <a:r>
              <a:rPr lang="ru-RU" sz="1700" dirty="0" err="1"/>
              <a:t>мясцiны</a:t>
            </a:r>
            <a:r>
              <a:rPr lang="ru-RU" sz="1700" dirty="0"/>
              <a:t>», серии опросов. </a:t>
            </a:r>
          </a:p>
          <a:p>
            <a:pPr marL="228600" algn="just">
              <a:lnSpc>
                <a:spcPct val="90000"/>
              </a:lnSpc>
              <a:spcBef>
                <a:spcPts val="1000"/>
              </a:spcBef>
            </a:pPr>
            <a:r>
              <a:rPr lang="ru-RU" sz="1700" dirty="0"/>
              <a:t>Среди наиболее крупных мероприятий можно выделить республиканские проекты «Беларусь — </a:t>
            </a:r>
            <a:r>
              <a:rPr lang="ru-RU" sz="1700" dirty="0" err="1"/>
              <a:t>крынiца</a:t>
            </a:r>
            <a:r>
              <a:rPr lang="ru-RU" sz="1700" dirty="0"/>
              <a:t> </a:t>
            </a:r>
            <a:r>
              <a:rPr lang="ru-RU" sz="1700" dirty="0" err="1"/>
              <a:t>натхнення</a:t>
            </a:r>
            <a:r>
              <a:rPr lang="ru-RU" sz="1700" dirty="0"/>
              <a:t>», «Молодежь — за урожай!», «Властелин села», «Восстановление святынь Беларуси» и многие другие.</a:t>
            </a:r>
          </a:p>
          <a:p>
            <a:pPr marL="228600" algn="just">
              <a:lnSpc>
                <a:spcPct val="90000"/>
              </a:lnSpc>
              <a:spcBef>
                <a:spcPts val="1000"/>
              </a:spcBef>
            </a:pPr>
            <a:endParaRPr lang="en-US" sz="1700" dirty="0"/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078" y="5052147"/>
            <a:ext cx="1090491" cy="1090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2569" y="5412726"/>
            <a:ext cx="206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Год малой </a:t>
            </a:r>
            <a:r>
              <a:rPr lang="ru-RU" b="1" dirty="0" smtClean="0">
                <a:solidFill>
                  <a:srgbClr val="0070C0"/>
                </a:solidFill>
              </a:rPr>
              <a:t>Родины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Заголовок 9">
            <a:extLst>
              <a:ext uri="{FF2B5EF4-FFF2-40B4-BE49-F238E27FC236}">
                <a16:creationId xmlns="" xmlns:a16="http://schemas.microsoft.com/office/drawing/2014/main" id="{EC86C7EF-913E-4133-9233-5CCC707187F0}"/>
              </a:ext>
            </a:extLst>
          </p:cNvPr>
          <p:cNvSpPr txBox="1">
            <a:spLocks/>
          </p:cNvSpPr>
          <p:nvPr/>
        </p:nvSpPr>
        <p:spPr>
          <a:xfrm>
            <a:off x="448379" y="793490"/>
            <a:ext cx="10990585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Марафон добрых дел — </a:t>
            </a:r>
          </a:p>
          <a:p>
            <a:r>
              <a:rPr lang="ru-RU" sz="2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наш вклад в развитие малой Родины  </a:t>
            </a:r>
            <a:endParaRPr lang="x-none" sz="2500" b="1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>
            <a:hlinkClick r:id="rId2"/>
          </p:cNvPr>
          <p:cNvSpPr/>
          <p:nvPr/>
        </p:nvSpPr>
        <p:spPr>
          <a:xfrm>
            <a:off x="6863255" y="4918841"/>
            <a:ext cx="3773214" cy="1376856"/>
          </a:xfrm>
          <a:prstGeom prst="round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6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093" y="3421827"/>
            <a:ext cx="3858166" cy="69299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Малая родина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важна </a:t>
            </a:r>
            <a:br>
              <a:rPr lang="ru-RU" sz="2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для каждого человека.</a:t>
            </a:r>
            <a:br>
              <a:rPr lang="ru-RU" sz="2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</a:br>
            <a:r>
              <a:rPr lang="ru-RU" sz="2000" i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«Она многолика. Для одних — это родной город, улица в городе или небольшой дворик, деревня, где прошли лучшие детские годы, для других — кусочек дикой природы, который радовал глаз и дарил чувство наполненности и покоя. А для тех, кто уехал искать счастье в другие страны, малой родиной стала Беларусь».                                    </a:t>
            </a:r>
            <a:br>
              <a:rPr lang="ru-RU" sz="2000" i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</a:br>
            <a:r>
              <a:rPr lang="ru-RU" sz="2000" i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                                  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А.Г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 Лукашенко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</a:br>
            <a:endParaRPr lang="x-none" sz="20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87692" y="874693"/>
            <a:ext cx="983838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8E40"/>
                </a:solidFill>
                <a:latin typeface="Arial Black" panose="020B0A04020102020204" pitchFamily="34" charset="0"/>
              </a:rPr>
              <a:t>Достижения суверенной Беларуси в различных сферах общественной жизни </a:t>
            </a:r>
            <a:endParaRPr lang="x-none" sz="2500" b="1" dirty="0">
              <a:solidFill>
                <a:srgbClr val="008E4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93" y="4417415"/>
            <a:ext cx="717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2018–2020 гг. проходили под знаком Года малой родины</a:t>
            </a:r>
            <a:endParaRPr lang="en-US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2"/>
          <a:stretch/>
        </p:blipFill>
        <p:spPr>
          <a:xfrm>
            <a:off x="520286" y="1757588"/>
            <a:ext cx="7138053" cy="2595667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E5C395CC-2AFE-473B-A513-458F8C3CCB62}"/>
              </a:ext>
            </a:extLst>
          </p:cNvPr>
          <p:cNvGrpSpPr/>
          <p:nvPr/>
        </p:nvGrpSpPr>
        <p:grpSpPr>
          <a:xfrm>
            <a:off x="973522" y="5366639"/>
            <a:ext cx="2024465" cy="1023786"/>
            <a:chOff x="487692" y="5028028"/>
            <a:chExt cx="2024465" cy="1023786"/>
          </a:xfrm>
        </p:grpSpPr>
        <p:pic>
          <p:nvPicPr>
            <p:cNvPr id="4" name="Рисунок 3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7181" y="5028028"/>
              <a:ext cx="725487" cy="72548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7692" y="5682482"/>
              <a:ext cx="2024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rgbClr val="0070C0"/>
                  </a:solidFill>
                </a:rPr>
                <a:t>З </a:t>
              </a:r>
              <a:r>
                <a:rPr lang="ru-RU" b="1" dirty="0" err="1">
                  <a:solidFill>
                    <a:srgbClr val="0070C0"/>
                  </a:solidFill>
                </a:rPr>
                <a:t>гонарам</a:t>
              </a:r>
              <a:r>
                <a:rPr lang="ru-RU" b="1" dirty="0">
                  <a:solidFill>
                    <a:srgbClr val="0070C0"/>
                  </a:solidFill>
                </a:rPr>
                <a:t> у </a:t>
              </a:r>
              <a:r>
                <a:rPr lang="ru-RU" b="1" dirty="0" err="1">
                  <a:solidFill>
                    <a:srgbClr val="0070C0"/>
                  </a:solidFill>
                </a:rPr>
                <a:t>сэрцы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" name="Рисунок 5">
            <a:hlinkClick r:id="rId5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326" y="5366639"/>
            <a:ext cx="725487" cy="725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8619" y="6021093"/>
            <a:ext cx="255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Большая малая родина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: скругленные углы 11">
            <a:hlinkClick r:id="rId3"/>
            <a:extLst>
              <a:ext uri="{FF2B5EF4-FFF2-40B4-BE49-F238E27FC236}">
                <a16:creationId xmlns="" xmlns:a16="http://schemas.microsoft.com/office/drawing/2014/main" id="{343A4837-A94B-435F-A600-1677070FD52A}"/>
              </a:ext>
            </a:extLst>
          </p:cNvPr>
          <p:cNvSpPr/>
          <p:nvPr/>
        </p:nvSpPr>
        <p:spPr>
          <a:xfrm>
            <a:off x="973522" y="5142973"/>
            <a:ext cx="2174826" cy="1452282"/>
          </a:xfrm>
          <a:prstGeom prst="round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hlinkClick r:id="rId3"/>
            <a:extLst>
              <a:ext uri="{FF2B5EF4-FFF2-40B4-BE49-F238E27FC236}">
                <a16:creationId xmlns="" xmlns:a16="http://schemas.microsoft.com/office/drawing/2014/main" id="{3E4973DD-1249-4F14-B380-6CF1D0279EBE}"/>
              </a:ext>
            </a:extLst>
          </p:cNvPr>
          <p:cNvSpPr/>
          <p:nvPr/>
        </p:nvSpPr>
        <p:spPr>
          <a:xfrm>
            <a:off x="3248258" y="5151031"/>
            <a:ext cx="2616673" cy="1452282"/>
          </a:xfrm>
          <a:prstGeom prst="round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371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16" y="2629936"/>
            <a:ext cx="2016772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36912" y="4473072"/>
            <a:ext cx="1569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«Минск-Арена»</a:t>
            </a:r>
            <a:endParaRPr lang="be-BY" sz="1600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08C56472-8533-4EE2-A74A-A2BE5E0F2ED3}"/>
              </a:ext>
            </a:extLst>
          </p:cNvPr>
          <p:cNvSpPr txBox="1">
            <a:spLocks/>
          </p:cNvSpPr>
          <p:nvPr/>
        </p:nvSpPr>
        <p:spPr>
          <a:xfrm>
            <a:off x="487692" y="874693"/>
            <a:ext cx="983838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8E40"/>
                </a:solidFill>
                <a:latin typeface="Arial Black" panose="020B0A04020102020204" pitchFamily="34" charset="0"/>
              </a:rPr>
              <a:t>Достижения суверенной Беларуси в различных сферах общественной жизни </a:t>
            </a:r>
            <a:endParaRPr lang="x-none" sz="2500" b="1" dirty="0">
              <a:solidFill>
                <a:srgbClr val="008E4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91729C-0E59-43A5-969B-1702A80652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92" y="2558772"/>
            <a:ext cx="4656079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9D24BDDD-B7BD-47A9-9D45-8B5163607273}"/>
              </a:ext>
            </a:extLst>
          </p:cNvPr>
          <p:cNvSpPr/>
          <p:nvPr/>
        </p:nvSpPr>
        <p:spPr>
          <a:xfrm>
            <a:off x="641125" y="1933297"/>
            <a:ext cx="4458571" cy="386691"/>
          </a:xfrm>
          <a:prstGeom prst="roundRect">
            <a:avLst/>
          </a:prstGeom>
          <a:solidFill>
            <a:srgbClr val="008E4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город   МИНСК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BAB438C-3479-4DC5-90D6-A172393C0014}"/>
              </a:ext>
            </a:extLst>
          </p:cNvPr>
          <p:cNvSpPr txBox="1"/>
          <p:nvPr/>
        </p:nvSpPr>
        <p:spPr>
          <a:xfrm>
            <a:off x="5234579" y="1639637"/>
            <a:ext cx="653608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90000"/>
              </a:lnSpc>
              <a:spcBef>
                <a:spcPts val="1000"/>
              </a:spcBef>
            </a:pPr>
            <a:r>
              <a:rPr lang="ru-RU" b="1" dirty="0"/>
              <a:t>Минск </a:t>
            </a:r>
            <a:r>
              <a:rPr lang="ru-RU" dirty="0"/>
              <a:t>стал образцовым городом для проведения спортивных и культурных мероприятий. Появилось несколько знаковых объектов, которые делают белорусскую столицу узнаваемой.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040953F-4259-4D77-8E58-8DAE80AF221E}"/>
              </a:ext>
            </a:extLst>
          </p:cNvPr>
          <p:cNvSpPr txBox="1"/>
          <p:nvPr/>
        </p:nvSpPr>
        <p:spPr>
          <a:xfrm>
            <a:off x="2449323" y="3881798"/>
            <a:ext cx="1678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город Минск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173DE7A-4B7B-4340-B142-C38B62184E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82" b="47783" l="42585" r="50863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50" t="41932" r="48102" b="51567"/>
          <a:stretch/>
        </p:blipFill>
        <p:spPr>
          <a:xfrm>
            <a:off x="2426730" y="4142375"/>
            <a:ext cx="481780" cy="245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05AA1F9-36D6-4B05-AD7F-E2E105093B17}"/>
              </a:ext>
            </a:extLst>
          </p:cNvPr>
          <p:cNvSpPr txBox="1"/>
          <p:nvPr/>
        </p:nvSpPr>
        <p:spPr>
          <a:xfrm>
            <a:off x="5307176" y="3934430"/>
            <a:ext cx="190845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Национальная библиотека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Третья ветка минского метро откроется к 7 ноября">
            <a:extLst>
              <a:ext uri="{FF2B5EF4-FFF2-40B4-BE49-F238E27FC236}">
                <a16:creationId xmlns="" xmlns:a16="http://schemas.microsoft.com/office/drawing/2014/main" id="{2FF2612E-A235-4CFC-B2B3-FFE713C50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80" b="10209"/>
          <a:stretch/>
        </p:blipFill>
        <p:spPr bwMode="auto">
          <a:xfrm>
            <a:off x="7566893" y="5078772"/>
            <a:ext cx="2077842" cy="12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409A9F3-95A7-4D99-BCA3-95CAAC738C3F}"/>
              </a:ext>
            </a:extLst>
          </p:cNvPr>
          <p:cNvSpPr txBox="1"/>
          <p:nvPr/>
        </p:nvSpPr>
        <p:spPr>
          <a:xfrm>
            <a:off x="7467517" y="6351019"/>
            <a:ext cx="2275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Метрополитен</a:t>
            </a:r>
            <a:endParaRPr lang="be-BY" sz="1600" dirty="0"/>
          </a:p>
        </p:txBody>
      </p:sp>
      <p:pic>
        <p:nvPicPr>
          <p:cNvPr id="2050" name="Picture 2" descr="Минск-Арена %%">
            <a:extLst>
              <a:ext uri="{FF2B5EF4-FFF2-40B4-BE49-F238E27FC236}">
                <a16:creationId xmlns="" xmlns:a16="http://schemas.microsoft.com/office/drawing/2014/main" id="{B888E8CD-E8AD-446B-AA6B-6B1C1B51F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69" y="3240081"/>
            <a:ext cx="217578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Музей истории Великой Отечественной войны подготовил экскурсионные проекты">
            <a:extLst>
              <a:ext uri="{FF2B5EF4-FFF2-40B4-BE49-F238E27FC236}">
                <a16:creationId xmlns="" xmlns:a16="http://schemas.microsoft.com/office/drawing/2014/main" id="{0E1BAB02-B4DA-4ED2-ABE5-7DBBEE03F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4" b="6869"/>
          <a:stretch/>
        </p:blipFill>
        <p:spPr bwMode="auto">
          <a:xfrm>
            <a:off x="5403116" y="4723136"/>
            <a:ext cx="1990615" cy="12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5B5231A-7588-4C7E-A0E7-BFC68E08F46A}"/>
              </a:ext>
            </a:extLst>
          </p:cNvPr>
          <p:cNvSpPr txBox="1"/>
          <p:nvPr/>
        </p:nvSpPr>
        <p:spPr>
          <a:xfrm>
            <a:off x="5307176" y="6067563"/>
            <a:ext cx="2152428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 b="0" i="0" dirty="0">
                <a:effectLst/>
                <a:latin typeface="Calibri" panose="020F0502020204030204" pitchFamily="34" charset="0"/>
              </a:rPr>
              <a:t>Музей истории Великой Отечественной войны</a:t>
            </a:r>
          </a:p>
        </p:txBody>
      </p:sp>
      <p:pic>
        <p:nvPicPr>
          <p:cNvPr id="4098" name="Picture 2" descr="Ворота Минска в Беларуси, история, как выглядят сегодня, где располагаются  — Belarus Travel">
            <a:extLst>
              <a:ext uri="{FF2B5EF4-FFF2-40B4-BE49-F238E27FC236}">
                <a16:creationId xmlns="" xmlns:a16="http://schemas.microsoft.com/office/drawing/2014/main" id="{68C2F6A6-914E-41BC-B7DC-E2B95DC0D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147" y="2674430"/>
            <a:ext cx="1891458" cy="12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E09BD3A-A65D-4F96-8BB1-C3DEE9721D11}"/>
              </a:ext>
            </a:extLst>
          </p:cNvPr>
          <p:cNvSpPr txBox="1"/>
          <p:nvPr/>
        </p:nvSpPr>
        <p:spPr>
          <a:xfrm>
            <a:off x="9982321" y="3922676"/>
            <a:ext cx="196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1600" dirty="0"/>
              <a:t>Ворота Минска</a:t>
            </a:r>
          </a:p>
        </p:txBody>
      </p:sp>
      <p:pic>
        <p:nvPicPr>
          <p:cNvPr id="5122" name="Picture 2" descr="Большой театр оперы и балета — место, в котором обязаны побывать гости  Минска">
            <a:extLst>
              <a:ext uri="{FF2B5EF4-FFF2-40B4-BE49-F238E27FC236}">
                <a16:creationId xmlns="" xmlns:a16="http://schemas.microsoft.com/office/drawing/2014/main" id="{0E996EF1-0B92-4CA4-87B5-12B684A07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0" r="7136"/>
          <a:stretch/>
        </p:blipFill>
        <p:spPr bwMode="auto">
          <a:xfrm>
            <a:off x="10001568" y="4723136"/>
            <a:ext cx="199061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4BD714C-7EE3-460E-94AE-A46D20F5A8F7}"/>
              </a:ext>
            </a:extLst>
          </p:cNvPr>
          <p:cNvSpPr txBox="1"/>
          <p:nvPr/>
        </p:nvSpPr>
        <p:spPr>
          <a:xfrm>
            <a:off x="9921663" y="6006136"/>
            <a:ext cx="2150424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Большой театр оперы и балета</a:t>
            </a:r>
            <a:endParaRPr lang="be-BY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1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08C56472-8533-4EE2-A74A-A2BE5E0F2ED3}"/>
              </a:ext>
            </a:extLst>
          </p:cNvPr>
          <p:cNvSpPr txBox="1">
            <a:spLocks/>
          </p:cNvSpPr>
          <p:nvPr/>
        </p:nvSpPr>
        <p:spPr>
          <a:xfrm>
            <a:off x="487692" y="874693"/>
            <a:ext cx="983838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8E40"/>
                </a:solidFill>
                <a:latin typeface="Arial Black" panose="020B0A04020102020204" pitchFamily="34" charset="0"/>
              </a:rPr>
              <a:t>Достижения суверенной Беларуси в различных сферах общественной жизни </a:t>
            </a:r>
            <a:endParaRPr lang="x-none" sz="2500" b="1" dirty="0">
              <a:solidFill>
                <a:srgbClr val="008E4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91729C-0E59-43A5-969B-1702A806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92" y="2558772"/>
            <a:ext cx="4656079" cy="3780000"/>
          </a:xfrm>
          <a:prstGeom prst="rect">
            <a:avLst/>
          </a:prstGeom>
          <a:effectLst/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9D24BDDD-B7BD-47A9-9D45-8B5163607273}"/>
              </a:ext>
            </a:extLst>
          </p:cNvPr>
          <p:cNvSpPr/>
          <p:nvPr/>
        </p:nvSpPr>
        <p:spPr>
          <a:xfrm>
            <a:off x="641125" y="1933297"/>
            <a:ext cx="4458571" cy="386691"/>
          </a:xfrm>
          <a:prstGeom prst="roundRect">
            <a:avLst/>
          </a:prstGeom>
          <a:solidFill>
            <a:srgbClr val="008E4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Минская область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DF22168-2622-4B08-BC4A-395915CEC5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39" b="73906" l="33684" r="63816">
                        <a14:foregroundMark x1="41053" y1="26580" x2="41053" y2="26580"/>
                        <a14:foregroundMark x1="40658" y1="23339" x2="40658" y2="23339"/>
                        <a14:foregroundMark x1="43289" y1="73420" x2="43289" y2="73420"/>
                        <a14:foregroundMark x1="50921" y1="73906" x2="50921" y2="73906"/>
                        <a14:foregroundMark x1="63816" y1="34846" x2="63816" y2="34846"/>
                        <a14:foregroundMark x1="33684" y1="40519" x2="33684" y2="405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103" t="21848" r="32787" b="23528"/>
          <a:stretch/>
        </p:blipFill>
        <p:spPr>
          <a:xfrm>
            <a:off x="1924245" y="3377056"/>
            <a:ext cx="1681317" cy="2064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EEEF8D-AF8B-48F2-BC10-664BFEF275C8}"/>
              </a:ext>
            </a:extLst>
          </p:cNvPr>
          <p:cNvSpPr txBox="1"/>
          <p:nvPr/>
        </p:nvSpPr>
        <p:spPr>
          <a:xfrm>
            <a:off x="5390501" y="3485935"/>
            <a:ext cx="2150424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Несвижский замок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10242" name="Picture 2" descr="Услуги и цены — музей-заповедник «Несвиж»">
            <a:extLst>
              <a:ext uri="{FF2B5EF4-FFF2-40B4-BE49-F238E27FC236}">
                <a16:creationId xmlns="" xmlns:a16="http://schemas.microsoft.com/office/drawing/2014/main" id="{340DE529-B6ED-4C00-8FE7-CEE59F143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45"/>
          <a:stretch/>
        </p:blipFill>
        <p:spPr bwMode="auto">
          <a:xfrm>
            <a:off x="5441296" y="1703050"/>
            <a:ext cx="2969277" cy="17283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Национальный аэропорт Минск признан самым пунктуальным в мире">
            <a:extLst>
              <a:ext uri="{FF2B5EF4-FFF2-40B4-BE49-F238E27FC236}">
                <a16:creationId xmlns="" xmlns:a16="http://schemas.microsoft.com/office/drawing/2014/main" id="{17DD86B9-BB13-41F7-BCB8-65F014654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21"/>
          <a:stretch/>
        </p:blipFill>
        <p:spPr bwMode="auto">
          <a:xfrm>
            <a:off x="8687187" y="2159067"/>
            <a:ext cx="2760252" cy="17283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81AF68D-7992-46FE-9FCE-1457D9134B2D}"/>
              </a:ext>
            </a:extLst>
          </p:cNvPr>
          <p:cNvSpPr txBox="1"/>
          <p:nvPr/>
        </p:nvSpPr>
        <p:spPr>
          <a:xfrm>
            <a:off x="8715966" y="3952417"/>
            <a:ext cx="2988342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Национальный аэропорт Минск 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13314" name="Picture 2" descr="Экскурсионная программа “Минск-Силичи”">
            <a:extLst>
              <a:ext uri="{FF2B5EF4-FFF2-40B4-BE49-F238E27FC236}">
                <a16:creationId xmlns="" xmlns:a16="http://schemas.microsoft.com/office/drawing/2014/main" id="{8833B503-AE0C-42D2-BE69-975C7034B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79" y="4006580"/>
            <a:ext cx="2964426" cy="1945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B8D175A-2EEF-4085-9842-33685213E2DD}"/>
              </a:ext>
            </a:extLst>
          </p:cNvPr>
          <p:cNvSpPr txBox="1"/>
          <p:nvPr/>
        </p:nvSpPr>
        <p:spPr>
          <a:xfrm>
            <a:off x="5390501" y="6049146"/>
            <a:ext cx="2150424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Горнолыжный комплекс «Логойск»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14338" name="Picture 2" descr="БелАЗ» планирует восстановить экспорт самосвалов в Китай » Политринг -  Новости Беларуси">
            <a:extLst>
              <a:ext uri="{FF2B5EF4-FFF2-40B4-BE49-F238E27FC236}">
                <a16:creationId xmlns="" xmlns:a16="http://schemas.microsoft.com/office/drawing/2014/main" id="{0BFCB999-9CF2-4DCD-B8E1-987B99F73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54" y="4498891"/>
            <a:ext cx="2637385" cy="17542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EE035CA-8FC7-46BB-A5B6-C7551EB0C3D2}"/>
              </a:ext>
            </a:extLst>
          </p:cNvPr>
          <p:cNvSpPr txBox="1"/>
          <p:nvPr/>
        </p:nvSpPr>
        <p:spPr>
          <a:xfrm>
            <a:off x="8715966" y="6394015"/>
            <a:ext cx="2150424" cy="292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 «</a:t>
            </a:r>
            <a:r>
              <a:rPr lang="ru-RU" sz="1600" dirty="0" err="1">
                <a:latin typeface="Calibri" panose="020F0502020204030204" pitchFamily="34" charset="0"/>
              </a:rPr>
              <a:t>БелАЗ</a:t>
            </a:r>
            <a:r>
              <a:rPr lang="ru-RU" sz="1600" dirty="0">
                <a:latin typeface="Calibri" panose="020F0502020204030204" pitchFamily="34" charset="0"/>
              </a:rPr>
              <a:t>» (г. Жодино) </a:t>
            </a:r>
          </a:p>
        </p:txBody>
      </p:sp>
    </p:spTree>
    <p:extLst>
      <p:ext uri="{BB962C8B-B14F-4D97-AF65-F5344CB8AC3E}">
        <p14:creationId xmlns:p14="http://schemas.microsoft.com/office/powerpoint/2010/main" val="3029640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08C56472-8533-4EE2-A74A-A2BE5E0F2ED3}"/>
              </a:ext>
            </a:extLst>
          </p:cNvPr>
          <p:cNvSpPr txBox="1">
            <a:spLocks/>
          </p:cNvSpPr>
          <p:nvPr/>
        </p:nvSpPr>
        <p:spPr>
          <a:xfrm>
            <a:off x="487692" y="874693"/>
            <a:ext cx="983838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8E40"/>
                </a:solidFill>
                <a:latin typeface="Arial Black" panose="020B0A04020102020204" pitchFamily="34" charset="0"/>
              </a:rPr>
              <a:t>Достижения суверенной Беларуси в различных сферах общественной жизни </a:t>
            </a:r>
            <a:endParaRPr lang="x-none" sz="2500" b="1" dirty="0">
              <a:solidFill>
                <a:srgbClr val="008E4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91729C-0E59-43A5-969B-1702A806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92" y="2558772"/>
            <a:ext cx="4656079" cy="3780000"/>
          </a:xfrm>
          <a:prstGeom prst="rect">
            <a:avLst/>
          </a:prstGeom>
          <a:effectLst/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9D24BDDD-B7BD-47A9-9D45-8B5163607273}"/>
              </a:ext>
            </a:extLst>
          </p:cNvPr>
          <p:cNvSpPr/>
          <p:nvPr/>
        </p:nvSpPr>
        <p:spPr>
          <a:xfrm>
            <a:off x="641125" y="1933297"/>
            <a:ext cx="4458571" cy="386691"/>
          </a:xfrm>
          <a:prstGeom prst="roundRect">
            <a:avLst/>
          </a:prstGeom>
          <a:solidFill>
            <a:srgbClr val="008E4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Брестская область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81AF68D-7992-46FE-9FCE-1457D9134B2D}"/>
              </a:ext>
            </a:extLst>
          </p:cNvPr>
          <p:cNvSpPr txBox="1"/>
          <p:nvPr/>
        </p:nvSpPr>
        <p:spPr>
          <a:xfrm>
            <a:off x="8883114" y="4001579"/>
            <a:ext cx="2988342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Аллея фонарей (г. Брест)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62F3B54-19EE-43D1-8D18-230CA8DEE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64" b="91734" l="5132" r="45921">
                        <a14:foregroundMark x1="5263" y1="76337" x2="5263" y2="76337"/>
                        <a14:foregroundMark x1="34079" y1="56726" x2="34079" y2="56726"/>
                        <a14:foregroundMark x1="45921" y1="81199" x2="45921" y2="8119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88" t="53591" r="51076" b="3661"/>
          <a:stretch/>
        </p:blipFill>
        <p:spPr>
          <a:xfrm>
            <a:off x="487692" y="4568093"/>
            <a:ext cx="2231923" cy="1615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2" name="Picture 2" descr="Брест: крепость, музей железнодорожной техники, центр города и вокзал:  el_magico — LiveJournal">
            <a:extLst>
              <a:ext uri="{FF2B5EF4-FFF2-40B4-BE49-F238E27FC236}">
                <a16:creationId xmlns="" xmlns:a16="http://schemas.microsoft.com/office/drawing/2014/main" id="{71D81EDD-F7CE-4227-AADC-3D46A5492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41" y="1780379"/>
            <a:ext cx="2862000" cy="190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9274B37-9CF7-45BD-95DB-DA689C80362A}"/>
              </a:ext>
            </a:extLst>
          </p:cNvPr>
          <p:cNvSpPr txBox="1"/>
          <p:nvPr/>
        </p:nvSpPr>
        <p:spPr>
          <a:xfrm>
            <a:off x="5519271" y="3688379"/>
            <a:ext cx="2988342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Брестская крепость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16386" name="Picture 2" descr="Часы показывают, когда фонарщик начнёт зажигать фонари - Изображение улица  Советская, Брест - Tripadvisor">
            <a:extLst>
              <a:ext uri="{FF2B5EF4-FFF2-40B4-BE49-F238E27FC236}">
                <a16:creationId xmlns="" xmlns:a16="http://schemas.microsoft.com/office/drawing/2014/main" id="{3164C368-38ED-4A70-9360-7B2460185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3"/>
          <a:stretch/>
        </p:blipFill>
        <p:spPr bwMode="auto">
          <a:xfrm>
            <a:off x="8917364" y="2044417"/>
            <a:ext cx="2832730" cy="190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Беловежская пуща. Самый большой лес в Европе - Visit-Belarus.com">
            <a:extLst>
              <a:ext uri="{FF2B5EF4-FFF2-40B4-BE49-F238E27FC236}">
                <a16:creationId xmlns="" xmlns:a16="http://schemas.microsoft.com/office/drawing/2014/main" id="{DDA43A9B-B181-4A84-A04F-136CCC622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15"/>
          <a:stretch/>
        </p:blipFill>
        <p:spPr bwMode="auto">
          <a:xfrm>
            <a:off x="5597442" y="4295762"/>
            <a:ext cx="2862000" cy="17759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71EE6B-97A6-4DF5-AC45-5C2477AEB46F}"/>
              </a:ext>
            </a:extLst>
          </p:cNvPr>
          <p:cNvSpPr txBox="1"/>
          <p:nvPr/>
        </p:nvSpPr>
        <p:spPr>
          <a:xfrm>
            <a:off x="5519271" y="6129895"/>
            <a:ext cx="2988342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Беловежская пуща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22530" name="Picture 2" descr="Конте Спа&quot; станет полноправным владельцем акций Брестского чулочного  комбината">
            <a:extLst>
              <a:ext uri="{FF2B5EF4-FFF2-40B4-BE49-F238E27FC236}">
                <a16:creationId xmlns="" xmlns:a16="http://schemas.microsoft.com/office/drawing/2014/main" id="{B1A29896-9E72-460C-946C-1366F459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818" y="4443076"/>
            <a:ext cx="1610067" cy="89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Брестский мясокомбинат объявил о ребрендинге">
            <a:extLst>
              <a:ext uri="{FF2B5EF4-FFF2-40B4-BE49-F238E27FC236}">
                <a16:creationId xmlns="" xmlns:a16="http://schemas.microsoft.com/office/drawing/2014/main" id="{86E75096-42F0-40CC-BC91-0C6DA52E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885" y="4428619"/>
            <a:ext cx="994279" cy="89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Савушкин продукт - ГО Управляющая компания холдинга Концерн Брестмясомолпром">
            <a:extLst>
              <a:ext uri="{FF2B5EF4-FFF2-40B4-BE49-F238E27FC236}">
                <a16:creationId xmlns="" xmlns:a16="http://schemas.microsoft.com/office/drawing/2014/main" id="{5E5DBC75-0C3E-48EA-9826-436BA513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808" y="5364279"/>
            <a:ext cx="982520" cy="59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205B471-B0C2-49F0-B307-7B75D60BB300}"/>
              </a:ext>
            </a:extLst>
          </p:cNvPr>
          <p:cNvSpPr txBox="1"/>
          <p:nvPr/>
        </p:nvSpPr>
        <p:spPr>
          <a:xfrm>
            <a:off x="8917364" y="6052056"/>
            <a:ext cx="295409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торговые марки Брестской области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25602" name="Picture 2" descr="Рыбные сети. «Санта Бремор» построит шесть магазинов на Гродненщине |  Актуально | Заря над Неманом">
            <a:extLst>
              <a:ext uri="{FF2B5EF4-FFF2-40B4-BE49-F238E27FC236}">
                <a16:creationId xmlns="" xmlns:a16="http://schemas.microsoft.com/office/drawing/2014/main" id="{740A3735-7A8A-4376-ACAB-5124F5BC2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88" y="5250176"/>
            <a:ext cx="1170932" cy="6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110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08C56472-8533-4EE2-A74A-A2BE5E0F2ED3}"/>
              </a:ext>
            </a:extLst>
          </p:cNvPr>
          <p:cNvSpPr txBox="1">
            <a:spLocks/>
          </p:cNvSpPr>
          <p:nvPr/>
        </p:nvSpPr>
        <p:spPr>
          <a:xfrm>
            <a:off x="487692" y="874693"/>
            <a:ext cx="983838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8E40"/>
                </a:solidFill>
                <a:latin typeface="Arial Black" panose="020B0A04020102020204" pitchFamily="34" charset="0"/>
              </a:rPr>
              <a:t>Достижения суверенной Беларуси в различных сферах общественной жизни </a:t>
            </a:r>
            <a:endParaRPr lang="x-none" sz="2500" b="1" dirty="0">
              <a:solidFill>
                <a:srgbClr val="008E4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91729C-0E59-43A5-969B-1702A806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92" y="2558772"/>
            <a:ext cx="4656079" cy="3780000"/>
          </a:xfrm>
          <a:prstGeom prst="rect">
            <a:avLst/>
          </a:prstGeom>
          <a:effectLst/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9D24BDDD-B7BD-47A9-9D45-8B5163607273}"/>
              </a:ext>
            </a:extLst>
          </p:cNvPr>
          <p:cNvSpPr/>
          <p:nvPr/>
        </p:nvSpPr>
        <p:spPr>
          <a:xfrm>
            <a:off x="641125" y="1933297"/>
            <a:ext cx="4458571" cy="386691"/>
          </a:xfrm>
          <a:prstGeom prst="roundRect">
            <a:avLst/>
          </a:prstGeom>
          <a:solidFill>
            <a:srgbClr val="008E4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Витебская область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DB07759-756C-4000-9A01-90E325209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3" b="37925" l="35000" r="80658">
                        <a14:foregroundMark x1="78289" y1="32415" x2="78289" y2="32415"/>
                        <a14:foregroundMark x1="80658" y1="32415" x2="80658" y2="32415"/>
                        <a14:foregroundMark x1="36974" y1="22528" x2="36974" y2="22528"/>
                        <a14:foregroundMark x1="35000" y1="23339" x2="35000" y2="23339"/>
                        <a14:foregroundMark x1="53816" y1="3241" x2="53816" y2="3241"/>
                        <a14:foregroundMark x1="56184" y1="2917" x2="56184" y2="2917"/>
                        <a14:foregroundMark x1="53158" y1="1783" x2="53158" y2="1783"/>
                        <a14:foregroundMark x1="64605" y1="37925" x2="64605" y2="3792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674" r="16292" b="57885"/>
          <a:stretch/>
        </p:blipFill>
        <p:spPr>
          <a:xfrm>
            <a:off x="2003155" y="2556725"/>
            <a:ext cx="2376159" cy="1591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26" name="Picture 2" descr="Славянский базар в Витебске» пройдет с 16 по 20 июля — Ляховичи.  Ляховичский вестник. Ляхавiцкi веснiк. Новости города Ляховичи Брестской  области">
            <a:extLst>
              <a:ext uri="{FF2B5EF4-FFF2-40B4-BE49-F238E27FC236}">
                <a16:creationId xmlns="" xmlns:a16="http://schemas.microsoft.com/office/drawing/2014/main" id="{05AE5B94-1F1E-45D7-80ED-333597CE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54" y="1694444"/>
            <a:ext cx="3087329" cy="17245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CAA4B4E-3346-4048-9AF3-DBA2128BE6E2}"/>
              </a:ext>
            </a:extLst>
          </p:cNvPr>
          <p:cNvSpPr txBox="1"/>
          <p:nvPr/>
        </p:nvSpPr>
        <p:spPr>
          <a:xfrm>
            <a:off x="5460838" y="3466452"/>
            <a:ext cx="3116699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Конкурс «Славянский базар» </a:t>
            </a:r>
            <a:br>
              <a:rPr lang="ru-RU" sz="1600" dirty="0">
                <a:latin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</a:rPr>
              <a:t>(г. Витебск)</a:t>
            </a:r>
            <a:endParaRPr lang="be-BY" sz="1600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04D5A08-AC63-41B3-BD8C-0DFF4184625F}"/>
              </a:ext>
            </a:extLst>
          </p:cNvPr>
          <p:cNvSpPr txBox="1"/>
          <p:nvPr/>
        </p:nvSpPr>
        <p:spPr>
          <a:xfrm>
            <a:off x="8894605" y="3957612"/>
            <a:ext cx="3116699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ОАО «</a:t>
            </a:r>
            <a:r>
              <a:rPr lang="ru-RU" sz="1600" dirty="0" err="1">
                <a:latin typeface="Calibri" panose="020F0502020204030204" pitchFamily="34" charset="0"/>
              </a:rPr>
              <a:t>Нафтан</a:t>
            </a:r>
            <a:r>
              <a:rPr lang="ru-RU" sz="1600" dirty="0">
                <a:latin typeface="Calibri" panose="020F0502020204030204" pitchFamily="34" charset="0"/>
              </a:rPr>
              <a:t>» (г. Новополоцк)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28674" name="Picture 2" descr="Браславские озера. Добро пожаловать в Беларусь! - YouTube">
            <a:extLst>
              <a:ext uri="{FF2B5EF4-FFF2-40B4-BE49-F238E27FC236}">
                <a16:creationId xmlns="" xmlns:a16="http://schemas.microsoft.com/office/drawing/2014/main" id="{7945826F-9F2D-479D-A22A-DE1E69EBE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24" b="6568"/>
          <a:stretch/>
        </p:blipFill>
        <p:spPr bwMode="auto">
          <a:xfrm>
            <a:off x="5601282" y="4251795"/>
            <a:ext cx="3087329" cy="18804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0693E8D-E3B9-4A5B-B513-0558B137541F}"/>
              </a:ext>
            </a:extLst>
          </p:cNvPr>
          <p:cNvSpPr txBox="1"/>
          <p:nvPr/>
        </p:nvSpPr>
        <p:spPr>
          <a:xfrm>
            <a:off x="5533954" y="6191680"/>
            <a:ext cx="3116699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Браславские озера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696210B-6A5E-43A2-A444-81357D0EFF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8562" y="4351933"/>
            <a:ext cx="1355268" cy="865065"/>
          </a:xfrm>
          <a:prstGeom prst="rect">
            <a:avLst/>
          </a:prstGeom>
        </p:spPr>
      </p:pic>
      <p:pic>
        <p:nvPicPr>
          <p:cNvPr id="30722" name="Picture 2" descr="Витьба: вафли, подушечки, хлопья. Доставка почтой по всей Беларуси — OZ.by">
            <a:extLst>
              <a:ext uri="{FF2B5EF4-FFF2-40B4-BE49-F238E27FC236}">
                <a16:creationId xmlns="" xmlns:a16="http://schemas.microsoft.com/office/drawing/2014/main" id="{B0364B7B-3C26-43CC-9F37-FBE6A1A6F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8" b="25349"/>
          <a:stretch/>
        </p:blipFill>
        <p:spPr bwMode="auto">
          <a:xfrm>
            <a:off x="9110291" y="5023938"/>
            <a:ext cx="1355268" cy="58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963166-43A5-4A52-B512-4FE02CABEB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1980" b="16419"/>
          <a:stretch/>
        </p:blipFill>
        <p:spPr>
          <a:xfrm>
            <a:off x="10645207" y="5139535"/>
            <a:ext cx="1166463" cy="835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3AD9DB5-7966-442A-8772-B0678846FC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28342" y="4642034"/>
            <a:ext cx="1355269" cy="4457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A9873E6-637B-472C-BD9A-C26F24C5CB87}"/>
              </a:ext>
            </a:extLst>
          </p:cNvPr>
          <p:cNvSpPr txBox="1"/>
          <p:nvPr/>
        </p:nvSpPr>
        <p:spPr>
          <a:xfrm>
            <a:off x="8988513" y="6026483"/>
            <a:ext cx="295409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торговые марки Витебской области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4E34ED5-06DD-4578-A666-447C9B7B87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2847" y="5547538"/>
            <a:ext cx="842409" cy="515976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7A784186-715F-4125-A437-4655414989C6}"/>
              </a:ext>
            </a:extLst>
          </p:cNvPr>
          <p:cNvGrpSpPr/>
          <p:nvPr/>
        </p:nvGrpSpPr>
        <p:grpSpPr>
          <a:xfrm>
            <a:off x="8894605" y="2265444"/>
            <a:ext cx="2989006" cy="1652982"/>
            <a:chOff x="8894605" y="2265444"/>
            <a:chExt cx="2989006" cy="1652982"/>
          </a:xfrm>
        </p:grpSpPr>
        <p:pic>
          <p:nvPicPr>
            <p:cNvPr id="27650" name="Picture 2">
              <a:extLst>
                <a:ext uri="{FF2B5EF4-FFF2-40B4-BE49-F238E27FC236}">
                  <a16:creationId xmlns="" xmlns:a16="http://schemas.microsoft.com/office/drawing/2014/main" id="{30D6934F-0A94-4B43-8EE6-2B8508ACC0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" r="32568"/>
            <a:stretch/>
          </p:blipFill>
          <p:spPr bwMode="auto">
            <a:xfrm>
              <a:off x="8894605" y="2265444"/>
              <a:ext cx="2989006" cy="1633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862694FE-C7B4-4C59-BFEB-C56A57C34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228439" y="3373598"/>
              <a:ext cx="655172" cy="544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536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08C56472-8533-4EE2-A74A-A2BE5E0F2ED3}"/>
              </a:ext>
            </a:extLst>
          </p:cNvPr>
          <p:cNvSpPr txBox="1">
            <a:spLocks/>
          </p:cNvSpPr>
          <p:nvPr/>
        </p:nvSpPr>
        <p:spPr>
          <a:xfrm>
            <a:off x="487692" y="874693"/>
            <a:ext cx="983838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8E40"/>
                </a:solidFill>
                <a:latin typeface="Arial Black" panose="020B0A04020102020204" pitchFamily="34" charset="0"/>
              </a:rPr>
              <a:t>Достижения суверенной Беларуси в различных сферах общественной жизни </a:t>
            </a:r>
            <a:endParaRPr lang="x-none" sz="2500" b="1" dirty="0">
              <a:solidFill>
                <a:srgbClr val="008E4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91729C-0E59-43A5-969B-1702A806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92" y="2558772"/>
            <a:ext cx="4656079" cy="3780000"/>
          </a:xfrm>
          <a:prstGeom prst="rect">
            <a:avLst/>
          </a:prstGeom>
          <a:effectLst/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9D24BDDD-B7BD-47A9-9D45-8B5163607273}"/>
              </a:ext>
            </a:extLst>
          </p:cNvPr>
          <p:cNvSpPr/>
          <p:nvPr/>
        </p:nvSpPr>
        <p:spPr>
          <a:xfrm>
            <a:off x="641125" y="1933297"/>
            <a:ext cx="4458571" cy="386691"/>
          </a:xfrm>
          <a:prstGeom prst="roundRect">
            <a:avLst/>
          </a:prstGeom>
          <a:solidFill>
            <a:srgbClr val="008E4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Гомельская область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A9873E6-637B-472C-BD9A-C26F24C5CB87}"/>
              </a:ext>
            </a:extLst>
          </p:cNvPr>
          <p:cNvSpPr txBox="1"/>
          <p:nvPr/>
        </p:nvSpPr>
        <p:spPr>
          <a:xfrm>
            <a:off x="8786321" y="6184592"/>
            <a:ext cx="295409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торговые марки Гомельской области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CB3F80E-4A40-4A6E-AE45-DAD677D45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64" b="96596" l="45395" r="88158">
                        <a14:foregroundMark x1="69211" y1="57050" x2="69211" y2="57050"/>
                        <a14:foregroundMark x1="45526" y1="75851" x2="45526" y2="75851"/>
                        <a14:foregroundMark x1="88158" y1="79254" x2="88158" y2="79254"/>
                        <a14:foregroundMark x1="76184" y1="96596" x2="76184" y2="9659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678" t="53723" r="7697"/>
          <a:stretch/>
        </p:blipFill>
        <p:spPr>
          <a:xfrm>
            <a:off x="2490978" y="4589480"/>
            <a:ext cx="2310581" cy="1749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07ED62DB-690F-4716-8905-B53ED4636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043" y="1719568"/>
            <a:ext cx="2835932" cy="1888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CE15FB9-7063-4457-9913-49F59A990A1B}"/>
              </a:ext>
            </a:extLst>
          </p:cNvPr>
          <p:cNvSpPr txBox="1"/>
          <p:nvPr/>
        </p:nvSpPr>
        <p:spPr>
          <a:xfrm>
            <a:off x="5465963" y="3686035"/>
            <a:ext cx="295409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Дворцово-парковый комплекс Румянцевых-Паскевичей</a:t>
            </a:r>
            <a:endParaRPr lang="be-BY" sz="1600" dirty="0"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5ECB34-8664-43DD-BF4B-F1FB6F9AF5BF}"/>
              </a:ext>
            </a:extLst>
          </p:cNvPr>
          <p:cNvSpPr txBox="1"/>
          <p:nvPr/>
        </p:nvSpPr>
        <p:spPr>
          <a:xfrm>
            <a:off x="8849026" y="4011667"/>
            <a:ext cx="27267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ОАО "</a:t>
            </a:r>
            <a:r>
              <a:rPr lang="ru-RU" sz="1600" dirty="0" err="1" smtClean="0">
                <a:latin typeface="Calibri" panose="020F0502020204030204" pitchFamily="34" charset="0"/>
              </a:rPr>
              <a:t>Гомсельмаш</a:t>
            </a:r>
            <a:r>
              <a:rPr lang="ru-RU" sz="1600" dirty="0" smtClean="0">
                <a:latin typeface="Calibri" panose="020F0502020204030204" pitchFamily="34" charset="0"/>
              </a:rPr>
              <a:t>"</a:t>
            </a:r>
            <a:endParaRPr lang="be-BY" sz="1600" dirty="0">
              <a:latin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36360B0-6E12-4118-8B0C-8C6A6F820A65}"/>
              </a:ext>
            </a:extLst>
          </p:cNvPr>
          <p:cNvSpPr txBox="1"/>
          <p:nvPr/>
        </p:nvSpPr>
        <p:spPr>
          <a:xfrm>
            <a:off x="5488000" y="6102492"/>
            <a:ext cx="295409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Надувной футбольный манеж (г. Гомель)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35842" name="Picture 2" descr="РЕПОРТАЖ: Не хуже Месси - в Гомеле при новом крытом манеже появилось  отделение для юных футболистов">
            <a:extLst>
              <a:ext uri="{FF2B5EF4-FFF2-40B4-BE49-F238E27FC236}">
                <a16:creationId xmlns="" xmlns:a16="http://schemas.microsoft.com/office/drawing/2014/main" id="{6F84445F-B7EE-41C3-BB47-A8AC5B266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" t="226" r="-363" b="12711"/>
          <a:stretch/>
        </p:blipFill>
        <p:spPr bwMode="auto">
          <a:xfrm>
            <a:off x="5528764" y="4448772"/>
            <a:ext cx="2835932" cy="16460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Кондитерская фабрика «Спартак» - официальный сайт">
            <a:extLst>
              <a:ext uri="{FF2B5EF4-FFF2-40B4-BE49-F238E27FC236}">
                <a16:creationId xmlns="" xmlns:a16="http://schemas.microsoft.com/office/drawing/2014/main" id="{E1AFFDFA-F0AE-4F34-9942-CA4C45D3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476" y="4465104"/>
            <a:ext cx="1042891" cy="72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Собрать ребенка в школу – непростая задача. Подготовьтесь к новому учебному  году с Халвой MIX и Халвой MAX — рассрочка по Халве без • переплат •  процентов • 1-го взноса">
            <a:extLst>
              <a:ext uri="{FF2B5EF4-FFF2-40B4-BE49-F238E27FC236}">
                <a16:creationId xmlns="" xmlns:a16="http://schemas.microsoft.com/office/drawing/2014/main" id="{0CC1DF45-495C-4A5C-A006-A069FD094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404" y="4522315"/>
            <a:ext cx="1128935" cy="6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Красный мозырянин - Меню слева - Русские сладости - продажа кондитерских  изделий">
            <a:extLst>
              <a:ext uri="{FF2B5EF4-FFF2-40B4-BE49-F238E27FC236}">
                <a16:creationId xmlns="" xmlns:a16="http://schemas.microsoft.com/office/drawing/2014/main" id="{840079A7-F4FB-4467-A085-4B4298C44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059" y="5245202"/>
            <a:ext cx="1259308" cy="85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>
            <a:extLst>
              <a:ext uri="{FF2B5EF4-FFF2-40B4-BE49-F238E27FC236}">
                <a16:creationId xmlns="" xmlns:a16="http://schemas.microsoft.com/office/drawing/2014/main" id="{E328E89B-0B1A-421B-AFF4-269657EC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369" y="5245202"/>
            <a:ext cx="1128935" cy="8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омсельмаш - производитель сельскохозяйственной техники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02" y="2096788"/>
            <a:ext cx="2713926" cy="188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08257" y="3422516"/>
            <a:ext cx="567559" cy="600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Гомсельмаш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615" y="3442990"/>
            <a:ext cx="549713" cy="5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17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08C56472-8533-4EE2-A74A-A2BE5E0F2ED3}"/>
              </a:ext>
            </a:extLst>
          </p:cNvPr>
          <p:cNvSpPr txBox="1">
            <a:spLocks/>
          </p:cNvSpPr>
          <p:nvPr/>
        </p:nvSpPr>
        <p:spPr>
          <a:xfrm>
            <a:off x="487692" y="874693"/>
            <a:ext cx="983838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8E40"/>
                </a:solidFill>
                <a:latin typeface="Arial Black" panose="020B0A04020102020204" pitchFamily="34" charset="0"/>
              </a:rPr>
              <a:t>Достижения суверенной Беларуси в различных сферах общественной жизни </a:t>
            </a:r>
            <a:endParaRPr lang="x-none" sz="2500" b="1" dirty="0">
              <a:solidFill>
                <a:srgbClr val="008E4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91729C-0E59-43A5-969B-1702A806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92" y="2558772"/>
            <a:ext cx="4656079" cy="3780000"/>
          </a:xfrm>
          <a:prstGeom prst="rect">
            <a:avLst/>
          </a:prstGeom>
          <a:effectLst/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9D24BDDD-B7BD-47A9-9D45-8B5163607273}"/>
              </a:ext>
            </a:extLst>
          </p:cNvPr>
          <p:cNvSpPr/>
          <p:nvPr/>
        </p:nvSpPr>
        <p:spPr>
          <a:xfrm>
            <a:off x="641125" y="1933297"/>
            <a:ext cx="4458571" cy="386691"/>
          </a:xfrm>
          <a:prstGeom prst="roundRect">
            <a:avLst/>
          </a:prstGeom>
          <a:solidFill>
            <a:srgbClr val="008E4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Гродненская область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A9873E6-637B-472C-BD9A-C26F24C5CB87}"/>
              </a:ext>
            </a:extLst>
          </p:cNvPr>
          <p:cNvSpPr txBox="1"/>
          <p:nvPr/>
        </p:nvSpPr>
        <p:spPr>
          <a:xfrm>
            <a:off x="8786321" y="6184592"/>
            <a:ext cx="295409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торговые марки Гродненской области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FB886B0-3642-4EBB-921A-CE0A80CD6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11" b="66775" l="10132" r="37632">
                        <a14:foregroundMark x1="32895" y1="24959" x2="32895" y2="24959"/>
                        <a14:foregroundMark x1="37763" y1="30956" x2="37763" y2="30956"/>
                        <a14:foregroundMark x1="10132" y1="46840" x2="10132" y2="46840"/>
                        <a14:foregroundMark x1="14079" y1="64506" x2="14079" y2="64506"/>
                        <a14:foregroundMark x1="17500" y1="66775" x2="17500" y2="667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99" t="20604" r="60071" b="31217"/>
          <a:stretch/>
        </p:blipFill>
        <p:spPr>
          <a:xfrm>
            <a:off x="861344" y="3325537"/>
            <a:ext cx="1500617" cy="1821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986" name="Picture 2" descr="Мирский Замок. История, легенды и полезная информация - Visit-Belarus">
            <a:extLst>
              <a:ext uri="{FF2B5EF4-FFF2-40B4-BE49-F238E27FC236}">
                <a16:creationId xmlns="" xmlns:a16="http://schemas.microsoft.com/office/drawing/2014/main" id="{67E57B4B-DD2E-43F6-9EC4-071A70211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/>
          <a:stretch/>
        </p:blipFill>
        <p:spPr bwMode="auto">
          <a:xfrm>
            <a:off x="5406882" y="1624370"/>
            <a:ext cx="3056464" cy="18688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3810C3-ED4A-4867-841A-E1FA57AC5B12}"/>
              </a:ext>
            </a:extLst>
          </p:cNvPr>
          <p:cNvSpPr txBox="1"/>
          <p:nvPr/>
        </p:nvSpPr>
        <p:spPr>
          <a:xfrm>
            <a:off x="5328224" y="3581665"/>
            <a:ext cx="2954092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Мирский замок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43010" name="Picture 2" descr="Запуск АЭС в Белоруссии может состояться уже осенью — Новости политики,  Новости Белоруссии — EADaily">
            <a:extLst>
              <a:ext uri="{FF2B5EF4-FFF2-40B4-BE49-F238E27FC236}">
                <a16:creationId xmlns="" xmlns:a16="http://schemas.microsoft.com/office/drawing/2014/main" id="{B27A0855-3B1B-4DB6-92BA-6E81853DE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668" y="2126642"/>
            <a:ext cx="3036807" cy="18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5FA5B-B4A4-44DD-8D3A-E6E2339FE1B0}"/>
              </a:ext>
            </a:extLst>
          </p:cNvPr>
          <p:cNvSpPr txBox="1"/>
          <p:nvPr/>
        </p:nvSpPr>
        <p:spPr>
          <a:xfrm>
            <a:off x="8786321" y="4036967"/>
            <a:ext cx="2954092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Белорусская АЭС (г. Островец)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44034" name="Picture 2" descr="Августовский канал включен во внутренние водные пути страны. Что это  означает для Гродно? — Блог Гродно s13">
            <a:extLst>
              <a:ext uri="{FF2B5EF4-FFF2-40B4-BE49-F238E27FC236}">
                <a16:creationId xmlns="" xmlns:a16="http://schemas.microsoft.com/office/drawing/2014/main" id="{6C9F3D79-B72C-4F1C-A681-7A9DD4FE3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670" y="4184058"/>
            <a:ext cx="3029676" cy="184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Неман стеклозавод">
            <a:extLst>
              <a:ext uri="{FF2B5EF4-FFF2-40B4-BE49-F238E27FC236}">
                <a16:creationId xmlns="" xmlns:a16="http://schemas.microsoft.com/office/drawing/2014/main" id="{FF3683DD-6763-40DE-927A-77665C5B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12" y="5335260"/>
            <a:ext cx="1152409" cy="72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6A33926-07C5-47D8-B4D2-29DC15D29FE3}"/>
              </a:ext>
            </a:extLst>
          </p:cNvPr>
          <p:cNvSpPr txBox="1"/>
          <p:nvPr/>
        </p:nvSpPr>
        <p:spPr>
          <a:xfrm>
            <a:off x="5440749" y="6048902"/>
            <a:ext cx="2954092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Августовский канал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45058" name="Picture 2" descr="ОАО Волковысский мясокомбинат Адрес: 231900, Республика Беларусь, г.  Волковыск, ул. Октябрьская, 151 Телефоны: +375 1512 2 00 16 | +375 1512 2  00 34 (факс), о компании">
            <a:extLst>
              <a:ext uri="{FF2B5EF4-FFF2-40B4-BE49-F238E27FC236}">
                <a16:creationId xmlns="" xmlns:a16="http://schemas.microsoft.com/office/drawing/2014/main" id="{C7E705CA-D68D-4601-B851-839B02F1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58" y="4472426"/>
            <a:ext cx="1152409" cy="7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Официальный сайт компании&quot;Конте Спа&quot;. Conte elegant, Diwari, Conte kids">
            <a:extLst>
              <a:ext uri="{FF2B5EF4-FFF2-40B4-BE49-F238E27FC236}">
                <a16:creationId xmlns="" xmlns:a16="http://schemas.microsoft.com/office/drawing/2014/main" id="{3CE181FA-82A0-4090-898F-7579127A5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69" y="4666854"/>
            <a:ext cx="1286644" cy="4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ОДО «ФИРМА ABC» — Здоровые продукты!">
            <a:extLst>
              <a:ext uri="{FF2B5EF4-FFF2-40B4-BE49-F238E27FC236}">
                <a16:creationId xmlns="" xmlns:a16="http://schemas.microsoft.com/office/drawing/2014/main" id="{106A4BD8-632A-48FE-8FAE-9140FE3C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556" y="5285267"/>
            <a:ext cx="1090613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Отзывы о Диван Пинскдрев &quot;Милфорд&quot;">
            <a:extLst>
              <a:ext uri="{FF2B5EF4-FFF2-40B4-BE49-F238E27FC236}">
                <a16:creationId xmlns="" xmlns:a16="http://schemas.microsoft.com/office/drawing/2014/main" id="{D1959A37-DEB4-4BE8-BE95-3E7D25E6E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15213"/>
          <a:stretch/>
        </p:blipFill>
        <p:spPr bwMode="auto">
          <a:xfrm>
            <a:off x="10816522" y="5277599"/>
            <a:ext cx="997673" cy="77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02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14" name="Заголовок 9">
            <a:extLst>
              <a:ext uri="{FF2B5EF4-FFF2-40B4-BE49-F238E27FC236}">
                <a16:creationId xmlns="" xmlns:a16="http://schemas.microsoft.com/office/drawing/2014/main" id="{08C56472-8533-4EE2-A74A-A2BE5E0F2ED3}"/>
              </a:ext>
            </a:extLst>
          </p:cNvPr>
          <p:cNvSpPr txBox="1">
            <a:spLocks/>
          </p:cNvSpPr>
          <p:nvPr/>
        </p:nvSpPr>
        <p:spPr>
          <a:xfrm>
            <a:off x="487692" y="874693"/>
            <a:ext cx="983838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>
                <a:solidFill>
                  <a:srgbClr val="008E40"/>
                </a:solidFill>
                <a:latin typeface="Arial Black" panose="020B0A04020102020204" pitchFamily="34" charset="0"/>
              </a:rPr>
              <a:t>Достижения суверенной Беларуси в различных сферах общественной жизни </a:t>
            </a:r>
            <a:endParaRPr lang="x-none" sz="2500" b="1" dirty="0">
              <a:solidFill>
                <a:srgbClr val="008E4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291729C-0E59-43A5-969B-1702A80652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92" y="2558772"/>
            <a:ext cx="4656079" cy="3780000"/>
          </a:xfrm>
          <a:prstGeom prst="rect">
            <a:avLst/>
          </a:prstGeom>
          <a:effectLst/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9D24BDDD-B7BD-47A9-9D45-8B5163607273}"/>
              </a:ext>
            </a:extLst>
          </p:cNvPr>
          <p:cNvSpPr/>
          <p:nvPr/>
        </p:nvSpPr>
        <p:spPr>
          <a:xfrm>
            <a:off x="641125" y="1933297"/>
            <a:ext cx="4458571" cy="386691"/>
          </a:xfrm>
          <a:prstGeom prst="roundRect">
            <a:avLst/>
          </a:prstGeom>
          <a:solidFill>
            <a:srgbClr val="008E4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Могилевская область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A9873E6-637B-472C-BD9A-C26F24C5CB87}"/>
              </a:ext>
            </a:extLst>
          </p:cNvPr>
          <p:cNvSpPr txBox="1"/>
          <p:nvPr/>
        </p:nvSpPr>
        <p:spPr>
          <a:xfrm>
            <a:off x="8786321" y="6184592"/>
            <a:ext cx="295409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торговые марки Могилевской области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B655F84-37B1-454E-BAF8-407BC2EEE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360" b="69206" l="53553" r="96974">
                        <a14:foregroundMark x1="53684" y1="59643" x2="53684" y2="59643"/>
                        <a14:foregroundMark x1="56842" y1="69206" x2="56842" y2="69206"/>
                        <a14:foregroundMark x1="96974" y1="53809" x2="96974" y2="53809"/>
                        <a14:foregroundMark x1="81184" y1="34360" x2="81184" y2="3436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571" t="31311" b="27076"/>
          <a:stretch/>
        </p:blipFill>
        <p:spPr>
          <a:xfrm>
            <a:off x="2831690" y="3738647"/>
            <a:ext cx="2301469" cy="1572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60E90D7-3CEF-438F-AA64-226BD9D1E729}"/>
              </a:ext>
            </a:extLst>
          </p:cNvPr>
          <p:cNvSpPr txBox="1"/>
          <p:nvPr/>
        </p:nvSpPr>
        <p:spPr>
          <a:xfrm>
            <a:off x="5378998" y="3738647"/>
            <a:ext cx="297281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Мемориальный комплекс "</a:t>
            </a:r>
            <a:r>
              <a:rPr lang="ru-RU" sz="1600" dirty="0" err="1">
                <a:latin typeface="Calibri" panose="020F0502020204030204" pitchFamily="34" charset="0"/>
              </a:rPr>
              <a:t>Буйничское</a:t>
            </a:r>
            <a:r>
              <a:rPr lang="ru-RU" sz="1600" dirty="0">
                <a:latin typeface="Calibri" panose="020F0502020204030204" pitchFamily="34" charset="0"/>
              </a:rPr>
              <a:t> поле"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51202" name="Picture 2">
            <a:extLst>
              <a:ext uri="{FF2B5EF4-FFF2-40B4-BE49-F238E27FC236}">
                <a16:creationId xmlns="" xmlns:a16="http://schemas.microsoft.com/office/drawing/2014/main" id="{9EADA335-8E3E-454D-910C-AB42C2615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4" b="11798"/>
          <a:stretch/>
        </p:blipFill>
        <p:spPr bwMode="auto">
          <a:xfrm>
            <a:off x="5418326" y="1772735"/>
            <a:ext cx="2894155" cy="18180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Могилевлифтмаш, ОАО - Каталог участников / Catalogue exhibitors - T&amp;C">
            <a:extLst>
              <a:ext uri="{FF2B5EF4-FFF2-40B4-BE49-F238E27FC236}">
                <a16:creationId xmlns="" xmlns:a16="http://schemas.microsoft.com/office/drawing/2014/main" id="{678900EA-567B-4EDA-B750-BFD653D30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631" y="4837471"/>
            <a:ext cx="836627" cy="12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ОАО «Бабушкина крынка» — управляющая компания холдинга «Могилевская  молочная компания «Бабушкина крынка»">
            <a:extLst>
              <a:ext uri="{FF2B5EF4-FFF2-40B4-BE49-F238E27FC236}">
                <a16:creationId xmlns="" xmlns:a16="http://schemas.microsoft.com/office/drawing/2014/main" id="{3FC0EFD5-2252-405A-AA61-8C1E4A759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048" y="4485600"/>
            <a:ext cx="985679" cy="98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Новости Могилева и области :: Могилев.Онлайн — новости Могилева и  Могилевской области">
            <a:extLst>
              <a:ext uri="{FF2B5EF4-FFF2-40B4-BE49-F238E27FC236}">
                <a16:creationId xmlns="" xmlns:a16="http://schemas.microsoft.com/office/drawing/2014/main" id="{38C60C7C-FDFA-4270-9727-B5D389E83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-1" b="21352"/>
          <a:stretch/>
        </p:blipFill>
        <p:spPr bwMode="auto">
          <a:xfrm>
            <a:off x="8587035" y="2020847"/>
            <a:ext cx="3053710" cy="181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9498632-0422-48E9-947D-D21268C7D008}"/>
              </a:ext>
            </a:extLst>
          </p:cNvPr>
          <p:cNvSpPr txBox="1"/>
          <p:nvPr/>
        </p:nvSpPr>
        <p:spPr>
          <a:xfrm>
            <a:off x="8576424" y="3838905"/>
            <a:ext cx="30643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Могилевский завод полимерных труб</a:t>
            </a:r>
            <a:endParaRPr lang="be-BY" sz="1600" dirty="0">
              <a:latin typeface="Calibri" panose="020F050202020403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31A932A7-49FC-4DA0-832F-A0CA40EFAB69}"/>
              </a:ext>
            </a:extLst>
          </p:cNvPr>
          <p:cNvGrpSpPr/>
          <p:nvPr/>
        </p:nvGrpSpPr>
        <p:grpSpPr>
          <a:xfrm>
            <a:off x="5371654" y="4525141"/>
            <a:ext cx="2972810" cy="1643695"/>
            <a:chOff x="705570" y="2257650"/>
            <a:chExt cx="8855177" cy="4988416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B0D4F8CD-C259-424A-8923-56C58AAE5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5570" y="2257650"/>
              <a:ext cx="8855177" cy="4988416"/>
            </a:xfrm>
            <a:prstGeom prst="rect">
              <a:avLst/>
            </a:prstGeom>
          </p:spPr>
        </p:pic>
        <p:sp>
          <p:nvSpPr>
            <p:cNvPr id="7" name="Полилиния: фигура 6">
              <a:extLst>
                <a:ext uri="{FF2B5EF4-FFF2-40B4-BE49-F238E27FC236}">
                  <a16:creationId xmlns="" xmlns:a16="http://schemas.microsoft.com/office/drawing/2014/main" id="{41236142-B8E7-4859-9C8D-AAF46A8BB13C}"/>
                </a:ext>
              </a:extLst>
            </p:cNvPr>
            <p:cNvSpPr/>
            <p:nvPr/>
          </p:nvSpPr>
          <p:spPr>
            <a:xfrm>
              <a:off x="5855636" y="5879792"/>
              <a:ext cx="757084" cy="609600"/>
            </a:xfrm>
            <a:custGeom>
              <a:avLst/>
              <a:gdLst>
                <a:gd name="connsiteX0" fmla="*/ 19665 w 757084"/>
                <a:gd name="connsiteY0" fmla="*/ 403123 h 609600"/>
                <a:gd name="connsiteX1" fmla="*/ 88490 w 757084"/>
                <a:gd name="connsiteY1" fmla="*/ 353961 h 609600"/>
                <a:gd name="connsiteX2" fmla="*/ 196645 w 757084"/>
                <a:gd name="connsiteY2" fmla="*/ 275303 h 609600"/>
                <a:gd name="connsiteX3" fmla="*/ 304800 w 757084"/>
                <a:gd name="connsiteY3" fmla="*/ 196645 h 609600"/>
                <a:gd name="connsiteX4" fmla="*/ 412955 w 757084"/>
                <a:gd name="connsiteY4" fmla="*/ 117987 h 609600"/>
                <a:gd name="connsiteX5" fmla="*/ 511277 w 757084"/>
                <a:gd name="connsiteY5" fmla="*/ 29497 h 609600"/>
                <a:gd name="connsiteX6" fmla="*/ 619432 w 757084"/>
                <a:gd name="connsiteY6" fmla="*/ 0 h 609600"/>
                <a:gd name="connsiteX7" fmla="*/ 707923 w 757084"/>
                <a:gd name="connsiteY7" fmla="*/ 0 h 609600"/>
                <a:gd name="connsiteX8" fmla="*/ 757084 w 757084"/>
                <a:gd name="connsiteY8" fmla="*/ 58994 h 609600"/>
                <a:gd name="connsiteX9" fmla="*/ 747252 w 757084"/>
                <a:gd name="connsiteY9" fmla="*/ 206477 h 609600"/>
                <a:gd name="connsiteX10" fmla="*/ 629265 w 757084"/>
                <a:gd name="connsiteY10" fmla="*/ 235974 h 609600"/>
                <a:gd name="connsiteX11" fmla="*/ 481781 w 757084"/>
                <a:gd name="connsiteY11" fmla="*/ 353961 h 609600"/>
                <a:gd name="connsiteX12" fmla="*/ 412955 w 757084"/>
                <a:gd name="connsiteY12" fmla="*/ 432619 h 609600"/>
                <a:gd name="connsiteX13" fmla="*/ 373626 w 757084"/>
                <a:gd name="connsiteY13" fmla="*/ 530942 h 609600"/>
                <a:gd name="connsiteX14" fmla="*/ 235974 w 757084"/>
                <a:gd name="connsiteY14" fmla="*/ 550606 h 609600"/>
                <a:gd name="connsiteX15" fmla="*/ 137652 w 757084"/>
                <a:gd name="connsiteY15" fmla="*/ 609600 h 609600"/>
                <a:gd name="connsiteX16" fmla="*/ 137652 w 757084"/>
                <a:gd name="connsiteY16" fmla="*/ 609600 h 609600"/>
                <a:gd name="connsiteX17" fmla="*/ 39329 w 757084"/>
                <a:gd name="connsiteY17" fmla="*/ 560439 h 609600"/>
                <a:gd name="connsiteX18" fmla="*/ 9832 w 757084"/>
                <a:gd name="connsiteY18" fmla="*/ 530942 h 609600"/>
                <a:gd name="connsiteX19" fmla="*/ 0 w 757084"/>
                <a:gd name="connsiteY19" fmla="*/ 452284 h 609600"/>
                <a:gd name="connsiteX20" fmla="*/ 19665 w 757084"/>
                <a:gd name="connsiteY20" fmla="*/ 403123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7084" h="609600">
                  <a:moveTo>
                    <a:pt x="19665" y="403123"/>
                  </a:moveTo>
                  <a:lnTo>
                    <a:pt x="88490" y="353961"/>
                  </a:lnTo>
                  <a:lnTo>
                    <a:pt x="196645" y="275303"/>
                  </a:lnTo>
                  <a:lnTo>
                    <a:pt x="304800" y="196645"/>
                  </a:lnTo>
                  <a:lnTo>
                    <a:pt x="412955" y="117987"/>
                  </a:lnTo>
                  <a:lnTo>
                    <a:pt x="511277" y="29497"/>
                  </a:lnTo>
                  <a:lnTo>
                    <a:pt x="619432" y="0"/>
                  </a:lnTo>
                  <a:lnTo>
                    <a:pt x="707923" y="0"/>
                  </a:lnTo>
                  <a:lnTo>
                    <a:pt x="757084" y="58994"/>
                  </a:lnTo>
                  <a:lnTo>
                    <a:pt x="747252" y="206477"/>
                  </a:lnTo>
                  <a:cubicBezTo>
                    <a:pt x="631799" y="216974"/>
                    <a:pt x="655286" y="183931"/>
                    <a:pt x="629265" y="235974"/>
                  </a:cubicBezTo>
                  <a:lnTo>
                    <a:pt x="481781" y="353961"/>
                  </a:lnTo>
                  <a:lnTo>
                    <a:pt x="412955" y="432619"/>
                  </a:lnTo>
                  <a:lnTo>
                    <a:pt x="373626" y="530942"/>
                  </a:lnTo>
                  <a:lnTo>
                    <a:pt x="235974" y="550606"/>
                  </a:lnTo>
                  <a:lnTo>
                    <a:pt x="137652" y="609600"/>
                  </a:lnTo>
                  <a:lnTo>
                    <a:pt x="137652" y="609600"/>
                  </a:lnTo>
                  <a:lnTo>
                    <a:pt x="39329" y="560439"/>
                  </a:lnTo>
                  <a:lnTo>
                    <a:pt x="9832" y="530942"/>
                  </a:lnTo>
                  <a:lnTo>
                    <a:pt x="0" y="452284"/>
                  </a:lnTo>
                  <a:lnTo>
                    <a:pt x="19665" y="4031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BA76DC9-F609-4F82-9CEB-25923D649764}"/>
              </a:ext>
            </a:extLst>
          </p:cNvPr>
          <p:cNvSpPr txBox="1"/>
          <p:nvPr/>
        </p:nvSpPr>
        <p:spPr>
          <a:xfrm>
            <a:off x="5324207" y="6218590"/>
            <a:ext cx="3125903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latin typeface="Calibri" panose="020F0502020204030204" pitchFamily="34" charset="0"/>
              </a:rPr>
              <a:t>Республиканский праздник "Александрия собирает друзей"</a:t>
            </a:r>
            <a:endParaRPr lang="be-BY" sz="1600" dirty="0">
              <a:latin typeface="Calibri" panose="020F0502020204030204" pitchFamily="34" charset="0"/>
            </a:endParaRPr>
          </a:p>
        </p:txBody>
      </p:sp>
      <p:pic>
        <p:nvPicPr>
          <p:cNvPr id="59394" name="Picture 2">
            <a:extLst>
              <a:ext uri="{FF2B5EF4-FFF2-40B4-BE49-F238E27FC236}">
                <a16:creationId xmlns="" xmlns:a16="http://schemas.microsoft.com/office/drawing/2014/main" id="{8AFF9F76-D620-4462-9738-74AFB9F54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48" y="5482707"/>
            <a:ext cx="1661412" cy="5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>
            <a:extLst>
              <a:ext uri="{FF2B5EF4-FFF2-40B4-BE49-F238E27FC236}">
                <a16:creationId xmlns="" xmlns:a16="http://schemas.microsoft.com/office/drawing/2014/main" id="{D4695902-4BD4-40BE-AF2C-0F9BEA0E4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113" y="4688512"/>
            <a:ext cx="1136195" cy="78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56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4000</TotalTime>
  <Words>652</Words>
  <Application>Microsoft Office PowerPoint</Application>
  <PresentationFormat>Произвольный</PresentationFormat>
  <Paragraphs>89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 Light</vt:lpstr>
      <vt:lpstr>Calibri</vt:lpstr>
      <vt:lpstr>Arial Black</vt:lpstr>
      <vt:lpstr>Тема Office</vt:lpstr>
      <vt:lpstr>ПРОЕКТ  «Школа Активного Гражданина»</vt:lpstr>
      <vt:lpstr>Малая родина важна  для каждого человека. «Она многолика. Для одних — это родной город, улица в городе или небольшой дворик, деревня, где прошли лучшие детские годы, для других — кусочек дикой природы, который радовал глаз и дарил чувство наполненности и покоя. А для тех, кто уехал искать счастье в другие страны, малой родиной стала Беларусь».                                                                        А.Г. Лукашенко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308</cp:revision>
  <cp:lastPrinted>2018-12-07T06:48:34Z</cp:lastPrinted>
  <dcterms:created xsi:type="dcterms:W3CDTF">2018-12-03T10:14:15Z</dcterms:created>
  <dcterms:modified xsi:type="dcterms:W3CDTF">2020-12-16T13:49:09Z</dcterms:modified>
</cp:coreProperties>
</file>