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2"/>
  </p:notesMasterIdLst>
  <p:sldIdLst>
    <p:sldId id="257" r:id="rId2"/>
    <p:sldId id="303" r:id="rId3"/>
    <p:sldId id="305" r:id="rId4"/>
    <p:sldId id="306" r:id="rId5"/>
    <p:sldId id="307" r:id="rId6"/>
    <p:sldId id="308" r:id="rId7"/>
    <p:sldId id="310" r:id="rId8"/>
    <p:sldId id="302" r:id="rId9"/>
    <p:sldId id="312" r:id="rId10"/>
    <p:sldId id="313" r:id="rId11"/>
  </p:sldIdLst>
  <p:sldSz cx="12192000" cy="6858000"/>
  <p:notesSz cx="6858000" cy="9144000"/>
  <p:embeddedFontLst>
    <p:embeddedFont>
      <p:font typeface="Arial Black" pitchFamily="34" charset="0"/>
      <p:bold r:id="rId13"/>
    </p:embeddedFont>
    <p:embeddedFont>
      <p:font typeface="Calibri Light" charset="0"/>
      <p:regular r:id="rId14"/>
      <p:italic r:id="rId15"/>
    </p:embeddedFont>
    <p:embeddedFont>
      <p:font typeface="Calibri" pitchFamily="34" charset="0"/>
      <p:regular r:id="rId16"/>
      <p:bold r:id="rId17"/>
      <p:italic r:id="rId18"/>
      <p:boldItalic r:id="rId19"/>
    </p:embeddedFont>
  </p:embeddedFontLst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202612"/>
    <a:srgbClr val="B91D16"/>
    <a:srgbClr val="E01F1A"/>
    <a:srgbClr val="DA2320"/>
    <a:srgbClr val="E2201B"/>
    <a:srgbClr val="AC1B16"/>
    <a:srgbClr val="2A5F7F"/>
    <a:srgbClr val="204D6E"/>
    <a:srgbClr val="23517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88123" autoAdjust="0"/>
  </p:normalViewPr>
  <p:slideViewPr>
    <p:cSldViewPr snapToGrid="0">
      <p:cViewPr>
        <p:scale>
          <a:sx n="96" d="100"/>
          <a:sy n="96" d="100"/>
        </p:scale>
        <p:origin x="-252" y="2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75D20-CD4C-49DF-807F-CC2BC1B95DFE}" type="datetimeFigureOut">
              <a:rPr lang="x-none" smtClean="0"/>
              <a:t>20.10.2020</a:t>
            </a:fld>
            <a:endParaRPr lang="x-none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F2DBD-7CAE-49C9-8E50-B4F5AEAF96DC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85062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1" name="Google Shape;191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92" name="Google Shape;192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</a:pPr>
            <a:fld id="{00000000-1234-1234-1234-123412341234}" type="slidenum">
              <a:rPr lang="ru-RU"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D047518-D355-4F7A-A2B9-51FCBA674C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C70789AB-250F-471C-8483-ED3F0CA6C9A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676B0AFF-DC10-4A5D-8816-4B31F9F28B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F49D8AE-DE2E-42FF-87FA-5DA952582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E990AD91-ABA3-4214-84C7-3C26221F1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7089434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>
            <a:extLst>
              <a:ext uri="{FF2B5EF4-FFF2-40B4-BE49-F238E27FC236}">
                <a16:creationId xmlns:a16="http://schemas.microsoft.com/office/drawing/2014/main" xmlns="" id="{4E928232-B3B4-4934-9E57-8C57DB4C086A}"/>
              </a:ext>
            </a:extLst>
          </p:cNvPr>
          <p:cNvGrpSpPr/>
          <p:nvPr userDrawn="1"/>
        </p:nvGrpSpPr>
        <p:grpSpPr>
          <a:xfrm>
            <a:off x="8717280" y="5969172"/>
            <a:ext cx="3523488" cy="920860"/>
            <a:chOff x="4194048" y="4547616"/>
            <a:chExt cx="3523488" cy="920860"/>
          </a:xfrm>
        </p:grpSpPr>
        <p:sp>
          <p:nvSpPr>
            <p:cNvPr id="15" name="Полилиния: фигура 14">
              <a:extLst>
                <a:ext uri="{FF2B5EF4-FFF2-40B4-BE49-F238E27FC236}">
                  <a16:creationId xmlns:a16="http://schemas.microsoft.com/office/drawing/2014/main" xmlns="" id="{1404DFEF-7C4D-4C14-B848-A006668917C6}"/>
                </a:ext>
              </a:extLst>
            </p:cNvPr>
            <p:cNvSpPr/>
            <p:nvPr/>
          </p:nvSpPr>
          <p:spPr>
            <a:xfrm>
              <a:off x="4194048" y="4547616"/>
              <a:ext cx="3523488" cy="920860"/>
            </a:xfrm>
            <a:custGeom>
              <a:avLst/>
              <a:gdLst>
                <a:gd name="connsiteX0" fmla="*/ 12192 w 3523488"/>
                <a:gd name="connsiteY0" fmla="*/ 585216 h 877824"/>
                <a:gd name="connsiteX1" fmla="*/ 670560 w 3523488"/>
                <a:gd name="connsiteY1" fmla="*/ 573024 h 877824"/>
                <a:gd name="connsiteX2" fmla="*/ 658368 w 3523488"/>
                <a:gd name="connsiteY2" fmla="*/ 316992 h 877824"/>
                <a:gd name="connsiteX3" fmla="*/ 1341120 w 3523488"/>
                <a:gd name="connsiteY3" fmla="*/ 304800 h 877824"/>
                <a:gd name="connsiteX4" fmla="*/ 1341120 w 3523488"/>
                <a:gd name="connsiteY4" fmla="*/ 0 h 877824"/>
                <a:gd name="connsiteX5" fmla="*/ 3523488 w 3523488"/>
                <a:gd name="connsiteY5" fmla="*/ 0 h 877824"/>
                <a:gd name="connsiteX6" fmla="*/ 3511296 w 3523488"/>
                <a:gd name="connsiteY6" fmla="*/ 877824 h 877824"/>
                <a:gd name="connsiteX7" fmla="*/ 3511296 w 3523488"/>
                <a:gd name="connsiteY7" fmla="*/ 853440 h 877824"/>
                <a:gd name="connsiteX8" fmla="*/ 0 w 3523488"/>
                <a:gd name="connsiteY8" fmla="*/ 865632 h 877824"/>
                <a:gd name="connsiteX9" fmla="*/ 12192 w 3523488"/>
                <a:gd name="connsiteY9" fmla="*/ 585216 h 877824"/>
                <a:gd name="connsiteX0" fmla="*/ 12192 w 3535680"/>
                <a:gd name="connsiteY0" fmla="*/ 585216 h 940615"/>
                <a:gd name="connsiteX1" fmla="*/ 670560 w 3535680"/>
                <a:gd name="connsiteY1" fmla="*/ 573024 h 940615"/>
                <a:gd name="connsiteX2" fmla="*/ 658368 w 3535680"/>
                <a:gd name="connsiteY2" fmla="*/ 316992 h 940615"/>
                <a:gd name="connsiteX3" fmla="*/ 1341120 w 3535680"/>
                <a:gd name="connsiteY3" fmla="*/ 304800 h 940615"/>
                <a:gd name="connsiteX4" fmla="*/ 1341120 w 3535680"/>
                <a:gd name="connsiteY4" fmla="*/ 0 h 940615"/>
                <a:gd name="connsiteX5" fmla="*/ 3523488 w 3535680"/>
                <a:gd name="connsiteY5" fmla="*/ 0 h 940615"/>
                <a:gd name="connsiteX6" fmla="*/ 3511296 w 3535680"/>
                <a:gd name="connsiteY6" fmla="*/ 877824 h 940615"/>
                <a:gd name="connsiteX7" fmla="*/ 3535680 w 3535680"/>
                <a:gd name="connsiteY7" fmla="*/ 940615 h 940615"/>
                <a:gd name="connsiteX8" fmla="*/ 0 w 3535680"/>
                <a:gd name="connsiteY8" fmla="*/ 865632 h 940615"/>
                <a:gd name="connsiteX9" fmla="*/ 12192 w 3535680"/>
                <a:gd name="connsiteY9" fmla="*/ 585216 h 940615"/>
                <a:gd name="connsiteX0" fmla="*/ 0 w 3523488"/>
                <a:gd name="connsiteY0" fmla="*/ 585216 h 965261"/>
                <a:gd name="connsiteX1" fmla="*/ 658368 w 3523488"/>
                <a:gd name="connsiteY1" fmla="*/ 573024 h 965261"/>
                <a:gd name="connsiteX2" fmla="*/ 646176 w 3523488"/>
                <a:gd name="connsiteY2" fmla="*/ 316992 h 965261"/>
                <a:gd name="connsiteX3" fmla="*/ 1328928 w 3523488"/>
                <a:gd name="connsiteY3" fmla="*/ 304800 h 965261"/>
                <a:gd name="connsiteX4" fmla="*/ 1328928 w 3523488"/>
                <a:gd name="connsiteY4" fmla="*/ 0 h 965261"/>
                <a:gd name="connsiteX5" fmla="*/ 3511296 w 3523488"/>
                <a:gd name="connsiteY5" fmla="*/ 0 h 965261"/>
                <a:gd name="connsiteX6" fmla="*/ 3499104 w 3523488"/>
                <a:gd name="connsiteY6" fmla="*/ 877824 h 965261"/>
                <a:gd name="connsiteX7" fmla="*/ 3523488 w 3523488"/>
                <a:gd name="connsiteY7" fmla="*/ 940615 h 965261"/>
                <a:gd name="connsiteX8" fmla="*/ 0 w 3523488"/>
                <a:gd name="connsiteY8" fmla="*/ 965261 h 965261"/>
                <a:gd name="connsiteX9" fmla="*/ 0 w 3523488"/>
                <a:gd name="connsiteY9" fmla="*/ 585216 h 965261"/>
                <a:gd name="connsiteX0" fmla="*/ 0 w 3523488"/>
                <a:gd name="connsiteY0" fmla="*/ 585216 h 940615"/>
                <a:gd name="connsiteX1" fmla="*/ 658368 w 3523488"/>
                <a:gd name="connsiteY1" fmla="*/ 573024 h 940615"/>
                <a:gd name="connsiteX2" fmla="*/ 646176 w 3523488"/>
                <a:gd name="connsiteY2" fmla="*/ 316992 h 940615"/>
                <a:gd name="connsiteX3" fmla="*/ 1328928 w 3523488"/>
                <a:gd name="connsiteY3" fmla="*/ 304800 h 940615"/>
                <a:gd name="connsiteX4" fmla="*/ 1328928 w 3523488"/>
                <a:gd name="connsiteY4" fmla="*/ 0 h 940615"/>
                <a:gd name="connsiteX5" fmla="*/ 3511296 w 3523488"/>
                <a:gd name="connsiteY5" fmla="*/ 0 h 940615"/>
                <a:gd name="connsiteX6" fmla="*/ 3499104 w 3523488"/>
                <a:gd name="connsiteY6" fmla="*/ 877824 h 940615"/>
                <a:gd name="connsiteX7" fmla="*/ 3523488 w 3523488"/>
                <a:gd name="connsiteY7" fmla="*/ 940615 h 940615"/>
                <a:gd name="connsiteX8" fmla="*/ 12192 w 3523488"/>
                <a:gd name="connsiteY8" fmla="*/ 940354 h 940615"/>
                <a:gd name="connsiteX9" fmla="*/ 0 w 3523488"/>
                <a:gd name="connsiteY9" fmla="*/ 585216 h 9406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523488" h="940615">
                  <a:moveTo>
                    <a:pt x="0" y="585216"/>
                  </a:moveTo>
                  <a:lnTo>
                    <a:pt x="658368" y="573024"/>
                  </a:lnTo>
                  <a:lnTo>
                    <a:pt x="646176" y="316992"/>
                  </a:lnTo>
                  <a:lnTo>
                    <a:pt x="1328928" y="304800"/>
                  </a:lnTo>
                  <a:lnTo>
                    <a:pt x="1328928" y="0"/>
                  </a:lnTo>
                  <a:lnTo>
                    <a:pt x="3511296" y="0"/>
                  </a:lnTo>
                  <a:lnTo>
                    <a:pt x="3499104" y="877824"/>
                  </a:lnTo>
                  <a:lnTo>
                    <a:pt x="3523488" y="940615"/>
                  </a:lnTo>
                  <a:lnTo>
                    <a:pt x="12192" y="940354"/>
                  </a:lnTo>
                  <a:lnTo>
                    <a:pt x="0" y="585216"/>
                  </a:lnTo>
                  <a:close/>
                </a:path>
              </a:pathLst>
            </a:custGeom>
            <a:gradFill>
              <a:gsLst>
                <a:gs pos="0">
                  <a:srgbClr val="DDFFF0"/>
                </a:gs>
                <a:gs pos="100000">
                  <a:srgbClr val="63F3A4"/>
                </a:gs>
              </a:gsLst>
              <a:lin ang="18900000" scaled="1"/>
            </a:gra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xmlns="" id="{B3B43E56-7F69-4F5F-82D8-691AA22D44FE}"/>
                </a:ext>
              </a:extLst>
            </p:cNvPr>
            <p:cNvSpPr/>
            <p:nvPr/>
          </p:nvSpPr>
          <p:spPr>
            <a:xfrm>
              <a:off x="4194791" y="5129336"/>
              <a:ext cx="3492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ru-RU" sz="1400" dirty="0"/>
                <a:t>ШАГ 1. «МЫ УЗНАЁМ»</a:t>
              </a:r>
            </a:p>
          </p:txBody>
        </p:sp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xmlns="" id="{97DF1628-634A-43F9-A47E-CCB70A6015B4}"/>
                </a:ext>
              </a:extLst>
            </p:cNvPr>
            <p:cNvSpPr/>
            <p:nvPr/>
          </p:nvSpPr>
          <p:spPr>
            <a:xfrm>
              <a:off x="4842791" y="4849590"/>
              <a:ext cx="2844000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lIns="0" rIns="0" rtlCol="0" anchor="ctr"/>
            <a:lstStyle/>
            <a:p>
              <a:r>
                <a:rPr lang="ru-RU" sz="1400" dirty="0">
                  <a:sym typeface="Calibri"/>
                </a:rPr>
                <a:t>  ШАГ 2. «МЫ РАЗМЫШЛЯЕМ»</a:t>
              </a:r>
            </a:p>
          </p:txBody>
        </p:sp>
        <p:sp>
          <p:nvSpPr>
            <p:cNvPr id="18" name="Прямоугольник 17">
              <a:extLst>
                <a:ext uri="{FF2B5EF4-FFF2-40B4-BE49-F238E27FC236}">
                  <a16:creationId xmlns:a16="http://schemas.microsoft.com/office/drawing/2014/main" xmlns="" id="{3F180BA5-A3EB-416B-9A6D-0E4A06D797A5}"/>
                </a:ext>
              </a:extLst>
            </p:cNvPr>
            <p:cNvSpPr/>
            <p:nvPr/>
          </p:nvSpPr>
          <p:spPr>
            <a:xfrm>
              <a:off x="5517209" y="4565717"/>
              <a:ext cx="2169582" cy="288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lvl="0">
                <a:lnSpc>
                  <a:spcPct val="90000"/>
                </a:lnSpc>
              </a:pPr>
              <a:r>
                <a:rPr lang="ru-RU" sz="1400" dirty="0">
                  <a:sym typeface="Calibri"/>
                </a:rPr>
                <a:t>ШАГ 3. «МЫ ДЕЙСТВУЕМ» </a:t>
              </a:r>
            </a:p>
          </p:txBody>
        </p:sp>
      </p:grp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6557367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3" name="Текст 7">
            <a:extLst>
              <a:ext uri="{FF2B5EF4-FFF2-40B4-BE49-F238E27FC236}">
                <a16:creationId xmlns:a16="http://schemas.microsoft.com/office/drawing/2014/main" xmlns="" id="{006997AA-2D22-4AD6-92AE-556F6B824431}"/>
              </a:ext>
            </a:extLst>
          </p:cNvPr>
          <p:cNvSpPr txBox="1">
            <a:spLocks/>
          </p:cNvSpPr>
          <p:nvPr userDrawn="1"/>
        </p:nvSpPr>
        <p:spPr>
          <a:xfrm>
            <a:off x="931638" y="6333457"/>
            <a:ext cx="10181402" cy="3118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Информация предоставлена Белорусским телеграфных агентством БЕЛТА (</a:t>
            </a:r>
            <a:r>
              <a:rPr lang="en-US" sz="1400" i="1" dirty="0">
                <a:solidFill>
                  <a:schemeClr val="bg1">
                    <a:lumMod val="50000"/>
                  </a:schemeClr>
                </a:solidFill>
              </a:rPr>
              <a:t>www.belta.by</a:t>
            </a:r>
            <a:r>
              <a:rPr lang="ru-RU" sz="1400" i="1" dirty="0">
                <a:solidFill>
                  <a:schemeClr val="bg1">
                    <a:lumMod val="50000"/>
                  </a:schemeClr>
                </a:solidFill>
              </a:rPr>
              <a:t>)</a:t>
            </a: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4502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790176" y="6520296"/>
            <a:ext cx="2152429" cy="298625"/>
          </a:xfrm>
        </p:spPr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  <p:sp>
        <p:nvSpPr>
          <p:cNvPr id="8" name="Заголовок 5">
            <a:extLst>
              <a:ext uri="{FF2B5EF4-FFF2-40B4-BE49-F238E27FC236}">
                <a16:creationId xmlns:a16="http://schemas.microsoft.com/office/drawing/2014/main" xmlns="" id="{35047723-C030-414E-87F9-7927687DA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5299" y="4276871"/>
            <a:ext cx="10181402" cy="795001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9" name="Рисунок 6">
            <a:extLst>
              <a:ext uri="{FF2B5EF4-FFF2-40B4-BE49-F238E27FC236}">
                <a16:creationId xmlns:a16="http://schemas.microsoft.com/office/drawing/2014/main" xmlns="" id="{CE7BF3DB-89D6-42D4-948F-08BA5EA4EC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1005299" y="922313"/>
            <a:ext cx="10181402" cy="3354558"/>
          </a:xfrm>
        </p:spPr>
      </p:sp>
      <p:sp>
        <p:nvSpPr>
          <p:cNvPr id="10" name="Текст 7">
            <a:extLst>
              <a:ext uri="{FF2B5EF4-FFF2-40B4-BE49-F238E27FC236}">
                <a16:creationId xmlns:a16="http://schemas.microsoft.com/office/drawing/2014/main" xmlns="" id="{A0638F1B-F1E0-42CE-A926-686393B7CFB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05299" y="5071872"/>
            <a:ext cx="10181402" cy="999744"/>
          </a:xfrm>
        </p:spPr>
        <p:txBody>
          <a:bodyPr/>
          <a:lstStyle/>
          <a:p>
            <a:endParaRPr lang="x-none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xmlns="" id="{8DAC4D29-D8C6-4F7E-A62F-AA69C7950E12}"/>
              </a:ext>
            </a:extLst>
          </p:cNvPr>
          <p:cNvSpPr/>
          <p:nvPr userDrawn="1"/>
        </p:nvSpPr>
        <p:spPr>
          <a:xfrm>
            <a:off x="3048000" y="3028891"/>
            <a:ext cx="56692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202B80F7-76B5-4FA0-B781-4C35CD52F02A}"/>
              </a:ext>
            </a:extLst>
          </p:cNvPr>
          <p:cNvSpPr/>
          <p:nvPr userDrawn="1"/>
        </p:nvSpPr>
        <p:spPr>
          <a:xfrm>
            <a:off x="6725363" y="188391"/>
            <a:ext cx="45799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bg1">
                    <a:lumMod val="50000"/>
                  </a:schemeClr>
                </a:solidFill>
                <a:latin typeface="Arial"/>
                <a:cs typeface="Arial"/>
                <a:sym typeface="Arial"/>
              </a:rPr>
              <a:t>проект</a:t>
            </a:r>
            <a:r>
              <a:rPr lang="ru-RU" sz="2800" b="1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b="1" dirty="0">
                <a:solidFill>
                  <a:schemeClr val="tx1">
                    <a:lumMod val="95000"/>
                    <a:lumOff val="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dirty="0">
                <a:solidFill>
                  <a:schemeClr val="bg1">
                    <a:lumMod val="50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lang="x-none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9" name="Рисунок 18" descr="Изображение выглядит как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19C3C20D-7544-4799-9342-E7A255548EA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5271" y="133632"/>
            <a:ext cx="791812" cy="898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33129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ADF0D46-03FB-40DE-9262-954572022A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DA9C33C8-EA0A-4C0F-A79D-091E9FF921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CF17D898-6351-409F-99D2-0E42B96907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502DFE41-A51D-4BB7-B281-CD9E262BE7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C16C2A6A-C8B6-4800-8000-B2A208D0B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57315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6E0EB2AE-2EEA-4E02-B241-E88905DA6B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B796CE4D-58BB-46AA-821D-EB24EE87AA7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8A53E276-7AA4-4887-A5AF-B5B9B4A00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401CD4F-65EF-4EC3-842D-882CE1B43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E9E4F5-F40C-4647-BA33-6E0ED60D9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82226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1F5CA8F-E289-447F-82FE-671821ED6D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ED0DF2D-62C9-4277-AC2F-DED10ADB2D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0D75228-09B7-4FD0-B1D8-F363090C9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2A2DA92-A504-4FEA-B07C-34893624E8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306F0FA9-C6A0-45D5-821C-81B894FB7E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063379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516B423-4918-417B-913F-88C70FDA65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13206230-C331-4D82-81D4-FAD019CC73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8906615-50B8-4DA3-AE0A-C0C3079A1D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DF725EAF-B987-4940-9C8B-04A07862A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87F1442F-B94A-471D-B387-0BF207CD7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1398633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71500D54-07F0-4C68-BFC8-CF856EADE8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B01760AF-7165-466E-931B-63286E5233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8DA142AE-88EB-4199-9704-74B4041F7CC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BF4F6BEB-9013-44F0-8A77-4293CEE6D1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6964689B-C38F-44E7-A176-9A8E849A7A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F26851F2-7506-484E-8A37-FA3F3DE582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9598112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235D107-6492-49BC-B93E-DF74713440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1EC13D6-0260-46C0-BDD3-FBA082102D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296D720C-08BB-4794-882A-A680B489A9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7910B746-D231-415C-A88B-A337813067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AC3C7C03-BE96-4706-9EE2-5CA7A958DB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C6A467F1-77EF-416D-932B-7A0B57E95C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0474A35B-8A85-4371-B83C-D4669982D7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F6ED622F-4A53-410B-9E91-4D6C00A996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96069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22487A0D-541F-44CB-8CDB-EE6D3FBB5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2C593C35-ECAA-437E-9DC4-76CA89C83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547332C6-8E79-4D4A-9BFF-77E95E69A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EEAB0008-1D37-41F9-9DB3-9E2637ED7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153240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3255487D-E4AD-404C-BC2E-00BAD54CF3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F7FEDFAD-7591-4066-9F72-8128902AA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5E7CE97B-79B1-48E5-A359-DB7955FA8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4304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99902376-3488-452E-9CE3-6E885A1082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7507AEB9-7AE0-41E7-9A03-5EB945056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5BA4C6C2-DD05-447D-8493-FE12A77FD4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C40E10D8-55D2-4167-9233-3E7D2E2D27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4BB21939-2ACA-47BA-9FEB-0104455EA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59105F2-0D9D-4351-9E97-340C32AD17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271471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BA91A64-10B8-4213-8047-2B52AE9C0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2A1BFC4F-568D-499A-8E85-674AFEA909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C76C2A26-D88C-4EA8-8187-59DB3225AB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4D23A2D8-D0F5-4410-8A10-F2F495D274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D91E348B-24C3-40EE-B460-2BD67BC1AF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69086E68-1B12-47C5-9ACE-FEA6DCC24F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677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A48D1E64-47B9-49BC-B4A7-1E6209D60F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x-none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A530FD6A-FFAD-433C-B81E-42522D8091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x-none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85CC359-AAF4-47CB-B2D1-B50CC5D6D7C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8E6E64B2-9F54-4009-95AF-3103825049E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ADD5FAD2-012F-4C6D-A9D4-8F7EB363825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738F70-4774-4C44-B05A-D944B718EAB4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03205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1" r:id="rId10"/>
    <p:sldLayoutId id="2147483662" r:id="rId11"/>
    <p:sldLayoutId id="2147483658" r:id="rId12"/>
    <p:sldLayoutId id="2147483659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CZ8if4uI4o&amp;feature=emb_title" TargetMode="External"/><Relationship Id="rId7" Type="http://schemas.microsoft.com/office/2007/relationships/hdphoto" Target="../media/hdphoto1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.png"/><Relationship Id="rId5" Type="http://schemas.openxmlformats.org/officeDocument/2006/relationships/hyperlink" Target="https://www.youtube.com/watch?v=_2G2ubR1OL4&amp;feature=emb_logo" TargetMode="External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4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5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6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7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4" Type="http://schemas.microsoft.com/office/2007/relationships/hdphoto" Target="../media/hdphoto8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Relationship Id="rId6" Type="http://schemas.microsoft.com/office/2007/relationships/hdphoto" Target="../media/hdphoto10.wdp"/><Relationship Id="rId5" Type="http://schemas.openxmlformats.org/officeDocument/2006/relationships/image" Target="../media/image12.png"/><Relationship Id="rId4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25"/>
          <p:cNvSpPr txBox="1">
            <a:spLocks noGrp="1"/>
          </p:cNvSpPr>
          <p:nvPr>
            <p:ph type="ctrTitle"/>
          </p:nvPr>
        </p:nvSpPr>
        <p:spPr>
          <a:xfrm>
            <a:off x="4184239" y="100632"/>
            <a:ext cx="7760971" cy="1793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ПРОЕКТ </a:t>
            </a:r>
            <a:br>
              <a:rPr lang="ru-RU" sz="48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Ш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кола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А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ктивного </a:t>
            </a:r>
            <a:r>
              <a:rPr lang="ru-RU" sz="3600" b="1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Г</a:t>
            </a:r>
            <a:r>
              <a:rPr lang="ru-RU" sz="3600" b="1" dirty="0">
                <a:solidFill>
                  <a:srgbClr val="009551"/>
                </a:solidFill>
                <a:latin typeface="Arial"/>
                <a:ea typeface="Arial"/>
                <a:cs typeface="Arial"/>
                <a:sym typeface="Arial"/>
              </a:rPr>
              <a:t>ражданина»</a:t>
            </a:r>
            <a:endParaRPr sz="4800" b="1" dirty="0">
              <a:solidFill>
                <a:srgbClr val="00955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9" name="Google Shape;199;p25"/>
          <p:cNvSpPr txBox="1"/>
          <p:nvPr/>
        </p:nvSpPr>
        <p:spPr>
          <a:xfrm>
            <a:off x="0" y="6136798"/>
            <a:ext cx="12192000" cy="2921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Октябрь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, 20</a:t>
            </a:r>
            <a:r>
              <a:rPr lang="fr-CA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20</a:t>
            </a:r>
            <a:r>
              <a:rPr lang="ru-RU" sz="2000" i="0" u="none" strike="noStrike" cap="none" dirty="0">
                <a:latin typeface="Calibri"/>
                <a:ea typeface="Calibri"/>
                <a:cs typeface="Calibri"/>
                <a:sym typeface="Calibri"/>
              </a:rPr>
              <a:t> г</a:t>
            </a:r>
            <a:r>
              <a:rPr lang="ru-RU" sz="2000" dirty="0">
                <a:latin typeface="Calibri"/>
                <a:ea typeface="Calibri"/>
                <a:cs typeface="Calibri"/>
                <a:sym typeface="Calibri"/>
              </a:rPr>
              <a:t>од</a:t>
            </a:r>
            <a:endParaRPr sz="2000" dirty="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6E8A43DB-0F94-4D29-9961-3C25039C203F}"/>
              </a:ext>
            </a:extLst>
          </p:cNvPr>
          <p:cNvSpPr/>
          <p:nvPr/>
        </p:nvSpPr>
        <p:spPr>
          <a:xfrm>
            <a:off x="4431386" y="2103309"/>
            <a:ext cx="7505267" cy="64451"/>
          </a:xfrm>
          <a:prstGeom prst="rect">
            <a:avLst/>
          </a:prstGeom>
          <a:gradFill flip="none" rotWithShape="1">
            <a:gsLst>
              <a:gs pos="0">
                <a:srgbClr val="FFCC00"/>
              </a:gs>
              <a:gs pos="60000">
                <a:srgbClr val="09763A"/>
              </a:gs>
              <a:gs pos="100000">
                <a:srgbClr val="D01A1E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pic>
        <p:nvPicPr>
          <p:cNvPr id="3" name="Рисунок 2" descr="Изображение выглядит как рулетка, объект&#10;&#10;Описание создано автоматически">
            <a:extLst>
              <a:ext uri="{FF2B5EF4-FFF2-40B4-BE49-F238E27FC236}">
                <a16:creationId xmlns:a16="http://schemas.microsoft.com/office/drawing/2014/main" xmlns="" id="{F56D3285-C1C2-430D-A8C5-CAF03C68FB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796" y="1305957"/>
            <a:ext cx="3782558" cy="4246086"/>
          </a:xfrm>
          <a:prstGeom prst="rect">
            <a:avLst/>
          </a:prstGeom>
        </p:spPr>
      </p:pic>
      <p:sp>
        <p:nvSpPr>
          <p:cNvPr id="13" name="Google Shape;194;p25">
            <a:extLst>
              <a:ext uri="{FF2B5EF4-FFF2-40B4-BE49-F238E27FC236}">
                <a16:creationId xmlns:a16="http://schemas.microsoft.com/office/drawing/2014/main" xmlns="" id="{FB16588C-22D3-4019-97F0-0F3B867A94A1}"/>
              </a:ext>
            </a:extLst>
          </p:cNvPr>
          <p:cNvSpPr txBox="1">
            <a:spLocks/>
          </p:cNvSpPr>
          <p:nvPr/>
        </p:nvSpPr>
        <p:spPr>
          <a:xfrm>
            <a:off x="4727477" y="2898575"/>
            <a:ext cx="7090055" cy="265346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«</a:t>
            </a:r>
            <a:r>
              <a:rPr lang="ru-RU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ООН </a:t>
            </a:r>
            <a:r>
              <a:rPr lang="ru-RU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Symbol" panose="05050102010706020507" pitchFamily="18" charset="2"/>
              </a:rPr>
              <a:t> </a:t>
            </a:r>
            <a:r>
              <a:rPr lang="ru-RU" sz="3600" b="1" dirty="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75 лет</a:t>
            </a:r>
            <a:r>
              <a:rPr lang="ru-RU" sz="3600" b="1" dirty="0">
                <a:latin typeface="Arial"/>
                <a:ea typeface="Arial"/>
                <a:cs typeface="Arial"/>
                <a:sym typeface="Arial"/>
              </a:rPr>
              <a:t>:</a:t>
            </a:r>
          </a:p>
          <a:p>
            <a:pPr>
              <a:spcBef>
                <a:spcPts val="0"/>
              </a:spcBef>
              <a:buClr>
                <a:srgbClr val="1E4E79"/>
              </a:buClr>
              <a:buSzPts val="4000"/>
            </a:pPr>
            <a:r>
              <a:rPr lang="ru-RU" sz="2800" b="1" dirty="0">
                <a:latin typeface="Arial"/>
                <a:ea typeface="Arial"/>
                <a:cs typeface="Arial"/>
                <a:sym typeface="Arial"/>
              </a:rPr>
              <a:t>история деятельности, основные достижения и инициативы </a:t>
            </a:r>
            <a:r>
              <a:rPr lang="ru-RU" sz="2800" b="1" dirty="0">
                <a:latin typeface="Arial"/>
                <a:cs typeface="Arial"/>
                <a:sym typeface="Arial"/>
              </a:rPr>
              <a:t>Республики Беларусь в составе ООН»</a:t>
            </a: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6DC78F94-84D3-4F0D-97E6-029F825705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</a:t>
            </a:fld>
            <a:endParaRPr lang="x-none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10</a:t>
            </a:fld>
            <a:endParaRPr lang="x-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85881" y="1845117"/>
            <a:ext cx="836809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К 75-летней годовщине создания ООН генеральный секретарь ООН </a:t>
            </a:r>
            <a:r>
              <a:rPr lang="ru-RU" sz="2000" dirty="0" err="1"/>
              <a:t>Антониу</a:t>
            </a:r>
            <a:r>
              <a:rPr lang="ru-RU" sz="2000" dirty="0"/>
              <a:t> </a:t>
            </a:r>
            <a:r>
              <a:rPr lang="ru-RU" sz="2000" dirty="0" err="1"/>
              <a:t>Гутерриш</a:t>
            </a:r>
            <a:r>
              <a:rPr lang="ru-RU" sz="2000" dirty="0"/>
              <a:t> инициировал крупнейшую в истории организации </a:t>
            </a:r>
            <a:r>
              <a:rPr lang="ru-RU" sz="2000" b="1" dirty="0"/>
              <a:t>глобальную дискуссию «75 лет ООН: 2020 год и далее — общее будущее общими силами» («ООН-75»)</a:t>
            </a:r>
            <a:r>
              <a:rPr lang="ru-RU" sz="2000" dirty="0"/>
              <a:t>. </a:t>
            </a:r>
          </a:p>
          <a:p>
            <a:pPr algn="just"/>
            <a:r>
              <a:rPr lang="ru-RU" sz="2000" dirty="0"/>
              <a:t>Планируется вовлечь в обсуждение роли всестороннего сотрудничества в построении лучшего будущего как можно больше людей, в первую очередь молодежь.</a:t>
            </a:r>
            <a:endParaRPr lang="en-US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1" y="0"/>
            <a:ext cx="952500" cy="1143000"/>
          </a:xfrm>
          <a:prstGeom prst="rect">
            <a:avLst/>
          </a:prstGeom>
        </p:spPr>
      </p:pic>
      <p:pic>
        <p:nvPicPr>
          <p:cNvPr id="4" name="Рисунок 3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7389" y="4233786"/>
            <a:ext cx="725487" cy="72548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2443" y="4878364"/>
            <a:ext cx="2999492" cy="493819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3456580" y="4252573"/>
            <a:ext cx="8368099" cy="2339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b="1" dirty="0"/>
              <a:t>Мероприятия 2020 года</a:t>
            </a:r>
            <a:r>
              <a:rPr lang="ru-RU" sz="2000" dirty="0"/>
              <a:t>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Международный день делегата (25 апреля), учрежденный Генеральной Ассамблеей ООН по инициативе Беларуси,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выставка исторических фотографий ООН, посвященная 75-летию проведения международной конференции в Сан-Франциско,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презентация Устава ООН на белорусском языке в день его подписания </a:t>
            </a:r>
            <a:br>
              <a:rPr lang="ru-RU" dirty="0"/>
            </a:br>
            <a:r>
              <a:rPr lang="ru-RU" dirty="0"/>
              <a:t>(26 июня),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dirty="0"/>
              <a:t>юбилейный концерт в День ООН. </a:t>
            </a:r>
            <a:endParaRPr lang="en-US" sz="20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726" y="1956657"/>
            <a:ext cx="2848927" cy="15914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0745" y="3548126"/>
            <a:ext cx="1932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i="1" dirty="0" err="1"/>
              <a:t>Антониу</a:t>
            </a:r>
            <a:r>
              <a:rPr lang="ru-RU" sz="1600" i="1" dirty="0"/>
              <a:t> </a:t>
            </a:r>
            <a:r>
              <a:rPr lang="ru-RU" sz="1600" i="1" dirty="0" err="1"/>
              <a:t>Гутерриш</a:t>
            </a:r>
            <a:endParaRPr lang="en-US" sz="1600" i="1" dirty="0"/>
          </a:p>
        </p:txBody>
      </p:sp>
      <p:sp>
        <p:nvSpPr>
          <p:cNvPr id="13" name="Заголовок 9">
            <a:extLst>
              <a:ext uri="{FF2B5EF4-FFF2-40B4-BE49-F238E27FC236}">
                <a16:creationId xmlns:a16="http://schemas.microsoft.com/office/drawing/2014/main" xmlns="" id="{39669905-1016-4C79-9C4D-068E30DA7FF6}"/>
              </a:ext>
            </a:extLst>
          </p:cNvPr>
          <p:cNvSpPr txBox="1">
            <a:spLocks/>
          </p:cNvSpPr>
          <p:nvPr/>
        </p:nvSpPr>
        <p:spPr>
          <a:xfrm>
            <a:off x="526758" y="987326"/>
            <a:ext cx="735029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достижения и инициативы</a:t>
            </a:r>
          </a:p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Республики Беларусь в составе ООН </a:t>
            </a:r>
            <a:endParaRPr lang="x-none" sz="25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96410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9">
            <a:extLst>
              <a:ext uri="{FF2B5EF4-FFF2-40B4-BE49-F238E27FC236}">
                <a16:creationId xmlns:a16="http://schemas.microsoft.com/office/drawing/2014/main" xmlns="" id="{A37CDEDA-33B1-419B-86FC-DF1897F65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5493" y="1818500"/>
            <a:ext cx="5486400" cy="1654006"/>
          </a:xfrm>
        </p:spPr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Организация Объединенных Наций (ООН)</a:t>
            </a:r>
            <a:r>
              <a:rPr lang="ru-RU" sz="2400" dirty="0">
                <a:solidFill>
                  <a:srgbClr val="000000"/>
                </a:solidFill>
                <a:latin typeface="+mn-lt"/>
                <a:cs typeface="Calibri" panose="020F0502020204030204" pitchFamily="34" charset="0"/>
              </a:rPr>
              <a:t> — международная организация, созданная для поддержания и укрепления международного мира и безопасности, а также развития сотрудничества между государствами. </a:t>
            </a:r>
            <a:endParaRPr lang="x-none" sz="2400" dirty="0">
              <a:solidFill>
                <a:srgbClr val="000000"/>
              </a:solidFill>
              <a:latin typeface="+mn-lt"/>
              <a:cs typeface="Calibri" panose="020F0502020204030204" pitchFamily="34" charset="0"/>
            </a:endParaRPr>
          </a:p>
        </p:txBody>
      </p:sp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2</a:t>
            </a:fld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5951548" y="3914554"/>
            <a:ext cx="5917179" cy="3483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/>
              <a:t>Декларация Объединенных Наций </a:t>
            </a:r>
            <a:r>
              <a:rPr lang="ru-RU" sz="2000" dirty="0"/>
              <a:t>подписана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1 января 1942 г.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/>
              <a:t>Дата рождения </a:t>
            </a:r>
            <a:r>
              <a:rPr lang="ru-RU" sz="2000" dirty="0"/>
              <a:t>ООН — 24 октября 1945 г.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Основатели — 51 страна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Июль 2011 г.  — 193 страны в составе ООН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/>
              <a:t>Устав ООН </a:t>
            </a:r>
            <a:r>
              <a:rPr lang="ru-RU" sz="2000" dirty="0"/>
              <a:t>подписан 26 июня 1945 г. в </a:t>
            </a:r>
            <a:br>
              <a:rPr lang="ru-RU" sz="2000" dirty="0"/>
            </a:br>
            <a:r>
              <a:rPr lang="ru-RU" sz="2000" dirty="0"/>
              <a:t>Сан-Франциско.  Вступил в силу 24 октября 1945 г.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endParaRPr lang="ru-RU" sz="2000" dirty="0"/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endParaRPr lang="en-US" sz="2000" dirty="0"/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51943" y="938743"/>
            <a:ext cx="9838380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ООН </a:t>
            </a: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 </a:t>
            </a: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75 лет:</a:t>
            </a:r>
          </a:p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история деятельности международной организации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5" y="-59880"/>
            <a:ext cx="952500" cy="1143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943" y="2031417"/>
            <a:ext cx="5486400" cy="2736359"/>
          </a:xfrm>
          <a:prstGeom prst="rect">
            <a:avLst/>
          </a:prstGeom>
        </p:spPr>
      </p:pic>
      <p:pic>
        <p:nvPicPr>
          <p:cNvPr id="7" name="Рисунок 6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5148" y="5531407"/>
            <a:ext cx="725487" cy="72548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97614" y="4912882"/>
            <a:ext cx="55950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i="1" dirty="0"/>
              <a:t>Комплекс Центральных учреждений ООН в Нью-Йорке</a:t>
            </a:r>
            <a:endParaRPr lang="en-US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1101025" y="5910777"/>
            <a:ext cx="16423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rgbClr val="0070C0"/>
                </a:solidFill>
              </a:rPr>
              <a:t>Что такое ООН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53710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3</a:t>
            </a:fld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238135" y="1843200"/>
            <a:ext cx="5513127" cy="4975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Организация Объединенных Наций может </a:t>
            </a:r>
            <a:r>
              <a:rPr lang="ru-RU" sz="2000" b="1" dirty="0"/>
              <a:t>принимать решения </a:t>
            </a:r>
            <a:r>
              <a:rPr lang="ru-RU" sz="2000" dirty="0"/>
              <a:t>по вопросам, стоящим перед человечеством в </a:t>
            </a:r>
            <a:r>
              <a:rPr lang="en-US" sz="2000" dirty="0"/>
              <a:t>XXI</a:t>
            </a:r>
            <a:r>
              <a:rPr lang="ru-RU" sz="2000" dirty="0"/>
              <a:t> веке: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мир и безопасность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изменение климата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устойчивое развитие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права человека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разоружение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терроризм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гуманитарные и чрезвычайные ситуации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гендерное равенство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управление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производство продовольствия и мн. др.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48380" y="951803"/>
            <a:ext cx="9838380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ООН </a:t>
            </a: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 </a:t>
            </a: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75 лет:</a:t>
            </a:r>
          </a:p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история деятельности международной организации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5" y="-59880"/>
            <a:ext cx="952500" cy="1143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5904015" y="1879590"/>
            <a:ext cx="5761513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/>
              <a:t>4 цели Организации Объединенных Наций</a:t>
            </a:r>
            <a:r>
              <a:rPr lang="ru-RU" sz="2000" dirty="0"/>
              <a:t>: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поддержание мира и безопасности на планете;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развитие дружественных отношение между странами;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сотрудничество в решении международных проблем и обеспечении уважения прав человека;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согласование действий разных стран.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endParaRPr lang="ru-RU" sz="2000" dirty="0"/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В достижении этих целей сотрудничают более </a:t>
            </a:r>
            <a:br>
              <a:rPr lang="ru-RU" sz="2000" dirty="0"/>
            </a:br>
            <a:r>
              <a:rPr lang="ru-RU" sz="2000" dirty="0"/>
              <a:t>30 родственных организаций, которые вместе образуют систему ООН.</a:t>
            </a:r>
          </a:p>
        </p:txBody>
      </p:sp>
    </p:spTree>
    <p:extLst>
      <p:ext uri="{BB962C8B-B14F-4D97-AF65-F5344CB8AC3E}">
        <p14:creationId xmlns:p14="http://schemas.microsoft.com/office/powerpoint/2010/main" val="2654819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4</a:t>
            </a:fld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238135" y="1781992"/>
            <a:ext cx="5513127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</a:pPr>
            <a:r>
              <a:rPr lang="ru-RU" b="1" dirty="0"/>
              <a:t>Структура Организации Объединенных Наций</a:t>
            </a:r>
            <a:r>
              <a:rPr lang="ru-RU" dirty="0"/>
              <a:t>: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466852" y="969068"/>
            <a:ext cx="9838380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ООН </a:t>
            </a: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 </a:t>
            </a:r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75 лет:</a:t>
            </a:r>
          </a:p>
          <a:p>
            <a:r>
              <a:rPr lang="ru-RU" sz="2500" b="1" dirty="0">
                <a:solidFill>
                  <a:srgbClr val="008E40"/>
                </a:solidFill>
                <a:latin typeface="Arial Black" panose="020B0A04020102020204" pitchFamily="34" charset="0"/>
              </a:rPr>
              <a:t>история деятельности международной организации </a:t>
            </a:r>
            <a:endParaRPr lang="x-none" sz="2500" b="1" dirty="0">
              <a:solidFill>
                <a:srgbClr val="008E4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5" y="-59880"/>
            <a:ext cx="952500" cy="1143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7730836" y="1935746"/>
            <a:ext cx="4461164" cy="3888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/>
              <a:t>Официальные языки ООН</a:t>
            </a:r>
            <a:r>
              <a:rPr lang="ru-RU" sz="2000" dirty="0"/>
              <a:t>: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Английский   </a:t>
            </a:r>
            <a:r>
              <a:rPr lang="en-US" sz="2000" dirty="0"/>
              <a:t>English</a:t>
            </a:r>
            <a:endParaRPr lang="ru-RU" sz="2000" dirty="0"/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Арабский   </a:t>
            </a:r>
            <a:r>
              <a:rPr lang="ar-AE" sz="2000" dirty="0"/>
              <a:t>عربي</a:t>
            </a:r>
            <a:r>
              <a:rPr lang="ru-RU" sz="2000" dirty="0"/>
              <a:t>  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Испанский   </a:t>
            </a:r>
            <a:r>
              <a:rPr lang="es-ES" sz="2000" dirty="0"/>
              <a:t>Español</a:t>
            </a:r>
            <a:endParaRPr lang="ru-RU" sz="2000" dirty="0"/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Китайский</a:t>
            </a:r>
            <a:r>
              <a:rPr lang="es-ES" sz="2000" dirty="0"/>
              <a:t>   </a:t>
            </a:r>
            <a:r>
              <a:rPr lang="ja-JP" altLang="en-US" sz="2000" dirty="0"/>
              <a:t>中文</a:t>
            </a:r>
            <a:endParaRPr lang="ru-RU" sz="2000" dirty="0"/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Русский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Французский   </a:t>
            </a:r>
            <a:r>
              <a:rPr lang="en-US" sz="2000" dirty="0" err="1"/>
              <a:t>Français</a:t>
            </a:r>
            <a:endParaRPr lang="ru-RU" sz="2000" dirty="0"/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endParaRPr lang="ru-RU" sz="2000" dirty="0"/>
          </a:p>
          <a:p>
            <a:pPr marL="228600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Рабочие языки Секретариата ООН — английский и французский.</a:t>
            </a:r>
          </a:p>
        </p:txBody>
      </p:sp>
      <p:pic>
        <p:nvPicPr>
          <p:cNvPr id="1026" name="Picture 2" descr="Основные органы ООН и их роль в обеспечении международной безопасности -  Региональная и национальная безопасность">
            <a:extLst>
              <a:ext uri="{FF2B5EF4-FFF2-40B4-BE49-F238E27FC236}">
                <a16:creationId xmlns:a16="http://schemas.microsoft.com/office/drawing/2014/main" xmlns="" id="{B8400B57-A194-44E7-B0B7-AF1D20306C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5" y="2275834"/>
            <a:ext cx="7615879" cy="3730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81211E93-BF57-4885-B6D1-E5C65EE96323}"/>
              </a:ext>
            </a:extLst>
          </p:cNvPr>
          <p:cNvSpPr txBox="1"/>
          <p:nvPr/>
        </p:nvSpPr>
        <p:spPr>
          <a:xfrm>
            <a:off x="169383" y="6056092"/>
            <a:ext cx="11518887" cy="7191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dirty="0"/>
              <a:t>Все эти органы заседают в Центральных учреждениях ООН в Нью-Йорке. 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dirty="0"/>
              <a:t>Международный Суд находится в Гааге (Нидерланды).</a:t>
            </a:r>
          </a:p>
        </p:txBody>
      </p:sp>
    </p:spTree>
    <p:extLst>
      <p:ext uri="{BB962C8B-B14F-4D97-AF65-F5344CB8AC3E}">
        <p14:creationId xmlns:p14="http://schemas.microsoft.com/office/powerpoint/2010/main" val="19941871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5</a:t>
            </a:fld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6096000" y="1811868"/>
            <a:ext cx="5661173" cy="48885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Первый постоянный представитель БССР в ООН (1958–1961) — Феодосий Грязнов.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/>
              <a:t>Главные задачи Постоянного представительства:</a:t>
            </a:r>
          </a:p>
          <a:p>
            <a:pPr marL="5143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защита национальных интересов;</a:t>
            </a:r>
          </a:p>
          <a:p>
            <a:pPr marL="5143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обеспечение непрерывной связи с Секретариатом ООН, основными органами ООН;</a:t>
            </a:r>
          </a:p>
          <a:p>
            <a:pPr marL="5143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участие в работе межправительственных органов.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Во времена холодной войны неоспорим вклад </a:t>
            </a:r>
            <a:r>
              <a:rPr lang="ru-RU" sz="2000" dirty="0" smtClean="0"/>
              <a:t>нашей страны в </a:t>
            </a:r>
            <a:r>
              <a:rPr lang="ru-RU" sz="2000" dirty="0"/>
              <a:t>процессы ядерного разоружения и деколонизации, установление справедливого международного экономического порядка.</a:t>
            </a:r>
          </a:p>
        </p:txBody>
      </p:sp>
      <p:sp>
        <p:nvSpPr>
          <p:cNvPr id="8" name="Заголовок 9">
            <a:extLst>
              <a:ext uri="{FF2B5EF4-FFF2-40B4-BE49-F238E27FC236}">
                <a16:creationId xmlns:a16="http://schemas.microsoft.com/office/drawing/2014/main" xmlns="" id="{0281F334-19FD-4141-A95C-8A6C9D7D388C}"/>
              </a:ext>
            </a:extLst>
          </p:cNvPr>
          <p:cNvSpPr txBox="1">
            <a:spLocks/>
          </p:cNvSpPr>
          <p:nvPr/>
        </p:nvSpPr>
        <p:spPr>
          <a:xfrm>
            <a:off x="514557" y="929401"/>
            <a:ext cx="735029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достижения и инициативы</a:t>
            </a:r>
          </a:p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Республики Беларусь в составе ООН </a:t>
            </a:r>
            <a:endParaRPr lang="x-none" sz="25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5" y="-59880"/>
            <a:ext cx="952500" cy="1143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26" y="1761394"/>
            <a:ext cx="5164699" cy="2885108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514557" y="4802046"/>
            <a:ext cx="5297054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spcAft>
                <a:spcPts val="1200"/>
              </a:spcAft>
            </a:pPr>
            <a:r>
              <a:rPr lang="ru-RU" i="1" dirty="0"/>
              <a:t>До 1958 г. БССР была представлена в ООН дипломатическими работниками Постоянного представительства СССР в Нью-Йорке. </a:t>
            </a:r>
          </a:p>
          <a:p>
            <a:pPr algn="just">
              <a:spcAft>
                <a:spcPts val="1200"/>
              </a:spcAft>
            </a:pPr>
            <a:r>
              <a:rPr lang="ru-RU" i="1" dirty="0"/>
              <a:t>28 марта 1958 г. было принято постановление об учреждении при ООН Постоянного представительства </a:t>
            </a:r>
            <a:r>
              <a:rPr lang="ru-RU" i="1" dirty="0" smtClean="0"/>
              <a:t>нашей страны.</a:t>
            </a:r>
            <a:endParaRPr lang="en-US" i="1" dirty="0"/>
          </a:p>
        </p:txBody>
      </p:sp>
    </p:spTree>
    <p:extLst>
      <p:ext uri="{BB962C8B-B14F-4D97-AF65-F5344CB8AC3E}">
        <p14:creationId xmlns:p14="http://schemas.microsoft.com/office/powerpoint/2010/main" val="26140839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6</a:t>
            </a:fld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292037" y="1543381"/>
            <a:ext cx="6306206" cy="29700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После провозглашения независимости Беларуси в </a:t>
            </a:r>
            <a:r>
              <a:rPr lang="ru-RU" sz="2000" b="1" dirty="0"/>
              <a:t>июле 1990 г. </a:t>
            </a:r>
            <a:r>
              <a:rPr lang="ru-RU" sz="2000" dirty="0"/>
              <a:t>с трибуны ООН были заявлены миру принципы и приоритеты молодой суверенной республики:</a:t>
            </a:r>
          </a:p>
          <a:p>
            <a:pPr marL="5143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разоружение и конверсия военных производств;</a:t>
            </a:r>
          </a:p>
          <a:p>
            <a:pPr marL="5143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равноправное экономическое партнерство и научно-техническое сотрудничество;</a:t>
            </a:r>
          </a:p>
          <a:p>
            <a:pPr marL="514350" indent="-285750" algn="just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природоохранное и социально-гуманитарное взаимодействие.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5" y="-59880"/>
            <a:ext cx="952500" cy="1143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237232" y="4382357"/>
            <a:ext cx="6350050" cy="2436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/>
              <a:t>Сентябрь 1992 г.</a:t>
            </a:r>
            <a:r>
              <a:rPr lang="ru-RU" sz="2000" dirty="0"/>
              <a:t> — в Минске открылось представительство ООН — первое на пространстве СНГ.</a:t>
            </a:r>
          </a:p>
          <a:p>
            <a:pPr marL="228600" algn="just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Появились представительства Всемирной организации здравоохранения, Детского фонда ООН (ЮНИСЕФ), Управления верховного комиссара ООН по делам беженцев (УВКБ ООН), Группы Всемирного банка.</a:t>
            </a:r>
          </a:p>
        </p:txBody>
      </p:sp>
      <p:sp>
        <p:nvSpPr>
          <p:cNvPr id="3" name="Заголовок 9">
            <a:extLst>
              <a:ext uri="{FF2B5EF4-FFF2-40B4-BE49-F238E27FC236}">
                <a16:creationId xmlns:a16="http://schemas.microsoft.com/office/drawing/2014/main" xmlns="" id="{6005E883-B1EE-4320-A112-FDA5BE68B1B3}"/>
              </a:ext>
            </a:extLst>
          </p:cNvPr>
          <p:cNvSpPr txBox="1">
            <a:spLocks/>
          </p:cNvSpPr>
          <p:nvPr/>
        </p:nvSpPr>
        <p:spPr>
          <a:xfrm>
            <a:off x="517522" y="924856"/>
            <a:ext cx="735029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достижения и инициативы</a:t>
            </a:r>
          </a:p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Республики Беларусь в составе ООН </a:t>
            </a:r>
            <a:endParaRPr lang="x-none" sz="25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 descr="Беларусь и ООН: противостояние продолжается | Lawtrend — Центр правовой  трансформации">
            <a:extLst>
              <a:ext uri="{FF2B5EF4-FFF2-40B4-BE49-F238E27FC236}">
                <a16:creationId xmlns:a16="http://schemas.microsoft.com/office/drawing/2014/main" xmlns="" id="{A97AF1F2-78E6-42D3-B1DE-BFC1DD922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65767" y="5068875"/>
            <a:ext cx="2059615" cy="1673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CB1F05B9-8BB8-4F8D-8E98-27FD3B8600A7}"/>
              </a:ext>
            </a:extLst>
          </p:cNvPr>
          <p:cNvSpPr txBox="1"/>
          <p:nvPr/>
        </p:nvSpPr>
        <p:spPr>
          <a:xfrm>
            <a:off x="6609204" y="1705266"/>
            <a:ext cx="5513127" cy="38246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/>
              <a:t>Республика Беларусь избиралась членом: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000" dirty="0"/>
              <a:t>Совета Безопасности,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000" dirty="0"/>
              <a:t>Экономического и Социального совета,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Комиссии по правам человека,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Комиссии по устойчивому развитию,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000" dirty="0"/>
              <a:t>Программы развития ООН,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000" dirty="0"/>
              <a:t>Детского фонда ООН,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000" dirty="0"/>
              <a:t>Комиссии по науке и технике в целях развития,</a:t>
            </a:r>
          </a:p>
          <a:p>
            <a:pPr marL="514350" indent="-285750">
              <a:buFont typeface="Arial" panose="020B0604020202020204" pitchFamily="34" charset="0"/>
              <a:buChar char="•"/>
            </a:pPr>
            <a:r>
              <a:rPr lang="ru-RU" sz="2000" dirty="0"/>
              <a:t>Административного совета Международной организации труда,</a:t>
            </a:r>
          </a:p>
          <a:p>
            <a:pPr marL="228600">
              <a:lnSpc>
                <a:spcPct val="90000"/>
              </a:lnSpc>
              <a:spcBef>
                <a:spcPts val="1000"/>
              </a:spcBef>
            </a:pPr>
            <a:r>
              <a:rPr lang="ru-RU" sz="2000" dirty="0"/>
              <a:t>и других органов ООН.</a:t>
            </a:r>
          </a:p>
        </p:txBody>
      </p:sp>
    </p:spTree>
    <p:extLst>
      <p:ext uri="{BB962C8B-B14F-4D97-AF65-F5344CB8AC3E}">
        <p14:creationId xmlns:p14="http://schemas.microsoft.com/office/powerpoint/2010/main" val="36497963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7</a:t>
            </a:fld>
            <a:endParaRPr lang="x-none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85CBD141-658A-4553-B0A1-0F7C7CC4031D}"/>
              </a:ext>
            </a:extLst>
          </p:cNvPr>
          <p:cNvSpPr txBox="1"/>
          <p:nvPr/>
        </p:nvSpPr>
        <p:spPr>
          <a:xfrm>
            <a:off x="287312" y="1533708"/>
            <a:ext cx="5932339" cy="54425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/>
              <a:t>Республика Беларусь </a:t>
            </a:r>
            <a:r>
              <a:rPr lang="ru-RU" sz="2000" dirty="0"/>
              <a:t>в рамках ООН последовательно выступает за укрепление системы международной безопасности.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Беларусь отказалась от обладания ядерным оружием.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Беларусь присоединилась к Договору о нераспространении ядерного оружия.</a:t>
            </a:r>
            <a:endParaRPr lang="en-US" sz="2000" b="1" dirty="0"/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Беларусь ратифицировала Договор о всеобъемлющем запрещении ядерных испытаний.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Сформировала Национальный комитет по наблюдению за ядерной безопасностью и безопасностью в промышленности.</a:t>
            </a:r>
          </a:p>
          <a:p>
            <a:pPr marL="514350" indent="-28575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ru-RU" sz="2000" dirty="0"/>
              <a:t>Беларусь выступает инициатором резолюций «Запрещение разработки и производства новых видов оружия массового уничтожения и новых систем такого оружия».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35" y="-59880"/>
            <a:ext cx="952500" cy="1143000"/>
          </a:xfrm>
          <a:prstGeom prst="rect">
            <a:avLst/>
          </a:prstGeom>
        </p:spPr>
      </p:pic>
      <p:sp>
        <p:nvSpPr>
          <p:cNvPr id="3" name="Заголовок 9">
            <a:extLst>
              <a:ext uri="{FF2B5EF4-FFF2-40B4-BE49-F238E27FC236}">
                <a16:creationId xmlns:a16="http://schemas.microsoft.com/office/drawing/2014/main" xmlns="" id="{49D8EE7A-6C5B-4C97-BD35-63EEE0DDD429}"/>
              </a:ext>
            </a:extLst>
          </p:cNvPr>
          <p:cNvSpPr txBox="1">
            <a:spLocks/>
          </p:cNvSpPr>
          <p:nvPr/>
        </p:nvSpPr>
        <p:spPr>
          <a:xfrm>
            <a:off x="499049" y="915183"/>
            <a:ext cx="735029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достижения и инициативы</a:t>
            </a:r>
          </a:p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Республики Беларусь в составе ООН </a:t>
            </a:r>
            <a:endParaRPr lang="x-none" sz="25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6146" name="Picture 2" descr="WMD world map">
            <a:extLst>
              <a:ext uri="{FF2B5EF4-FFF2-40B4-BE49-F238E27FC236}">
                <a16:creationId xmlns:a16="http://schemas.microsoft.com/office/drawing/2014/main" xmlns="" id="{7FF6B1A9-3A36-4686-8807-17BD7A4E5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6027" y="2653057"/>
            <a:ext cx="6475973" cy="3001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E9FF473B-EDD7-4260-8B57-9E5699DA5F0C}"/>
              </a:ext>
            </a:extLst>
          </p:cNvPr>
          <p:cNvSpPr txBox="1"/>
          <p:nvPr/>
        </p:nvSpPr>
        <p:spPr>
          <a:xfrm>
            <a:off x="8452651" y="1748810"/>
            <a:ext cx="18840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НЕТ</a:t>
            </a:r>
          </a:p>
          <a:p>
            <a:r>
              <a:rPr lang="ru-RU" dirty="0"/>
              <a:t>биологическому оружию </a:t>
            </a:r>
          </a:p>
        </p:txBody>
      </p:sp>
      <p:sp>
        <p:nvSpPr>
          <p:cNvPr id="14" name="Символ &quot;Запрещено&quot; 13">
            <a:extLst>
              <a:ext uri="{FF2B5EF4-FFF2-40B4-BE49-F238E27FC236}">
                <a16:creationId xmlns:a16="http://schemas.microsoft.com/office/drawing/2014/main" xmlns="" id="{3DAC12E6-E777-4C6F-AA9C-791270FF68BB}"/>
              </a:ext>
            </a:extLst>
          </p:cNvPr>
          <p:cNvSpPr/>
          <p:nvPr/>
        </p:nvSpPr>
        <p:spPr>
          <a:xfrm>
            <a:off x="6307666" y="3129823"/>
            <a:ext cx="1820421" cy="1862136"/>
          </a:xfrm>
          <a:prstGeom prst="noSmoking">
            <a:avLst>
              <a:gd name="adj" fmla="val 541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8FBD64BA-2B70-4137-9433-70C98A1B41F8}"/>
              </a:ext>
            </a:extLst>
          </p:cNvPr>
          <p:cNvSpPr txBox="1"/>
          <p:nvPr/>
        </p:nvSpPr>
        <p:spPr>
          <a:xfrm>
            <a:off x="6275855" y="5000266"/>
            <a:ext cx="18840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НЕТ</a:t>
            </a:r>
          </a:p>
          <a:p>
            <a:r>
              <a:rPr lang="ru-RU" dirty="0"/>
              <a:t>ядерному</a:t>
            </a:r>
          </a:p>
          <a:p>
            <a:r>
              <a:rPr lang="ru-RU" dirty="0"/>
              <a:t>оружию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0360A902-EED9-4350-BADC-3F8B9548925A}"/>
              </a:ext>
            </a:extLst>
          </p:cNvPr>
          <p:cNvSpPr txBox="1"/>
          <p:nvPr/>
        </p:nvSpPr>
        <p:spPr>
          <a:xfrm>
            <a:off x="10125161" y="4968815"/>
            <a:ext cx="188404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НЕТ</a:t>
            </a:r>
          </a:p>
          <a:p>
            <a:r>
              <a:rPr lang="ru-RU" dirty="0"/>
              <a:t>химическому</a:t>
            </a:r>
          </a:p>
          <a:p>
            <a:r>
              <a:rPr lang="ru-RU" dirty="0"/>
              <a:t>оружию </a:t>
            </a:r>
          </a:p>
        </p:txBody>
      </p:sp>
      <p:sp>
        <p:nvSpPr>
          <p:cNvPr id="16" name="Символ &quot;Запрещено&quot; 15">
            <a:extLst>
              <a:ext uri="{FF2B5EF4-FFF2-40B4-BE49-F238E27FC236}">
                <a16:creationId xmlns:a16="http://schemas.microsoft.com/office/drawing/2014/main" xmlns="" id="{41608CF8-D34E-48D4-894A-E6803C4CA7B3}"/>
              </a:ext>
            </a:extLst>
          </p:cNvPr>
          <p:cNvSpPr/>
          <p:nvPr/>
        </p:nvSpPr>
        <p:spPr>
          <a:xfrm>
            <a:off x="8093003" y="3123029"/>
            <a:ext cx="1820421" cy="1862136"/>
          </a:xfrm>
          <a:prstGeom prst="noSmoking">
            <a:avLst>
              <a:gd name="adj" fmla="val 541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Символ &quot;Запрещено&quot; 18">
            <a:extLst>
              <a:ext uri="{FF2B5EF4-FFF2-40B4-BE49-F238E27FC236}">
                <a16:creationId xmlns:a16="http://schemas.microsoft.com/office/drawing/2014/main" xmlns="" id="{5D9E183D-62BD-4C58-B171-CA2AACF222C4}"/>
              </a:ext>
            </a:extLst>
          </p:cNvPr>
          <p:cNvSpPr/>
          <p:nvPr/>
        </p:nvSpPr>
        <p:spPr>
          <a:xfrm>
            <a:off x="9878340" y="3129823"/>
            <a:ext cx="1820421" cy="1862136"/>
          </a:xfrm>
          <a:prstGeom prst="noSmoking">
            <a:avLst>
              <a:gd name="adj" fmla="val 541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32032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8</a:t>
            </a:fld>
            <a:endParaRPr lang="x-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075709" y="1891525"/>
            <a:ext cx="857827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По инициативе Республики Беларусь </a:t>
            </a:r>
            <a:r>
              <a:rPr lang="ru-RU" sz="2000" dirty="0"/>
              <a:t>в 2014 году </a:t>
            </a:r>
            <a:br>
              <a:rPr lang="ru-RU" sz="2000" dirty="0"/>
            </a:br>
            <a:r>
              <a:rPr lang="ru-RU" sz="2000" dirty="0"/>
              <a:t>ООН провозгласила Всемирный день борьбы с торговлей людьми (</a:t>
            </a:r>
            <a:r>
              <a:rPr lang="ru-RU" sz="2000" b="1" dirty="0"/>
              <a:t>30 июля</a:t>
            </a:r>
            <a:r>
              <a:rPr lang="ru-RU" sz="2000" dirty="0"/>
              <a:t>). </a:t>
            </a:r>
          </a:p>
          <a:p>
            <a:pPr algn="just"/>
            <a:r>
              <a:rPr lang="ru-RU" sz="2000" dirty="0"/>
              <a:t> </a:t>
            </a:r>
          </a:p>
          <a:p>
            <a:pPr algn="just"/>
            <a:r>
              <a:rPr lang="ru-RU" sz="2000" dirty="0"/>
              <a:t>В 2014 году на сессии экономического и социального совета Организации Объединенных Наций Беларусь была единогласно выбрана в ряд важных органов ООН: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Комиссию по народонаселению и развитию;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Исполнительный совет детского фонда ООН ЮНИСЕФ;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руководящий совет Программы ООН по населенным пунктам ООН-</a:t>
            </a:r>
            <a:r>
              <a:rPr lang="ru-RU" sz="2000" dirty="0" err="1"/>
              <a:t>Хабитат</a:t>
            </a:r>
            <a:r>
              <a:rPr lang="ru-RU" sz="2000" dirty="0"/>
              <a:t>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Исполнительный комитет Программы Верховного комиссара ООН по делам беженцев;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2000" dirty="0"/>
              <a:t>Комитет ООН по программе и координации.</a:t>
            </a:r>
            <a:endParaRPr lang="en-US" sz="2000" dirty="0"/>
          </a:p>
          <a:p>
            <a:pPr algn="just"/>
            <a:r>
              <a:rPr lang="ru-RU" sz="2400" dirty="0"/>
              <a:t>  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1" y="0"/>
            <a:ext cx="952500" cy="1143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758" y="2336563"/>
            <a:ext cx="2282952" cy="2640523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388684C0-3614-4B59-81B5-0414422467CF}"/>
              </a:ext>
            </a:extLst>
          </p:cNvPr>
          <p:cNvSpPr txBox="1">
            <a:spLocks/>
          </p:cNvSpPr>
          <p:nvPr/>
        </p:nvSpPr>
        <p:spPr>
          <a:xfrm>
            <a:off x="526758" y="987326"/>
            <a:ext cx="735029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достижения и инициативы</a:t>
            </a:r>
          </a:p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Республики Беларусь в составе ООН </a:t>
            </a:r>
            <a:endParaRPr lang="x-none" sz="25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8386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>
            <a:extLst>
              <a:ext uri="{FF2B5EF4-FFF2-40B4-BE49-F238E27FC236}">
                <a16:creationId xmlns:a16="http://schemas.microsoft.com/office/drawing/2014/main" xmlns="" id="{99F8E04A-0CBC-4ABE-90B8-6F04E1849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738F70-4774-4C44-B05A-D944B718EAB4}" type="slidenum">
              <a:rPr lang="x-none" smtClean="0"/>
              <a:t>9</a:t>
            </a:fld>
            <a:endParaRPr lang="x-none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7881" y="5422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6641890" y="1675808"/>
            <a:ext cx="5184809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Беларусь сотрудничает с ООН в области устойчивого развития. </a:t>
            </a:r>
          </a:p>
          <a:p>
            <a:pPr algn="just"/>
            <a:endParaRPr lang="ru-RU" sz="2000" dirty="0" smtClean="0"/>
          </a:p>
          <a:p>
            <a:pPr algn="just"/>
            <a:r>
              <a:rPr lang="ru-RU" sz="2000" dirty="0" smtClean="0"/>
              <a:t>В </a:t>
            </a:r>
            <a:r>
              <a:rPr lang="ru-RU" sz="2000" dirty="0"/>
              <a:t>числе приоритетных </a:t>
            </a:r>
            <a:r>
              <a:rPr lang="ru-RU" sz="2000" dirty="0" smtClean="0"/>
              <a:t>вопросы </a:t>
            </a:r>
            <a:r>
              <a:rPr lang="ru-RU" sz="2000" dirty="0"/>
              <a:t>демографии, развития зеленой экономики и бизнес-инициатив, решения гендерных проблем.</a:t>
            </a:r>
            <a:endParaRPr lang="en-US" sz="20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настоящее время взаимодействие основывается на Рамочной программе ООН по оказанию помощи Республике Беларусь в целях развития на 2016–2020 годы.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Беларуси в 2020 году дан старт Десятилетию действий по достижению Целей устойчивого развития (ЦУР), объявленной Генеральным секретарем ООН. </a:t>
            </a:r>
            <a:endParaRPr lang="en-US" sz="2000" dirty="0"/>
          </a:p>
          <a:p>
            <a:pPr algn="just"/>
            <a:r>
              <a:rPr lang="ru-RU" sz="2000" dirty="0"/>
              <a:t>    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81" y="0"/>
            <a:ext cx="952500" cy="1143000"/>
          </a:xfrm>
          <a:prstGeom prst="rect">
            <a:avLst/>
          </a:prstGeom>
        </p:spPr>
      </p:pic>
      <p:sp>
        <p:nvSpPr>
          <p:cNvPr id="4" name="Заголовок 9">
            <a:extLst>
              <a:ext uri="{FF2B5EF4-FFF2-40B4-BE49-F238E27FC236}">
                <a16:creationId xmlns:a16="http://schemas.microsoft.com/office/drawing/2014/main" xmlns="" id="{86EEA2D0-FCFC-4A09-A645-A3EDEB17EA36}"/>
              </a:ext>
            </a:extLst>
          </p:cNvPr>
          <p:cNvSpPr txBox="1">
            <a:spLocks/>
          </p:cNvSpPr>
          <p:nvPr/>
        </p:nvSpPr>
        <p:spPr>
          <a:xfrm>
            <a:off x="526758" y="987326"/>
            <a:ext cx="7350296" cy="6185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Основные достижения и инициативы</a:t>
            </a:r>
          </a:p>
          <a:p>
            <a:r>
              <a:rPr lang="ru-RU" sz="2500" b="1" dirty="0">
                <a:solidFill>
                  <a:schemeClr val="tx2">
                    <a:lumMod val="75000"/>
                  </a:schemeClr>
                </a:solidFill>
                <a:latin typeface="Arial Black" panose="020B0A04020102020204" pitchFamily="34" charset="0"/>
              </a:rPr>
              <a:t>Республики Беларусь в составе ООН </a:t>
            </a:r>
            <a:endParaRPr lang="x-none" sz="2500" b="1" dirty="0">
              <a:solidFill>
                <a:schemeClr val="tx2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xmlns="" id="{5B403266-4F37-45C7-A3A7-69544F800F96}"/>
              </a:ext>
            </a:extLst>
          </p:cNvPr>
          <p:cNvGrpSpPr/>
          <p:nvPr/>
        </p:nvGrpSpPr>
        <p:grpSpPr>
          <a:xfrm>
            <a:off x="249395" y="1675808"/>
            <a:ext cx="6156000" cy="5143113"/>
            <a:chOff x="586343" y="1671986"/>
            <a:chExt cx="6156000" cy="5143113"/>
          </a:xfrm>
        </p:grpSpPr>
        <p:pic>
          <p:nvPicPr>
            <p:cNvPr id="3074" name="Picture 2" descr="ЦУР в Беларуси: что это, зачем и почему | | Учреждение СМИ «Редакция  Хотимской районной газеты»">
              <a:extLst>
                <a:ext uri="{FF2B5EF4-FFF2-40B4-BE49-F238E27FC236}">
                  <a16:creationId xmlns:a16="http://schemas.microsoft.com/office/drawing/2014/main" xmlns="" id="{23FB84C4-9E4E-48B1-89F6-B778CE6DF23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57055"/>
            <a:stretch/>
          </p:blipFill>
          <p:spPr bwMode="auto">
            <a:xfrm>
              <a:off x="604343" y="1671986"/>
              <a:ext cx="6120000" cy="19763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98" name="Picture 2" descr="Почему уровень жизни — это не только доходы, но и чистый воздух - Заўтра  тваёй краіны">
              <a:extLst>
                <a:ext uri="{FF2B5EF4-FFF2-40B4-BE49-F238E27FC236}">
                  <a16:creationId xmlns:a16="http://schemas.microsoft.com/office/drawing/2014/main" xmlns="" id="{DE690912-60D5-4181-9C6D-0D8E866D58A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25000"/>
                      </a14:imgEffect>
                      <a14:imgEffect>
                        <a14:brightnessContrast contras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932"/>
            <a:stretch/>
          </p:blipFill>
          <p:spPr bwMode="auto">
            <a:xfrm>
              <a:off x="586343" y="3648307"/>
              <a:ext cx="6156000" cy="316679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39530377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3463</TotalTime>
  <Words>809</Words>
  <Application>Microsoft Office PowerPoint</Application>
  <PresentationFormat>Произвольный</PresentationFormat>
  <Paragraphs>135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Arial Black</vt:lpstr>
      <vt:lpstr>Calibri Light</vt:lpstr>
      <vt:lpstr>Symbol</vt:lpstr>
      <vt:lpstr>Calibri</vt:lpstr>
      <vt:lpstr>游ゴシック</vt:lpstr>
      <vt:lpstr>Тема Office</vt:lpstr>
      <vt:lpstr>ПРОЕКТ  «Школа Активного Гражданина»</vt:lpstr>
      <vt:lpstr>Организация Объединенных Наций (ООН) — международная организация, созданная для поддержания и укрепления международного мира и безопасности, а также развития сотрудничества между государствами.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Харевич</dc:creator>
  <cp:lastModifiedBy>Пользователь Windows</cp:lastModifiedBy>
  <cp:revision>278</cp:revision>
  <cp:lastPrinted>2018-12-07T06:48:34Z</cp:lastPrinted>
  <dcterms:created xsi:type="dcterms:W3CDTF">2018-12-03T10:14:15Z</dcterms:created>
  <dcterms:modified xsi:type="dcterms:W3CDTF">2020-10-20T08:29:18Z</dcterms:modified>
</cp:coreProperties>
</file>