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79" r:id="rId3"/>
    <p:sldId id="281" r:id="rId4"/>
    <p:sldId id="298" r:id="rId5"/>
    <p:sldId id="293" r:id="rId6"/>
    <p:sldId id="294" r:id="rId7"/>
    <p:sldId id="295" r:id="rId8"/>
    <p:sldId id="299" r:id="rId9"/>
  </p:sldIdLst>
  <p:sldSz cx="12192000" cy="6858000"/>
  <p:notesSz cx="6858000" cy="9144000"/>
  <p:embeddedFontLst>
    <p:embeddedFont>
      <p:font typeface="Calibri Light" charset="0"/>
      <p:regular r:id="rId11"/>
      <p: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9E3"/>
    <a:srgbClr val="B91D16"/>
    <a:srgbClr val="E01F1A"/>
    <a:srgbClr val="DA2320"/>
    <a:srgbClr val="E2201B"/>
    <a:srgbClr val="AC1B16"/>
    <a:srgbClr val="2A5F7F"/>
    <a:srgbClr val="204D6E"/>
    <a:srgbClr val="235172"/>
    <a:srgbClr val="285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88416" autoAdjust="0"/>
  </p:normalViewPr>
  <p:slideViewPr>
    <p:cSldViewPr snapToGrid="0">
      <p:cViewPr>
        <p:scale>
          <a:sx n="68" d="100"/>
          <a:sy n="68" d="100"/>
        </p:scale>
        <p:origin x="-1464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18.09.2020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33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749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26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338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7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09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2020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«Активный гражданин: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мои поступки —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моя ответственность»</a:t>
            </a:r>
            <a:endParaRPr lang="ru-RU" sz="3200" b="1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04" y="1774566"/>
            <a:ext cx="6124575" cy="79500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latin typeface="+mn-lt"/>
              </a:rPr>
              <a:t>Соблюдение законов государства </a:t>
            </a:r>
            <a:r>
              <a:rPr lang="ru-RU" sz="2200" dirty="0">
                <a:latin typeface="+mn-lt"/>
              </a:rPr>
              <a:t>— конституционная обязанность каждого, кто находится на территории Республики Беларусь. За их неисполнение наступает юридическая ответственность.</a:t>
            </a:r>
            <a:endParaRPr lang="x-none" sz="22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7017338" y="1774566"/>
            <a:ext cx="47946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/>
              <a:t>На несовершеннолетнего подростка также возлагается обязанность уважать права и законные интересы других граждан.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За права детей, их жизнь и поведение обязаны нести ответственность родители.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Чем старше становится ребенок, тем больше прав он приобретает. А также больше обязанностей и ответственности за их невыполнение.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Подросткам очень важно четко знать существующие пределы разрешенного и запрещенного.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0" y="2969285"/>
            <a:ext cx="6015485" cy="33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42772" y="1402020"/>
            <a:ext cx="1130645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/>
              <a:t>К административной и уголовной ответственности могут быть привлечены лица, которые на момент совершения преступления достигли </a:t>
            </a:r>
            <a:r>
              <a:rPr lang="ru-RU" sz="2200" b="1" dirty="0"/>
              <a:t>16</a:t>
            </a:r>
            <a:r>
              <a:rPr lang="ru-RU" sz="2200" dirty="0"/>
              <a:t> </a:t>
            </a:r>
            <a:r>
              <a:rPr lang="ru-RU" sz="2200" b="1" dirty="0"/>
              <a:t>лет</a:t>
            </a:r>
            <a:r>
              <a:rPr lang="ru-RU" sz="22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2200" dirty="0"/>
              <a:t>За ряд преступлений отвечают и </a:t>
            </a:r>
            <a:r>
              <a:rPr lang="ru-RU" sz="2200" b="1" dirty="0"/>
              <a:t>14-летние</a:t>
            </a:r>
            <a:r>
              <a:rPr lang="ru-RU" sz="2200" dirty="0"/>
              <a:t> подростки.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1143" y="2235120"/>
            <a:ext cx="3478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Статья 27 Уголовного кодекса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464373" y="2745988"/>
            <a:ext cx="5567131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С 14 лет наступает </a:t>
            </a:r>
            <a:r>
              <a:rPr lang="ru-RU" sz="2000" b="1" dirty="0"/>
              <a:t>уголовная ответственность </a:t>
            </a:r>
            <a:r>
              <a:rPr lang="ru-RU" sz="2000" dirty="0"/>
              <a:t>за: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убийство;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изнасилование;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причинение тяжкого телесного </a:t>
            </a:r>
            <a:r>
              <a:rPr lang="ru-RU" sz="2000" dirty="0" smtClean="0"/>
              <a:t>повреждения;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похищение </a:t>
            </a:r>
            <a:r>
              <a:rPr lang="ru-RU" sz="2000" dirty="0" smtClean="0"/>
              <a:t>человека;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захват </a:t>
            </a:r>
            <a:r>
              <a:rPr lang="ru-RU" sz="2000" dirty="0" smtClean="0"/>
              <a:t>заложников;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кражу;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грабеж;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разбой;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вымогательство;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хищение или незаконный оборот </a:t>
            </a:r>
            <a:r>
              <a:rPr lang="ru-RU" sz="2000" dirty="0" smtClean="0"/>
              <a:t>наркотиков.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1" y="2872597"/>
            <a:ext cx="5563569" cy="310153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5AB7280F-D37E-49B5-921A-07D3EE129109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</a:p>
        </p:txBody>
      </p:sp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096000" y="2292427"/>
            <a:ext cx="54623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/>
              <a:t>Административная ответственность </a:t>
            </a:r>
            <a:r>
              <a:rPr lang="ru-RU" sz="2000" dirty="0"/>
              <a:t>с 14 лет наступает за: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мелкое </a:t>
            </a:r>
            <a:r>
              <a:rPr lang="ru-RU" sz="2000" dirty="0" smtClean="0"/>
              <a:t>хищение;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мелкое </a:t>
            </a:r>
            <a:r>
              <a:rPr lang="ru-RU" sz="2000" dirty="0" smtClean="0"/>
              <a:t>хулиганство;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жестокое обращение с </a:t>
            </a:r>
            <a:r>
              <a:rPr lang="ru-RU" sz="2000" dirty="0" smtClean="0"/>
              <a:t>животными;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разведение костров в запрещенных </a:t>
            </a:r>
            <a:r>
              <a:rPr lang="ru-RU" sz="2000" dirty="0" smtClean="0"/>
              <a:t>местах;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нарушение требований пожарной безопасности в лесах или на </a:t>
            </a:r>
            <a:r>
              <a:rPr lang="ru-RU" sz="2000" dirty="0" smtClean="0"/>
              <a:t>торфяниках;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нарушение правил пользования транспортными </a:t>
            </a:r>
            <a:r>
              <a:rPr lang="ru-RU" sz="2000" dirty="0" smtClean="0"/>
              <a:t>средствами;</a:t>
            </a:r>
            <a:endParaRPr lang="ru-RU" sz="2000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повреждение историко-культурных </a:t>
            </a:r>
            <a:r>
              <a:rPr lang="ru-RU" sz="2000" dirty="0" smtClean="0"/>
              <a:t>ценностей.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74303" y="1483841"/>
            <a:ext cx="519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Статья 4.3 Кодекса Республики Беларусь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об административных правонарушениях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/>
          <a:stretch/>
        </p:blipFill>
        <p:spPr>
          <a:xfrm>
            <a:off x="633664" y="1671349"/>
            <a:ext cx="5191654" cy="3802352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7F126C26-654C-4D73-AE5B-121C066FE3B0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«Активный – значит ответственный»</a:t>
            </a:r>
          </a:p>
        </p:txBody>
      </p:sp>
    </p:spTree>
    <p:extLst>
      <p:ext uri="{BB962C8B-B14F-4D97-AF65-F5344CB8AC3E}">
        <p14:creationId xmlns:p14="http://schemas.microsoft.com/office/powerpoint/2010/main" val="373229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АЗРЕШЕНИЕ СЛУЖЕБНЫХ КОНФЛИКТОВ | Гомельский областной ЦГЭ и ОЗ">
            <a:extLst>
              <a:ext uri="{FF2B5EF4-FFF2-40B4-BE49-F238E27FC236}">
                <a16:creationId xmlns="" xmlns:a16="http://schemas.microsoft.com/office/drawing/2014/main" id="{67264252-A15E-48D3-B532-65028D773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46" y="916095"/>
            <a:ext cx="2328744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664" y="1548078"/>
            <a:ext cx="726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Технологии урегулирования конфликтов (медиация)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467569" y="2242677"/>
            <a:ext cx="53480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Цель школьной службы медиации</a:t>
            </a:r>
            <a:r>
              <a:rPr lang="ru-RU" sz="2000" dirty="0"/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урегулирование школьных конфликтов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навыков взаимопонимания и коммуникации в школе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распространение цивилизованных форм разрешения конфликтов среди учащихся, родителей и педагогов.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just">
              <a:spcAft>
                <a:spcPts val="600"/>
              </a:spcAft>
            </a:pPr>
            <a:r>
              <a:rPr lang="ru-RU" sz="2000" dirty="0"/>
              <a:t>В состав школьной службы медиации входят </a:t>
            </a:r>
            <a:r>
              <a:rPr lang="ru-RU" sz="2000" b="1" dirty="0"/>
              <a:t>учащиеся-медиаторы</a:t>
            </a:r>
            <a:r>
              <a:rPr lang="ru-RU" sz="2000" dirty="0"/>
              <a:t> и </a:t>
            </a:r>
            <a:r>
              <a:rPr lang="ru-RU" sz="2000" b="1" dirty="0"/>
              <a:t>куратор</a:t>
            </a:r>
            <a:r>
              <a:rPr lang="ru-RU" sz="2000" dirty="0"/>
              <a:t>, прошедшие специальное обучение.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33664" y="2147950"/>
            <a:ext cx="546233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b="1" dirty="0"/>
              <a:t>Медиация</a:t>
            </a:r>
            <a:r>
              <a:rPr lang="ru-RU" sz="2000" dirty="0"/>
              <a:t> (лат. </a:t>
            </a:r>
            <a:r>
              <a:rPr lang="en-US" sz="2000" i="1" dirty="0" err="1"/>
              <a:t>mediare</a:t>
            </a:r>
            <a:r>
              <a:rPr lang="en-US" sz="2000" i="1" dirty="0"/>
              <a:t> </a:t>
            </a:r>
            <a:r>
              <a:rPr lang="ru-RU" sz="2000" dirty="0"/>
              <a:t>‘посредничать’</a:t>
            </a:r>
            <a:r>
              <a:rPr lang="en-US" sz="2000" dirty="0"/>
              <a:t>)</a:t>
            </a:r>
            <a:r>
              <a:rPr lang="ru-RU" sz="2000" dirty="0"/>
              <a:t> — одна из самых популярных форм урегулирования споров с участием третьего независимого лица — </a:t>
            </a:r>
            <a:r>
              <a:rPr lang="ru-RU" sz="2000" b="1" dirty="0"/>
              <a:t>медиатора</a:t>
            </a:r>
            <a:r>
              <a:rPr lang="ru-RU" sz="2000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7AF4B57-99A7-4C58-A630-FFCE90DACA13}"/>
              </a:ext>
            </a:extLst>
          </p:cNvPr>
          <p:cNvSpPr/>
          <p:nvPr/>
        </p:nvSpPr>
        <p:spPr>
          <a:xfrm>
            <a:off x="633664" y="3742941"/>
            <a:ext cx="546233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В Республике Беларусь с 21 января 2014 г. вступил в силу </a:t>
            </a:r>
            <a:r>
              <a:rPr lang="ru-RU" sz="2000" b="1" dirty="0"/>
              <a:t>Закон Республики Беларусь </a:t>
            </a:r>
            <a:br>
              <a:rPr lang="ru-RU" sz="2000" b="1" dirty="0"/>
            </a:br>
            <a:r>
              <a:rPr lang="ru-RU" sz="2000" b="1" dirty="0"/>
              <a:t>«О медиации».</a:t>
            </a:r>
          </a:p>
          <a:p>
            <a:pPr algn="just">
              <a:spcAft>
                <a:spcPts val="600"/>
              </a:spcAft>
            </a:pPr>
            <a:r>
              <a:rPr lang="ru-RU" sz="2000" dirty="0"/>
              <a:t>Медиация может быть применена при разрешении конфликтов в различных сферах: </a:t>
            </a:r>
            <a:br>
              <a:rPr lang="ru-RU" sz="2000" dirty="0"/>
            </a:br>
            <a:r>
              <a:rPr lang="ru-RU" sz="2000" dirty="0"/>
              <a:t>в семье, в трудовых и гражданских отношениях,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4429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377604" y="1450538"/>
            <a:ext cx="759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Принципы деятельности школьной службы медиации: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780773" y="4606389"/>
            <a:ext cx="4928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/>
              <a:t>Нейтральность и независимость медиаторов </a:t>
            </a:r>
            <a:r>
              <a:rPr lang="ru-RU" dirty="0"/>
              <a:t>(запрещается принимать сторону кого-либо из участников конфликта).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377603" y="1965772"/>
            <a:ext cx="487887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Школьный медиатор в процессе разговора с обеими сторонами должен </a:t>
            </a:r>
            <a:r>
              <a:rPr lang="ru-RU" sz="2000" b="1" dirty="0"/>
              <a:t>выявить настоящие причины конфликта</a:t>
            </a:r>
            <a:r>
              <a:rPr lang="ru-RU" sz="2000" dirty="0"/>
              <a:t> и помочь выработать </a:t>
            </a:r>
            <a:r>
              <a:rPr lang="ru-RU" sz="2000" b="1" dirty="0"/>
              <a:t>совместное решение</a:t>
            </a:r>
            <a:r>
              <a:rPr lang="ru-RU" sz="2000" dirty="0"/>
              <a:t>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Медиатор подводит конфликтующие стороны к тому, чтобы они высказали свои эмоции и чувства.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Медиатор предлагает высказать каждому свое видение решения этого конфликта.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Затем из максимального количества вариантов примирения стороны выбирают те, которые для них наиболее приемлемы.</a:t>
            </a:r>
          </a:p>
        </p:txBody>
      </p:sp>
      <p:sp>
        <p:nvSpPr>
          <p:cNvPr id="3" name="Заголовок 9">
            <a:extLst>
              <a:ext uri="{FF2B5EF4-FFF2-40B4-BE49-F238E27FC236}">
                <a16:creationId xmlns="" xmlns:a16="http://schemas.microsoft.com/office/drawing/2014/main" id="{886D3FD8-0AED-49CA-AFAB-D2E13715C32D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C662ED3-6560-4EEE-8CEF-7E8D6DAAB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73"/>
          <a:stretch/>
        </p:blipFill>
        <p:spPr bwMode="auto">
          <a:xfrm>
            <a:off x="5611009" y="1884069"/>
            <a:ext cx="1324515" cy="127604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BD212E72-2000-4382-8408-A67DEF668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" t="3612" r="8404" b="4405"/>
          <a:stretch/>
        </p:blipFill>
        <p:spPr bwMode="auto">
          <a:xfrm>
            <a:off x="10594050" y="3172203"/>
            <a:ext cx="1247273" cy="127604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50B6F605-386D-4890-A6BF-E2951FCE7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7" r="7158"/>
          <a:stretch/>
        </p:blipFill>
        <p:spPr bwMode="auto">
          <a:xfrm>
            <a:off x="5569233" y="4542264"/>
            <a:ext cx="1211540" cy="1260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B2AA1A6-A5B8-49B1-A46E-92C5D49EBE31}"/>
              </a:ext>
            </a:extLst>
          </p:cNvPr>
          <p:cNvSpPr txBox="1"/>
          <p:nvPr/>
        </p:nvSpPr>
        <p:spPr>
          <a:xfrm>
            <a:off x="6983564" y="2066698"/>
            <a:ext cx="4830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/>
              <a:t>Добровольность</a:t>
            </a:r>
            <a:r>
              <a:rPr lang="ru-RU" sz="1800" dirty="0"/>
              <a:t> участия спорящих (конфликтующих) сторон в процедуре урегулирования конфликта.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0C4BEF8-ED4D-4ADA-91C8-24AACEE23C98}"/>
              </a:ext>
            </a:extLst>
          </p:cNvPr>
          <p:cNvSpPr txBox="1"/>
          <p:nvPr/>
        </p:nvSpPr>
        <p:spPr>
          <a:xfrm>
            <a:off x="5705012" y="3306751"/>
            <a:ext cx="4830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/>
              <a:t>Конфиденциальность </a:t>
            </a:r>
            <a:r>
              <a:rPr lang="ru-RU" sz="1800" dirty="0"/>
              <a:t>(обязательство не разглашать сведения, полученные в ходе переговоров). </a:t>
            </a:r>
            <a:r>
              <a:rPr lang="ru-RU" sz="1800" i="1" dirty="0"/>
              <a:t>Исключение — информация о готовящемся преступлении.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98CAC68-7DC1-47D4-B874-09FD7A8F4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57400" y="5337809"/>
            <a:ext cx="1265136" cy="1260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FB6EBFB-4C91-4A96-B621-F7445F489FC7}"/>
              </a:ext>
            </a:extLst>
          </p:cNvPr>
          <p:cNvSpPr/>
          <p:nvPr/>
        </p:nvSpPr>
        <p:spPr>
          <a:xfrm>
            <a:off x="6866904" y="5743488"/>
            <a:ext cx="355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b="1" dirty="0"/>
              <a:t>Добросовестность, равноправие и сотрудничество сторон</a:t>
            </a:r>
          </a:p>
        </p:txBody>
      </p:sp>
    </p:spTree>
    <p:extLst>
      <p:ext uri="{BB962C8B-B14F-4D97-AF65-F5344CB8AC3E}">
        <p14:creationId xmlns:p14="http://schemas.microsoft.com/office/powerpoint/2010/main" val="1745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32950" y="2021788"/>
            <a:ext cx="801255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научиться конструктивно общаться со сверстниками и взрослыми;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лучше понимать сверстников и взрослых;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 убеждать других словами, а не силой;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стать участником интересной «взрослой» и общественно-полезной (волонтерской) деятельности;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научиться самоорганизации, ответственности и культуре общения;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научиться конструктивно выходить из конфликта, ссоры, обиды, чтобы конфликты не перерастали в правонарушения;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способствовать примирению участников конфликта (своих друзей, сверстников и даже представителей старшего поколения);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начать осваивать основы новой профессии медиатора, получать уникальные навыки и опыт миротворческой деятельности.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6150" y="1484997"/>
            <a:ext cx="815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Служба медиации может помочь учащимся:</a:t>
            </a:r>
          </a:p>
        </p:txBody>
      </p:sp>
      <p:sp>
        <p:nvSpPr>
          <p:cNvPr id="3" name="Заголовок 9">
            <a:extLst>
              <a:ext uri="{FF2B5EF4-FFF2-40B4-BE49-F238E27FC236}">
                <a16:creationId xmlns="" xmlns:a16="http://schemas.microsoft.com/office/drawing/2014/main" id="{CDA789B9-8F40-4A9A-8B9E-B87D877BA943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pic>
        <p:nvPicPr>
          <p:cNvPr id="2052" name="Picture 4" descr="Школьная медиация - Центр Медиация и право">
            <a:extLst>
              <a:ext uri="{FF2B5EF4-FFF2-40B4-BE49-F238E27FC236}">
                <a16:creationId xmlns="" xmlns:a16="http://schemas.microsoft.com/office/drawing/2014/main" id="{01607384-7703-4100-9E00-AA86A5853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15017" b="3561"/>
          <a:stretch/>
        </p:blipFill>
        <p:spPr bwMode="auto">
          <a:xfrm>
            <a:off x="8502686" y="1946662"/>
            <a:ext cx="3204040" cy="4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2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636150" y="2250987"/>
            <a:ext cx="653935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Родители могут обратиться в </a:t>
            </a:r>
            <a:r>
              <a:rPr lang="ru-RU" sz="2000" dirty="0" smtClean="0"/>
              <a:t>службу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в случае конфликта </a:t>
            </a:r>
            <a:r>
              <a:rPr lang="ru-RU" sz="2000" dirty="0"/>
              <a:t>со своими детьми, чтобы лучше понять их и уметь договориться с </a:t>
            </a:r>
            <a:r>
              <a:rPr lang="ru-RU" sz="2000" dirty="0" smtClean="0"/>
              <a:t>ними;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 поводу конфликта с </a:t>
            </a:r>
            <a:r>
              <a:rPr lang="ru-RU" sz="2000" dirty="0" smtClean="0"/>
              <a:t>учителем;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 поводу конфликтов с </a:t>
            </a:r>
            <a:r>
              <a:rPr lang="ru-RU" sz="2000" dirty="0" smtClean="0"/>
              <a:t>администрацией.</a:t>
            </a:r>
            <a:endParaRPr lang="ru-RU" sz="2000" dirty="0"/>
          </a:p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algn="just">
              <a:spcAft>
                <a:spcPts val="600"/>
              </a:spcAft>
            </a:pPr>
            <a:r>
              <a:rPr lang="ru-RU" sz="2000" dirty="0" smtClean="0"/>
              <a:t>Родители </a:t>
            </a:r>
            <a:r>
              <a:rPr lang="ru-RU" sz="2000" dirty="0"/>
              <a:t>могут освоить навыки восстановительного способа разрешения конфликтов и использовать их в соответствующих ситуациях.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370" y="1661452"/>
            <a:ext cx="899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Служба медиации может помочь родителям</a:t>
            </a:r>
          </a:p>
        </p:txBody>
      </p:sp>
      <p:sp>
        <p:nvSpPr>
          <p:cNvPr id="3" name="Заголовок 9">
            <a:extLst>
              <a:ext uri="{FF2B5EF4-FFF2-40B4-BE49-F238E27FC236}">
                <a16:creationId xmlns="" xmlns:a16="http://schemas.microsoft.com/office/drawing/2014/main" id="{53CE2E83-50D2-43D4-BB3B-021F58B1D44A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915402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Учимся понимать друг друга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1C4927A-BFB5-45B4-B42A-9B4A95EA8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7500" y="1892285"/>
            <a:ext cx="3200400" cy="41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180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621</Words>
  <Application>Microsoft Office PowerPoint</Application>
  <PresentationFormat>Произвольный</PresentationFormat>
  <Paragraphs>91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Calibri</vt:lpstr>
      <vt:lpstr>Тема Office</vt:lpstr>
      <vt:lpstr>ПРОЕКТ  «Школа Активного Гражданина»</vt:lpstr>
      <vt:lpstr>Соблюдение законов государства — конституционная обязанность каждого, кто находится на территории Республики Беларусь. За их неисполнение наступает юридическая ответственность.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243</cp:revision>
  <cp:lastPrinted>2018-12-07T06:48:34Z</cp:lastPrinted>
  <dcterms:created xsi:type="dcterms:W3CDTF">2018-12-03T10:14:15Z</dcterms:created>
  <dcterms:modified xsi:type="dcterms:W3CDTF">2020-09-18T11:54:53Z</dcterms:modified>
</cp:coreProperties>
</file>