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7" r:id="rId2"/>
    <p:sldId id="279" r:id="rId3"/>
    <p:sldId id="281" r:id="rId4"/>
    <p:sldId id="293" r:id="rId5"/>
    <p:sldId id="294" r:id="rId6"/>
    <p:sldId id="295" r:id="rId7"/>
    <p:sldId id="296" r:id="rId8"/>
    <p:sldId id="299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D16"/>
    <a:srgbClr val="E01F1A"/>
    <a:srgbClr val="DA2320"/>
    <a:srgbClr val="E2201B"/>
    <a:srgbClr val="AC1B16"/>
    <a:srgbClr val="2A5F7F"/>
    <a:srgbClr val="204D6E"/>
    <a:srgbClr val="235172"/>
    <a:srgbClr val="285B7A"/>
    <a:srgbClr val="63F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88416" autoAdjust="0"/>
  </p:normalViewPr>
  <p:slideViewPr>
    <p:cSldViewPr snapToGrid="0">
      <p:cViewPr>
        <p:scale>
          <a:sx n="110" d="100"/>
          <a:sy n="110" d="100"/>
        </p:scale>
        <p:origin x="-75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15.05.2020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933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626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338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770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6960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576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7.wdp"/><Relationship Id="rId5" Type="http://schemas.openxmlformats.org/officeDocument/2006/relationships/image" Target="../media/image7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9.wdp"/><Relationship Id="rId5" Type="http://schemas.openxmlformats.org/officeDocument/2006/relationships/image" Target="../media/image9.pn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2.wdp"/><Relationship Id="rId5" Type="http://schemas.openxmlformats.org/officeDocument/2006/relationships/image" Target="../media/image12.png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2.wdp"/><Relationship Id="rId5" Type="http://schemas.openxmlformats.org/officeDocument/2006/relationships/image" Target="../media/image12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0" y="613679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Май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2020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6" y="1305957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396951" y="3190772"/>
            <a:ext cx="7539702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«Будущее Родины строить молодым»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endParaRPr lang="en-US" sz="3200" b="1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dirty="0">
                <a:latin typeface="Arial"/>
                <a:ea typeface="Arial"/>
                <a:cs typeface="Arial"/>
                <a:sym typeface="Arial"/>
              </a:rPr>
              <a:t>(молодежная политика в Республике Беларусь, молодежное движение)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49" y="5402821"/>
            <a:ext cx="6226206" cy="795001"/>
          </a:xfrm>
        </p:spPr>
        <p:txBody>
          <a:bodyPr>
            <a:noAutofit/>
          </a:bodyPr>
          <a:lstStyle/>
          <a:p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400" dirty="0">
                <a:latin typeface="+mn-lt"/>
              </a:rPr>
              <a:t>В Республике Беларусь проживает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1 858 464 </a:t>
            </a:r>
            <a:r>
              <a:rPr lang="ru-RU" sz="2400" dirty="0">
                <a:latin typeface="+mn-lt"/>
              </a:rPr>
              <a:t>молодых граждан в возрасте </a:t>
            </a:r>
            <a:r>
              <a:rPr lang="ru-RU" sz="2400" b="1" dirty="0">
                <a:latin typeface="+mn-lt"/>
              </a:rPr>
              <a:t>от 14 до 31</a:t>
            </a:r>
            <a:r>
              <a:rPr lang="ru-RU" sz="2400" dirty="0">
                <a:latin typeface="+mn-lt"/>
              </a:rPr>
              <a:t> года, что составляет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21%</a:t>
            </a:r>
            <a:r>
              <a:rPr lang="ru-RU" sz="2400" dirty="0">
                <a:latin typeface="+mn-lt"/>
              </a:rPr>
              <a:t> от общего количества населения республики.</a:t>
            </a:r>
            <a:endParaRPr lang="x-none" sz="2000" dirty="0"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 txBox="1">
            <a:spLocks/>
          </p:cNvSpPr>
          <p:nvPr/>
        </p:nvSpPr>
        <p:spPr>
          <a:xfrm>
            <a:off x="534518" y="836654"/>
            <a:ext cx="10762535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Реализация государственной молодежной политики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в Республике Беларусь</a:t>
            </a:r>
            <a:endParaRPr lang="x-none" sz="3200" b="1" dirty="0">
              <a:solidFill>
                <a:srgbClr val="09763A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9" y="1724025"/>
            <a:ext cx="6124575" cy="340995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7140294" y="1529739"/>
            <a:ext cx="493894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/>
              <a:t>В 2016–2020 гг. выполнялись следующие Государственные программы: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«Образование и молодежная политика»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«Здоровье народа и демографическая безопасность Республики Беларусь»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Программа непрерывного воспитания детей и молодежи в Республике Беларусь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Государственная программа о социальной защите и содействии занятости населения и др.</a:t>
            </a:r>
          </a:p>
        </p:txBody>
      </p:sp>
    </p:spTree>
    <p:extLst>
      <p:ext uri="{BB962C8B-B14F-4D97-AF65-F5344CB8AC3E}">
        <p14:creationId xmlns:p14="http://schemas.microsoft.com/office/powerpoint/2010/main" val="333114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8" t="14502" r="4029" b="18607"/>
          <a:stretch/>
        </p:blipFill>
        <p:spPr>
          <a:xfrm>
            <a:off x="3499015" y="5016172"/>
            <a:ext cx="2253932" cy="16534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3" y="4968721"/>
            <a:ext cx="2242159" cy="155157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11" name="TextBox 10"/>
          <p:cNvSpPr txBox="1"/>
          <p:nvPr/>
        </p:nvSpPr>
        <p:spPr>
          <a:xfrm>
            <a:off x="427813" y="1610234"/>
            <a:ext cx="5959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Гражданско-патриотическое воспитание молодежи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6571005" y="1929643"/>
            <a:ext cx="51931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 </a:t>
            </a:r>
            <a:r>
              <a:rPr lang="ru-RU" sz="2000" b="1" dirty="0"/>
              <a:t>98,5 %</a:t>
            </a:r>
            <a:r>
              <a:rPr lang="ru-RU" sz="2000" dirty="0"/>
              <a:t> населения в возрасте 14–30 лет пользуется услугами Интернета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Проведен открытый конкурс блогеров </a:t>
            </a:r>
            <a:r>
              <a:rPr lang="ru-RU" sz="2000" b="1" dirty="0"/>
              <a:t>«БЛОГОСФЕРА 1.0»</a:t>
            </a:r>
            <a:endParaRPr lang="ru-RU" sz="2000" dirty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На постоянной основе осуществляют работу информационные группы учреждений образования в социальных сетях </a:t>
            </a:r>
            <a:r>
              <a:rPr lang="ru-RU" sz="2000" b="1" dirty="0"/>
              <a:t>«</a:t>
            </a:r>
            <a:r>
              <a:rPr lang="ru-RU" sz="2000" b="1" dirty="0" err="1"/>
              <a:t>Вконтакте</a:t>
            </a:r>
            <a:r>
              <a:rPr lang="ru-RU" sz="2000" b="1" dirty="0"/>
              <a:t>»</a:t>
            </a:r>
            <a:r>
              <a:rPr lang="ru-RU" sz="2000" dirty="0"/>
              <a:t>,</a:t>
            </a:r>
            <a:r>
              <a:rPr lang="ru-RU" sz="2000" b="1" dirty="0"/>
              <a:t> </a:t>
            </a:r>
            <a:r>
              <a:rPr lang="en-US" sz="2000" b="1" dirty="0"/>
              <a:t>Twitter</a:t>
            </a:r>
            <a:r>
              <a:rPr lang="ru-RU" sz="2000" dirty="0"/>
              <a:t> и</a:t>
            </a:r>
            <a:r>
              <a:rPr lang="en-US" sz="2000" dirty="0"/>
              <a:t> </a:t>
            </a:r>
            <a:r>
              <a:rPr lang="en-US" sz="2000" b="1" dirty="0"/>
              <a:t>Facebook</a:t>
            </a:r>
            <a:endParaRPr lang="ru-RU" sz="2000" b="1" dirty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Актуальные информационные материалы в сфере молодежной политики публикуются на интернет-ресурсах учреждений образования</a:t>
            </a:r>
            <a:endParaRPr lang="x-none" sz="2000" dirty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Начата реализация проекта по созданию первого </a:t>
            </a:r>
            <a:r>
              <a:rPr lang="ru-RU" sz="2000" b="1" dirty="0"/>
              <a:t>молодежного </a:t>
            </a:r>
            <a:r>
              <a:rPr lang="en-US" sz="2000" b="1" dirty="0"/>
              <a:t>YouTube</a:t>
            </a:r>
            <a:r>
              <a:rPr lang="ru-RU" sz="2000" b="1" dirty="0"/>
              <a:t>-канала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948794" y="1529533"/>
            <a:ext cx="4154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Молодежь и цифровые технологии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427813" y="1912724"/>
            <a:ext cx="576315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/>
              <a:t> Молодежь активно участвует в республиканских акциях, проектах и мероприятиях гражданско-патриотической направленности: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/>
              <a:t>«Цветы Великой Победы»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/>
              <a:t>«Собери Беларусь в своем сердце»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e-BY" sz="2000" b="1" dirty="0"/>
              <a:t>«Дзень вышыванкі»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/>
              <a:t>«Украсим Беларусь цветами»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/>
              <a:t>День молодежи на «Славянском базаре» </a:t>
            </a:r>
            <a:r>
              <a:rPr lang="ru-RU" sz="2000" dirty="0"/>
              <a:t>и др.</a:t>
            </a:r>
          </a:p>
        </p:txBody>
      </p:sp>
      <p:sp>
        <p:nvSpPr>
          <p:cNvPr id="14" name="Заголовок 9">
            <a:extLst>
              <a:ext uri="{FF2B5EF4-FFF2-40B4-BE49-F238E27FC236}">
                <a16:creationId xmlns:a16="http://schemas.microsoft.com/office/drawing/2014/main" xmlns="" id="{9457628C-6830-4D8A-9A9C-77721965BFBD}"/>
              </a:ext>
            </a:extLst>
          </p:cNvPr>
          <p:cNvSpPr txBox="1">
            <a:spLocks/>
          </p:cNvSpPr>
          <p:nvPr/>
        </p:nvSpPr>
        <p:spPr>
          <a:xfrm>
            <a:off x="534518" y="836654"/>
            <a:ext cx="10762535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Реализация государственной молодежной политики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в Республике Беларусь</a:t>
            </a:r>
            <a:endParaRPr lang="x-none" sz="3200" b="1" dirty="0">
              <a:solidFill>
                <a:srgbClr val="097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9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sp>
        <p:nvSpPr>
          <p:cNvPr id="11" name="TextBox 10"/>
          <p:cNvSpPr txBox="1"/>
          <p:nvPr/>
        </p:nvSpPr>
        <p:spPr>
          <a:xfrm>
            <a:off x="534518" y="1672151"/>
            <a:ext cx="31148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Инициативы молодежи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6480269" y="1672151"/>
            <a:ext cx="54623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/>
              <a:t>Ежегодно проводятся мероприятия: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Национальный детский форум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Национальный студенческий форум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Республиканский форум работающей молодежи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Республиканский форум сельской молодежи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Республиканский гражданско-патриотический марафон «</a:t>
            </a:r>
            <a:r>
              <a:rPr lang="ru-RU" sz="2200" i="1" dirty="0"/>
              <a:t>Вместе — за сильную и процветающую Беларусь</a:t>
            </a:r>
            <a:r>
              <a:rPr lang="ru-RU" sz="2200" dirty="0"/>
              <a:t>»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Конкурс художественного творчества учащихся и студентов </a:t>
            </a:r>
            <a:r>
              <a:rPr lang="be-BY" sz="2200" dirty="0"/>
              <a:t>«</a:t>
            </a:r>
            <a:r>
              <a:rPr lang="be-BY" sz="2200" i="1" dirty="0"/>
              <a:t>Арт-вакацыі</a:t>
            </a:r>
            <a:r>
              <a:rPr lang="be-BY" sz="2200" dirty="0"/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534518" y="2125854"/>
            <a:ext cx="55614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dirty="0"/>
              <a:t> С 2016 г. — проводится республиканский проект </a:t>
            </a:r>
            <a:r>
              <a:rPr lang="ru-RU" sz="2200" b="1" dirty="0"/>
              <a:t>«Молодежная столица Республики Беларусь»</a:t>
            </a:r>
            <a:r>
              <a:rPr lang="ru-RU" sz="2200" dirty="0"/>
              <a:t>.</a:t>
            </a:r>
            <a:endParaRPr lang="ru-RU" sz="2200" b="1" dirty="0"/>
          </a:p>
          <a:p>
            <a:pPr algn="just">
              <a:spcAft>
                <a:spcPts val="600"/>
              </a:spcAft>
            </a:pPr>
            <a:r>
              <a:rPr lang="ru-RU" sz="2200" dirty="0"/>
              <a:t>2019 год — г. Орша. </a:t>
            </a:r>
          </a:p>
          <a:p>
            <a:pPr algn="just">
              <a:spcAft>
                <a:spcPts val="600"/>
              </a:spcAft>
            </a:pPr>
            <a:r>
              <a:rPr lang="ru-RU" sz="2200" b="1" dirty="0"/>
              <a:t>2020 год — г. Пинск.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2" y="3603182"/>
            <a:ext cx="2613746" cy="26137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8" y="4064410"/>
            <a:ext cx="2842509" cy="2026398"/>
          </a:xfrm>
          <a:prstGeom prst="rect">
            <a:avLst/>
          </a:prstGeom>
        </p:spPr>
      </p:pic>
      <p:sp>
        <p:nvSpPr>
          <p:cNvPr id="9" name="Заголовок 9">
            <a:extLst>
              <a:ext uri="{FF2B5EF4-FFF2-40B4-BE49-F238E27FC236}">
                <a16:creationId xmlns:a16="http://schemas.microsoft.com/office/drawing/2014/main" xmlns="" id="{2A41E254-BFFB-4685-B52F-0357644C2E6A}"/>
              </a:ext>
            </a:extLst>
          </p:cNvPr>
          <p:cNvSpPr txBox="1">
            <a:spLocks/>
          </p:cNvSpPr>
          <p:nvPr/>
        </p:nvSpPr>
        <p:spPr>
          <a:xfrm>
            <a:off x="534518" y="836654"/>
            <a:ext cx="10762535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Реализация государственной молодежной политики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в Республике Беларусь</a:t>
            </a:r>
            <a:endParaRPr lang="x-none" sz="3200" b="1" dirty="0">
              <a:solidFill>
                <a:srgbClr val="097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9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sp>
        <p:nvSpPr>
          <p:cNvPr id="11" name="TextBox 10"/>
          <p:cNvSpPr txBox="1"/>
          <p:nvPr/>
        </p:nvSpPr>
        <p:spPr>
          <a:xfrm>
            <a:off x="112209" y="1639686"/>
            <a:ext cx="62406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Поддержка талантливой и одаренной молодежи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6312657" y="2339208"/>
            <a:ext cx="577484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dirty="0"/>
              <a:t>В Республике Беларусь зарегистрировано </a:t>
            </a:r>
            <a:r>
              <a:rPr lang="ru-RU" sz="2200" b="1" dirty="0"/>
              <a:t>320</a:t>
            </a:r>
            <a:r>
              <a:rPr lang="ru-RU" sz="2200" dirty="0"/>
              <a:t> </a:t>
            </a:r>
            <a:r>
              <a:rPr lang="ru-RU" sz="2200" b="1" dirty="0"/>
              <a:t>молодежных</a:t>
            </a:r>
            <a:r>
              <a:rPr lang="ru-RU" sz="2200" dirty="0"/>
              <a:t> общественных объединений, в том числе </a:t>
            </a:r>
            <a:r>
              <a:rPr lang="ru-RU" sz="2200" b="1" dirty="0"/>
              <a:t>26</a:t>
            </a:r>
            <a:r>
              <a:rPr lang="ru-RU" sz="2200" dirty="0"/>
              <a:t> </a:t>
            </a:r>
            <a:r>
              <a:rPr lang="ru-RU" sz="2200" b="1" dirty="0"/>
              <a:t>детских</a:t>
            </a:r>
            <a:r>
              <a:rPr lang="ru-RU" sz="2200" dirty="0"/>
              <a:t>.</a:t>
            </a:r>
          </a:p>
          <a:p>
            <a:pPr>
              <a:spcAft>
                <a:spcPts val="600"/>
              </a:spcAft>
            </a:pPr>
            <a:r>
              <a:rPr lang="ru-RU" sz="2200" dirty="0"/>
              <a:t>Ведущие общественные объединения: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Белорусская республиканская пионерская организация.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Белорусский республиканский союз молодежи.</a:t>
            </a:r>
            <a:endParaRPr lang="be-BY" sz="2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417009" y="2208601"/>
            <a:ext cx="5462336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Функционируют </a:t>
            </a:r>
            <a:r>
              <a:rPr lang="ru-RU" sz="2200" b="1" dirty="0"/>
              <a:t>специальные фонды </a:t>
            </a:r>
            <a:r>
              <a:rPr lang="ru-RU" sz="2200" dirty="0"/>
              <a:t>Президента Республики Беларусь по поддержке одаренных учащихся и студентов, талантливой молодежи.</a:t>
            </a:r>
            <a:endParaRPr lang="ru-RU" sz="2200" b="1" dirty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Ежегодный конкурс по назначению </a:t>
            </a:r>
            <a:r>
              <a:rPr lang="ru-RU" sz="2200" b="1" dirty="0"/>
              <a:t>стипендий</a:t>
            </a:r>
            <a:r>
              <a:rPr lang="ru-RU" sz="2200" dirty="0"/>
              <a:t> Президента Республики Беларусь студентам, курсантам, аспирантам.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Социальная поддержка</a:t>
            </a:r>
            <a:r>
              <a:rPr lang="ru-RU" sz="2200" dirty="0"/>
              <a:t> лауреатам специального фонда Президента Республики Беларусь.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Создание в Республике Беларусь </a:t>
            </a:r>
            <a:r>
              <a:rPr lang="ru-RU" sz="2200" b="1" dirty="0"/>
              <a:t>Детского технопарка</a:t>
            </a:r>
            <a:r>
              <a:rPr lang="ru-RU" sz="22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2657" y="1639686"/>
            <a:ext cx="4902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Поддержка детских и молодежных</a:t>
            </a:r>
          </a:p>
          <a:p>
            <a:r>
              <a:rPr lang="ru-RU" sz="2200" b="1" dirty="0">
                <a:solidFill>
                  <a:srgbClr val="C00000"/>
                </a:solidFill>
              </a:rPr>
              <a:t> общественных объединений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00" y="5519670"/>
            <a:ext cx="2976434" cy="1694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40" y="5639442"/>
            <a:ext cx="1528648" cy="1397151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AC8F836D-CE9D-422E-A411-812A07932239}"/>
              </a:ext>
            </a:extLst>
          </p:cNvPr>
          <p:cNvSpPr txBox="1">
            <a:spLocks/>
          </p:cNvSpPr>
          <p:nvPr/>
        </p:nvSpPr>
        <p:spPr>
          <a:xfrm>
            <a:off x="534518" y="836654"/>
            <a:ext cx="10762535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Реализация государственной молодежной политики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в Республике Беларусь</a:t>
            </a:r>
            <a:endParaRPr lang="x-none" sz="3200" b="1" dirty="0">
              <a:solidFill>
                <a:srgbClr val="097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534518" y="2913740"/>
            <a:ext cx="730607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С 2016 года — среди учреждений высшего образования проводится республиканский проект </a:t>
            </a:r>
            <a:r>
              <a:rPr lang="ru-RU" sz="2200" b="1" dirty="0"/>
              <a:t>«Мой стиль жизни сегодня — мое здоровье и успех завтра»</a:t>
            </a:r>
            <a:endParaRPr lang="ru-RU" sz="22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e-BY" sz="2200" dirty="0"/>
              <a:t>Проведен республиканский конкурс социальной рекламы </a:t>
            </a:r>
            <a:r>
              <a:rPr lang="be-BY" sz="2200" b="1" dirty="0"/>
              <a:t>«Молодежный взгляд»</a:t>
            </a:r>
            <a:endParaRPr lang="be-BY" sz="22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e-BY" sz="2200" dirty="0"/>
              <a:t>Ежегодная республиканская антитабачная информационно-образовательная акция </a:t>
            </a:r>
            <a:r>
              <a:rPr lang="be-BY" sz="2200" b="1" dirty="0"/>
              <a:t>«Беларусь против табака»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658" y="2044196"/>
            <a:ext cx="6142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Здоровый образ жизни в молодежной среде</a:t>
            </a:r>
          </a:p>
        </p:txBody>
      </p:sp>
      <p:sp>
        <p:nvSpPr>
          <p:cNvPr id="12" name="Заголовок 9">
            <a:extLst>
              <a:ext uri="{FF2B5EF4-FFF2-40B4-BE49-F238E27FC236}">
                <a16:creationId xmlns:a16="http://schemas.microsoft.com/office/drawing/2014/main" xmlns="" id="{475182F2-458A-4C85-8115-135EB906F93E}"/>
              </a:ext>
            </a:extLst>
          </p:cNvPr>
          <p:cNvSpPr txBox="1">
            <a:spLocks/>
          </p:cNvSpPr>
          <p:nvPr/>
        </p:nvSpPr>
        <p:spPr>
          <a:xfrm>
            <a:off x="534518" y="836654"/>
            <a:ext cx="10762535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Реализация государственной молодежной политики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в Республике Беларусь</a:t>
            </a:r>
            <a:endParaRPr lang="x-none" sz="3200" b="1" dirty="0">
              <a:solidFill>
                <a:srgbClr val="09763A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FD57D8E9-8BDB-40CE-A6B1-D2348D083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426" y="1209817"/>
            <a:ext cx="3276627" cy="46333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945C8F2-A6EE-4E71-9855-8D883AA4C5E4}"/>
              </a:ext>
            </a:extLst>
          </p:cNvPr>
          <p:cNvSpPr/>
          <p:nvPr/>
        </p:nvSpPr>
        <p:spPr>
          <a:xfrm>
            <a:off x="7910505" y="5875879"/>
            <a:ext cx="3928255" cy="910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Работа Темирова Артура Руслановича «Моя семья – моё богатство»- победителя в  номинации «Социальный мотиватор» 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(конкурс «Молодежный взгляд»)</a:t>
            </a:r>
          </a:p>
        </p:txBody>
      </p:sp>
    </p:spTree>
    <p:extLst>
      <p:ext uri="{BB962C8B-B14F-4D97-AF65-F5344CB8AC3E}">
        <p14:creationId xmlns:p14="http://schemas.microsoft.com/office/powerpoint/2010/main" val="237352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sp>
        <p:nvSpPr>
          <p:cNvPr id="11" name="TextBox 10"/>
          <p:cNvSpPr txBox="1"/>
          <p:nvPr/>
        </p:nvSpPr>
        <p:spPr>
          <a:xfrm>
            <a:off x="500196" y="1772071"/>
            <a:ext cx="5927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Международное молодежное сотрудничество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493817" y="2371145"/>
            <a:ext cx="1144878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работа </a:t>
            </a:r>
            <a:r>
              <a:rPr lang="ru-RU" sz="2200" b="1" dirty="0"/>
              <a:t>Республиканского молодежного центра</a:t>
            </a:r>
            <a:endParaRPr lang="be-BY" sz="2200" b="1" dirty="0"/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Международный молодежный форум «Дружба без границ»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международный молодежный лагерь «Бе-</a:t>
            </a:r>
            <a:r>
              <a:rPr lang="en-US" sz="2200" b="1" dirty="0"/>
              <a:t>La-</a:t>
            </a:r>
            <a:r>
              <a:rPr lang="ru-RU" sz="2200" b="1" dirty="0"/>
              <a:t>Русь»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участие в работе </a:t>
            </a:r>
            <a:r>
              <a:rPr lang="ru-RU" sz="2200" b="1" dirty="0"/>
              <a:t>Совета по делам молодежи государств-участников СНГ</a:t>
            </a:r>
            <a:endParaRPr lang="ru-RU" sz="2200" dirty="0"/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участие в международном проекте «</a:t>
            </a:r>
            <a:r>
              <a:rPr lang="ru-RU" sz="2200" b="1" dirty="0"/>
              <a:t>100 идей для СНГ</a:t>
            </a:r>
            <a:r>
              <a:rPr lang="ru-RU" sz="2200" dirty="0"/>
              <a:t>» (3 проекта стали победителями конкурса)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сотрудничество в сфере молодежной политики с </a:t>
            </a:r>
            <a:r>
              <a:rPr lang="ru-RU" sz="2200" b="1" dirty="0"/>
              <a:t>65 регионами </a:t>
            </a:r>
            <a:r>
              <a:rPr lang="ru-RU" sz="2200" dirty="0"/>
              <a:t>Российской Федерации, в том числе с </a:t>
            </a:r>
            <a:r>
              <a:rPr lang="ru-RU" sz="2200" b="1" dirty="0"/>
              <a:t>38 регионами </a:t>
            </a:r>
            <a:r>
              <a:rPr lang="ru-RU" sz="2200" dirty="0"/>
              <a:t>в рамках региональных программ сотрудничества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международные форумы </a:t>
            </a:r>
            <a:r>
              <a:rPr lang="ru-RU" sz="2200" dirty="0"/>
              <a:t>с участием представителей учреждений высшего образования </a:t>
            </a:r>
            <a:br>
              <a:rPr lang="ru-RU" sz="2200" dirty="0"/>
            </a:br>
            <a:r>
              <a:rPr lang="ru-RU" sz="2200" dirty="0"/>
              <a:t>(</a:t>
            </a:r>
            <a:r>
              <a:rPr lang="ru-RU" sz="2200" dirty="0" err="1"/>
              <a:t>г.Санкт</a:t>
            </a:r>
            <a:r>
              <a:rPr lang="ru-RU" sz="2200" dirty="0"/>
              <a:t>-Петербург (Российская Федерация), </a:t>
            </a:r>
            <a:r>
              <a:rPr lang="ru-RU" sz="2200" dirty="0" err="1"/>
              <a:t>г.Баку</a:t>
            </a:r>
            <a:r>
              <a:rPr lang="ru-RU" sz="2200" dirty="0"/>
              <a:t> (Азербайджанская Республика) и др.);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4307652-7C4B-4535-BA71-902C03E630C8}"/>
              </a:ext>
            </a:extLst>
          </p:cNvPr>
          <p:cNvSpPr txBox="1">
            <a:spLocks/>
          </p:cNvSpPr>
          <p:nvPr/>
        </p:nvSpPr>
        <p:spPr>
          <a:xfrm>
            <a:off x="534518" y="836654"/>
            <a:ext cx="10762535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Реализация государственной молодежной политики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в Республике Беларусь</a:t>
            </a:r>
            <a:endParaRPr lang="x-none" sz="3200" b="1" dirty="0">
              <a:solidFill>
                <a:srgbClr val="09763A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18C6833F-927B-4A00-B640-30DFDB8B0C60}"/>
              </a:ext>
            </a:extLst>
          </p:cNvPr>
          <p:cNvGrpSpPr/>
          <p:nvPr/>
        </p:nvGrpSpPr>
        <p:grpSpPr>
          <a:xfrm>
            <a:off x="8617907" y="1182100"/>
            <a:ext cx="3449958" cy="2101241"/>
            <a:chOff x="8233008" y="1327759"/>
            <a:chExt cx="3709597" cy="2101241"/>
          </a:xfrm>
        </p:grpSpPr>
        <p:pic>
          <p:nvPicPr>
            <p:cNvPr id="2050" name="Picture 2" descr="Единственная в Европе: пять карт, где Беларусь — другим цветом ...">
              <a:extLst>
                <a:ext uri="{FF2B5EF4-FFF2-40B4-BE49-F238E27FC236}">
                  <a16:creationId xmlns:a16="http://schemas.microsoft.com/office/drawing/2014/main" xmlns="" id="{D8B3DDAB-F21F-47B4-8A81-72B555D07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6461" y="1327759"/>
              <a:ext cx="3666144" cy="1860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деловые люди пожимают друг другу руки PNG | HotPNG">
              <a:extLst>
                <a:ext uri="{FF2B5EF4-FFF2-40B4-BE49-F238E27FC236}">
                  <a16:creationId xmlns:a16="http://schemas.microsoft.com/office/drawing/2014/main" xmlns="" id="{0BF19AA3-443E-4045-B296-1F87150FE1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967" r="99508">
                          <a14:foregroundMark x1="67869" y1="47667" x2="67869" y2="47667"/>
                          <a14:foregroundMark x1="62459" y1="46667" x2="62459" y2="46667"/>
                          <a14:foregroundMark x1="61803" y1="45667" x2="61803" y2="45667"/>
                          <a14:foregroundMark x1="62787" y1="43000" x2="62787" y2="43000"/>
                          <a14:foregroundMark x1="95082" y1="33000" x2="95082" y2="33000"/>
                          <a14:foregroundMark x1="99836" y1="10667" x2="99836" y2="10667"/>
                          <a14:foregroundMark x1="19672" y1="41667" x2="19672" y2="41667"/>
                          <a14:foregroundMark x1="20656" y1="34000" x2="20656" y2="34000"/>
                          <a14:foregroundMark x1="17049" y1="27667" x2="17049" y2="27667"/>
                          <a14:foregroundMark x1="14918" y1="25000" x2="14918" y2="25000"/>
                          <a14:foregroundMark x1="3443" y1="22000" x2="3443" y2="22000"/>
                          <a14:foregroundMark x1="1967" y1="15000" x2="1967" y2="15000"/>
                          <a14:foregroundMark x1="40820" y1="88333" x2="40820" y2="88333"/>
                          <a14:foregroundMark x1="24098" y1="44000" x2="24098" y2="44000"/>
                          <a14:foregroundMark x1="18525" y1="30000" x2="18525" y2="30000"/>
                          <a14:foregroundMark x1="16885" y1="28667" x2="16885" y2="28667"/>
                          <a14:foregroundMark x1="18361" y1="28333" x2="18361" y2="28333"/>
                          <a14:foregroundMark x1="17049" y1="27000" x2="17049" y2="27000"/>
                          <a14:foregroundMark x1="18033" y1="29000" x2="18033" y2="29000"/>
                          <a14:foregroundMark x1="17705" y1="28667" x2="17705" y2="28667"/>
                          <a14:foregroundMark x1="17541" y1="30333" x2="17541" y2="30333"/>
                          <a14:foregroundMark x1="17869" y1="29667" x2="17869" y2="29667"/>
                          <a14:backgroundMark x1="58033" y1="46333" x2="58033" y2="46333"/>
                          <a14:backgroundMark x1="31639" y1="43667" x2="31639" y2="43667"/>
                          <a14:backgroundMark x1="18525" y1="28333" x2="18525" y2="28333"/>
                          <a14:backgroundMark x1="25082" y1="36667" x2="25082" y2="36667"/>
                          <a14:backgroundMark x1="20000" y1="30333" x2="20000" y2="30333"/>
                          <a14:backgroundMark x1="17705" y1="29000" x2="17705" y2="29000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3008" y="1604609"/>
              <a:ext cx="3709597" cy="1824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421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sp>
        <p:nvSpPr>
          <p:cNvPr id="11" name="TextBox 10"/>
          <p:cNvSpPr txBox="1"/>
          <p:nvPr/>
        </p:nvSpPr>
        <p:spPr>
          <a:xfrm>
            <a:off x="500196" y="1772071"/>
            <a:ext cx="5927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Международное молодежное сотрудничество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1989D5E-EC6B-41DB-9486-AB57A2AB9673}"/>
              </a:ext>
            </a:extLst>
          </p:cNvPr>
          <p:cNvSpPr/>
          <p:nvPr/>
        </p:nvSpPr>
        <p:spPr>
          <a:xfrm>
            <a:off x="493817" y="2371145"/>
            <a:ext cx="812409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Петербургский международный молодежный форум «ПММФ»</a:t>
            </a:r>
            <a:endParaRPr lang="ru-RU" sz="2200" dirty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Международный форум добровольцев «</a:t>
            </a:r>
            <a:r>
              <a:rPr lang="ru-RU" sz="2200" b="1" dirty="0" err="1"/>
              <a:t>Доброфорум</a:t>
            </a:r>
            <a:r>
              <a:rPr lang="ru-RU" sz="2200" b="1" dirty="0"/>
              <a:t>»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VII </a:t>
            </a:r>
            <a:r>
              <a:rPr lang="ru-RU" sz="2200" dirty="0"/>
              <a:t>Российско-белорусский молодежный форум </a:t>
            </a:r>
            <a:r>
              <a:rPr lang="ru-RU" sz="2200" b="1" dirty="0"/>
              <a:t>«Молодежь — за союзное государство»</a:t>
            </a:r>
            <a:r>
              <a:rPr lang="ru-RU" sz="2200" dirty="0"/>
              <a:t> (в рамках </a:t>
            </a:r>
            <a:r>
              <a:rPr lang="en-US" sz="2200" dirty="0">
                <a:solidFill>
                  <a:prstClr val="black"/>
                </a:solidFill>
              </a:rPr>
              <a:t>VI</a:t>
            </a:r>
            <a:r>
              <a:rPr lang="ru-RU" sz="2200" dirty="0">
                <a:solidFill>
                  <a:prstClr val="black"/>
                </a:solidFill>
              </a:rPr>
              <a:t> Форума регионов России и Беларуси)</a:t>
            </a:r>
            <a:endParaRPr lang="ru-RU" sz="2200" dirty="0"/>
          </a:p>
          <a:p>
            <a:pPr marL="357188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Дни молодежи Азербайджанской Республики</a:t>
            </a:r>
            <a:endParaRPr lang="ru-RU" sz="2200" dirty="0"/>
          </a:p>
          <a:p>
            <a:pPr marL="357188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мероприятия в сфере молодежной политики с Индией и  Азербайджаном, запланированные на 2020-2021 гг.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 err="1"/>
              <a:t>узбекско</a:t>
            </a:r>
            <a:r>
              <a:rPr lang="ru-RU" sz="2200" b="1" dirty="0"/>
              <a:t>-белорусский и белорусско-узбекский форумы </a:t>
            </a:r>
            <a:r>
              <a:rPr lang="ru-RU" sz="2200" dirty="0"/>
              <a:t>(впервые в 2019 году).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4307652-7C4B-4535-BA71-902C03E630C8}"/>
              </a:ext>
            </a:extLst>
          </p:cNvPr>
          <p:cNvSpPr txBox="1">
            <a:spLocks/>
          </p:cNvSpPr>
          <p:nvPr/>
        </p:nvSpPr>
        <p:spPr>
          <a:xfrm>
            <a:off x="534518" y="836654"/>
            <a:ext cx="10762535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Реализация государственной молодежной политики</a:t>
            </a: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9763A"/>
                </a:solidFill>
              </a:rPr>
              <a:t>в Республике Беларусь</a:t>
            </a:r>
            <a:endParaRPr lang="x-none" sz="3200" b="1" dirty="0">
              <a:solidFill>
                <a:srgbClr val="09763A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18C6833F-927B-4A00-B640-30DFDB8B0C60}"/>
              </a:ext>
            </a:extLst>
          </p:cNvPr>
          <p:cNvGrpSpPr/>
          <p:nvPr/>
        </p:nvGrpSpPr>
        <p:grpSpPr>
          <a:xfrm>
            <a:off x="8617907" y="1182100"/>
            <a:ext cx="3449958" cy="2101241"/>
            <a:chOff x="8233008" y="1327759"/>
            <a:chExt cx="3709597" cy="2101241"/>
          </a:xfrm>
        </p:grpSpPr>
        <p:pic>
          <p:nvPicPr>
            <p:cNvPr id="2050" name="Picture 2" descr="Единственная в Европе: пять карт, где Беларусь — другим цветом ...">
              <a:extLst>
                <a:ext uri="{FF2B5EF4-FFF2-40B4-BE49-F238E27FC236}">
                  <a16:creationId xmlns:a16="http://schemas.microsoft.com/office/drawing/2014/main" xmlns="" id="{D8B3DDAB-F21F-47B4-8A81-72B555D07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6461" y="1327759"/>
              <a:ext cx="3666144" cy="1860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деловые люди пожимают друг другу руки PNG | HotPNG">
              <a:extLst>
                <a:ext uri="{FF2B5EF4-FFF2-40B4-BE49-F238E27FC236}">
                  <a16:creationId xmlns:a16="http://schemas.microsoft.com/office/drawing/2014/main" xmlns="" id="{0BF19AA3-443E-4045-B296-1F87150FE1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967" r="99508">
                          <a14:foregroundMark x1="67869" y1="47667" x2="67869" y2="47667"/>
                          <a14:foregroundMark x1="62459" y1="46667" x2="62459" y2="46667"/>
                          <a14:foregroundMark x1="61803" y1="45667" x2="61803" y2="45667"/>
                          <a14:foregroundMark x1="62787" y1="43000" x2="62787" y2="43000"/>
                          <a14:foregroundMark x1="95082" y1="33000" x2="95082" y2="33000"/>
                          <a14:foregroundMark x1="99836" y1="10667" x2="99836" y2="10667"/>
                          <a14:foregroundMark x1="19672" y1="41667" x2="19672" y2="41667"/>
                          <a14:foregroundMark x1="20656" y1="34000" x2="20656" y2="34000"/>
                          <a14:foregroundMark x1="17049" y1="27667" x2="17049" y2="27667"/>
                          <a14:foregroundMark x1="14918" y1="25000" x2="14918" y2="25000"/>
                          <a14:foregroundMark x1="3443" y1="22000" x2="3443" y2="22000"/>
                          <a14:foregroundMark x1="1967" y1="15000" x2="1967" y2="15000"/>
                          <a14:foregroundMark x1="40820" y1="88333" x2="40820" y2="88333"/>
                          <a14:foregroundMark x1="24098" y1="44000" x2="24098" y2="44000"/>
                          <a14:foregroundMark x1="18525" y1="30000" x2="18525" y2="30000"/>
                          <a14:foregroundMark x1="16885" y1="28667" x2="16885" y2="28667"/>
                          <a14:foregroundMark x1="18361" y1="28333" x2="18361" y2="28333"/>
                          <a14:foregroundMark x1="17049" y1="27000" x2="17049" y2="27000"/>
                          <a14:foregroundMark x1="18033" y1="29000" x2="18033" y2="29000"/>
                          <a14:foregroundMark x1="17705" y1="28667" x2="17705" y2="28667"/>
                          <a14:foregroundMark x1="17541" y1="30333" x2="17541" y2="30333"/>
                          <a14:foregroundMark x1="17869" y1="29667" x2="17869" y2="29667"/>
                          <a14:backgroundMark x1="58033" y1="46333" x2="58033" y2="46333"/>
                          <a14:backgroundMark x1="31639" y1="43667" x2="31639" y2="43667"/>
                          <a14:backgroundMark x1="18525" y1="28333" x2="18525" y2="28333"/>
                          <a14:backgroundMark x1="25082" y1="36667" x2="25082" y2="36667"/>
                          <a14:backgroundMark x1="20000" y1="30333" x2="20000" y2="30333"/>
                          <a14:backgroundMark x1="17705" y1="29000" x2="17705" y2="29000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3008" y="1604609"/>
              <a:ext cx="3709597" cy="1824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CE138F3-2B5D-4E6F-B8E2-BA35EEBBB4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907" y="4196219"/>
            <a:ext cx="3377208" cy="13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82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614</Words>
  <Application>Microsoft Office PowerPoint</Application>
  <PresentationFormat>Произвольный</PresentationFormat>
  <Paragraphs>96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 Light</vt:lpstr>
      <vt:lpstr>Calibri</vt:lpstr>
      <vt:lpstr>Тема Office</vt:lpstr>
      <vt:lpstr>ПРОЕКТ  «Школа Активного Гражданина»</vt:lpstr>
      <vt:lpstr> В Республике Беларусь проживает 1 858 464 молодых граждан в возрасте от 14 до 31 года, что составляет 21% от общего количества населения республики.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USER</cp:lastModifiedBy>
  <cp:revision>229</cp:revision>
  <cp:lastPrinted>2018-12-07T06:48:34Z</cp:lastPrinted>
  <dcterms:created xsi:type="dcterms:W3CDTF">2018-12-03T10:14:15Z</dcterms:created>
  <dcterms:modified xsi:type="dcterms:W3CDTF">2020-05-15T14:41:20Z</dcterms:modified>
</cp:coreProperties>
</file>