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  <p:sldMasterId id="2147484888" r:id="rId2"/>
  </p:sldMasterIdLst>
  <p:notesMasterIdLst>
    <p:notesMasterId r:id="rId18"/>
  </p:notesMasterIdLst>
  <p:sldIdLst>
    <p:sldId id="363" r:id="rId3"/>
    <p:sldId id="364" r:id="rId4"/>
    <p:sldId id="365" r:id="rId5"/>
    <p:sldId id="366" r:id="rId6"/>
    <p:sldId id="344" r:id="rId7"/>
    <p:sldId id="353" r:id="rId8"/>
    <p:sldId id="354" r:id="rId9"/>
    <p:sldId id="355" r:id="rId10"/>
    <p:sldId id="347" r:id="rId11"/>
    <p:sldId id="352" r:id="rId12"/>
    <p:sldId id="357" r:id="rId13"/>
    <p:sldId id="360" r:id="rId14"/>
    <p:sldId id="361" r:id="rId15"/>
    <p:sldId id="362" r:id="rId16"/>
    <p:sldId id="367" r:id="rId17"/>
  </p:sldIdLst>
  <p:sldSz cx="9144000" cy="6858000" type="screen4x3"/>
  <p:notesSz cx="6858000" cy="10052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EE7"/>
    <a:srgbClr val="65C1FF"/>
    <a:srgbClr val="2D91FF"/>
    <a:srgbClr val="CCCCFF"/>
    <a:srgbClr val="CCECFF"/>
    <a:srgbClr val="F8F8F8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48" autoAdjust="0"/>
  </p:normalViewPr>
  <p:slideViewPr>
    <p:cSldViewPr>
      <p:cViewPr>
        <p:scale>
          <a:sx n="61" d="100"/>
          <a:sy n="61" d="100"/>
        </p:scale>
        <p:origin x="-2880" y="-6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78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54063"/>
            <a:ext cx="5024438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75200"/>
            <a:ext cx="54864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04471F-3848-4CD5-8F76-704535997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0BEFEA-3B24-42A6-8EFB-0442CA5F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00A7-B7BE-4E70-977E-2BEBF1470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7F45E3-56C2-4B51-9CE2-968D026154D5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1">
              <a:defRPr/>
            </a:pPr>
            <a:fld id="{8533E112-BD17-42CF-819F-80F2C06D9614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0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780D3-2B19-4578-BDD7-C99827A43C11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DDCBDA5-A5AC-4CC0-9436-6FC5AD9B6776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521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89F029-7627-4E1C-895E-1CE6E5496DE8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 lvl="1">
              <a:defRPr/>
            </a:pPr>
            <a:fld id="{7BA21436-4E6C-4657-A327-B02085E554F1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3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5FA1A-081B-4C06-9DD4-DCEDD8D6D965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5E67AD1-BD88-4FE8-BDF9-3F39EBAF7B53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85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24526-4506-45A2-B134-982E52D0CA0E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BD54DBA-6F29-4571-BC15-23989B4C6EC5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30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7072A-1789-4B79-916F-CDE7EAA2B29B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5AF2F80-34FF-4986-9763-86EC5E646468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781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33EE8-970B-4DA1-B2B7-8271421F6D90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138015-6122-4EF9-A9B5-2848159AEFC7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786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B11B3-C6F5-484F-AF5D-56F4C5603310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1">
              <a:defRPr/>
            </a:pPr>
            <a:fld id="{C5CF1D48-5F9C-447C-A990-EA14FB8C2E79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27834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5533C671-B47F-4861-91CC-C2E593EC5621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1">
              <a:defRPr/>
            </a:pPr>
            <a:fld id="{115776FF-FE93-481A-9D56-06B6C44DF6B5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0409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163C8-1ECA-4A7A-B9CF-338C5FF3F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3E757-1516-4082-B80F-72252141D150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C523BC0-3AE6-4B34-A134-B9CACED260A0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24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9B46A-A06D-48F4-9CA3-BABAC8ED40CB}" type="datetimeFigureOut">
              <a:rPr lang="ru-RU" smtClean="0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457F6A2-BE8E-4C39-BEC2-FC19EACE0305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240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DC43-7985-422A-BDF1-175DBDDD2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2CA2-2B38-4093-AF09-37ACFBDB0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360B-293F-4FF5-AAA2-C0BAD0288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BC6D-492E-4C9D-AA4D-CE9CB9936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1206-799B-40F5-8B69-557F21758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6721-ED34-4F8D-8EB1-82274B65F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0F4B-41E1-44BE-9C81-C420E72AA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94FEE7"/>
            </a:gs>
            <a:gs pos="47000">
              <a:schemeClr val="tx2">
                <a:lumMod val="11000"/>
                <a:lumOff val="89000"/>
                <a:alpha val="49000"/>
              </a:schemeClr>
            </a:gs>
            <a:gs pos="84000">
              <a:srgbClr val="65C1FF"/>
            </a:gs>
            <a:gs pos="93000">
              <a:srgbClr val="2D9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rgbClr val="000000"/>
                </a:solidFill>
                <a:latin typeface="Cambr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000000"/>
                </a:solidFill>
                <a:latin typeface="Cambr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B2799C4-582C-4129-8CA1-A81D708B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B2799C4-582C-4129-8CA1-A81D708B61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ttp://sch35.minsk.edu.by/ru/sm.aspx?guid=315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500174"/>
            <a:ext cx="1214446" cy="10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geraldika.by/wp-content/uploads/2013/08/3343.png"/>
          <p:cNvPicPr/>
          <p:nvPr/>
        </p:nvPicPr>
        <p:blipFill>
          <a:blip r:embed="rId3" cstate="print"/>
          <a:srcRect l="25938" r="23750"/>
          <a:stretch>
            <a:fillRect/>
          </a:stretch>
        </p:blipFill>
        <p:spPr bwMode="auto">
          <a:xfrm>
            <a:off x="3786182" y="1285860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736"/>
            <a:ext cx="2016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3929058" y="2622531"/>
            <a:ext cx="4088492" cy="2714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учреждение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«Средняя школа  № 35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Минска имени Героя </a:t>
            </a: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Советского </a:t>
            </a: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Союза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 Азизова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komp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714620"/>
            <a:ext cx="285752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188641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МОДЕЛЬ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3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рамках классного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коллектива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Встреча с </a:t>
            </a:r>
            <a:r>
              <a:rPr lang="en-US" sz="2000" b="1" i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VIII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«А» классом в мемориальной комнате </a:t>
            </a:r>
            <a:r>
              <a:rPr lang="ru-RU" sz="20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Д.Азизова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"Беларусь помнит"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 Дню Победы в Великой Отечественной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войне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75-летию освобождения Беларуси от немецко-фашистских захватчиков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285992"/>
            <a:ext cx="3794720" cy="3936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285992"/>
            <a:ext cx="3816424" cy="39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439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3040" y="332656"/>
            <a:ext cx="846144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+mn-lt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Круглый стол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XI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класс 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«Беларусь помнит»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endParaRPr lang="ru-RU" sz="28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960440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7444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79115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188641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Беларусь помнит» </a:t>
            </a:r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32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Картинки по запросу &quot;д.азиз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86006"/>
            <a:ext cx="3748976" cy="3786214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&quot;д.азизо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86006"/>
            <a:ext cx="4680520" cy="3786214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14282" y="214290"/>
            <a:ext cx="8715436" cy="502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учреждение образования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«Средняя школа  № 35 г. Минска имени Героя Советского Союза Д.Азизова»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8980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Круглый стол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 теме «Беларусь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помнит» </a:t>
            </a:r>
            <a:endParaRPr lang="ru-RU" sz="2800" i="1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+mn-lt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+mn-lt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IX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«Б» класса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785926"/>
            <a:ext cx="3816424" cy="4034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785926"/>
            <a:ext cx="4450080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4580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203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Круглый стол по теме «Беларусь помнит»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класс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b="1" i="1" dirty="0">
              <a:latin typeface="+mn-lt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2" y="1931631"/>
            <a:ext cx="4115512" cy="4308510"/>
          </a:xfrm>
          <a:prstGeom prst="rect">
            <a:avLst/>
          </a:prstGeom>
        </p:spPr>
      </p:pic>
      <p:sp>
        <p:nvSpPr>
          <p:cNvPr id="2050" name="AutoShape 2" descr="Картинки по запросу &quot;д.азиз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&quot;д.азизо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4319910" cy="427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95302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500306"/>
            <a:ext cx="6803136" cy="2587752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  внимание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ГУО «Средняя школа  № 35 г. Минска имени Героя Советского Союза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Азизова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279;p33" descr="http://www.adu.by/images/2018/11/SHAG.jpg"/>
          <p:cNvPicPr preferRelativeResize="0"/>
          <p:nvPr/>
        </p:nvPicPr>
        <p:blipFill rotWithShape="1">
          <a:blip r:embed="rId2" cstate="print">
            <a:alphaModFix/>
          </a:blip>
          <a:srcRect l="13842"/>
          <a:stretch/>
        </p:blipFill>
        <p:spPr>
          <a:xfrm>
            <a:off x="3714744" y="1285860"/>
            <a:ext cx="1714512" cy="15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 первого шага достаточно веры.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Необязательно видеть всю лестницу,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чтобы сделать первый шаг…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М.Л.Кинг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+mn-lt"/>
                <a:cs typeface="Times New Roman" panose="02020603050405020304" pitchFamily="18" charset="0"/>
              </a:rPr>
            </a:br>
            <a:endParaRPr lang="ru-RU" sz="1100" dirty="0">
              <a:latin typeface="+mn-lt"/>
            </a:endParaRPr>
          </a:p>
        </p:txBody>
      </p:sp>
      <p:pic>
        <p:nvPicPr>
          <p:cNvPr id="5" name="Google Shape;279;p33" descr="http://www.adu.by/images/2018/11/SHAG.jpg"/>
          <p:cNvPicPr preferRelativeResize="0"/>
          <p:nvPr/>
        </p:nvPicPr>
        <p:blipFill rotWithShape="1">
          <a:blip r:embed="rId2" cstate="print">
            <a:alphaModFix/>
          </a:blip>
          <a:srcRect l="13842"/>
          <a:stretch/>
        </p:blipFill>
        <p:spPr>
          <a:xfrm>
            <a:off x="857224" y="357166"/>
            <a:ext cx="1714512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1857364"/>
            <a:ext cx="7680960" cy="393192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2019/2020 учебном году каждый четвертый четверг месяца для учащихся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классов  организован единый день информирования под общим девизом «ШАГ» – «Школа Активного Гражданина».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Справочно: в 2018/2019 учебном году в рамках проекта «ШАГ» было осуществлено девять         тематических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ШАГов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 приглашением государственных и общественных деятелей, представителей органов государственного управления, депутатов,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персон. Каждый ШАГ предполагал последовательное формирование знаний, умений, личностных качеств, убеждений, лежащих в основе гражданской компетентности.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14752"/>
            <a:ext cx="4071966" cy="2928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714752"/>
            <a:ext cx="4429156" cy="292895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: помочь молодежи ориентироваться в потоке происходящих в мире и стране событий, выработать активную гражданскую позицию, осознанно участвовать в общественной жизни страны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043" r="4663" b="6522"/>
          <a:stretch>
            <a:fillRect/>
          </a:stretch>
        </p:blipFill>
        <p:spPr>
          <a:xfrm>
            <a:off x="285720" y="2000240"/>
            <a:ext cx="4786346" cy="2928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357562"/>
            <a:ext cx="3976847" cy="31403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8198198" cy="1371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ходе реализации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ШАГа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3 «МЫ ДЕЙСТВУЕМ» учащиеся на основе анализа полученной информации делают выводы, делятся опытом деятельности по реализации социальных проектов и инициатив, вносят предложения по участию в общественной жизни своего региона, своей малой родины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 </a:t>
            </a:r>
            <a:br>
              <a:rPr lang="ru-RU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071678"/>
            <a:ext cx="3714776" cy="3071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2571744"/>
            <a:ext cx="2928958" cy="3720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42" y="3714752"/>
            <a:ext cx="2182558" cy="292436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81;p3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40053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57885"/>
            <a:ext cx="835292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Организационные модели проведения мероприятий проекта «ШАГ»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Рисунок 4" descr="depositphotos_79850718-stock-photo-teamwork-team-collaboration-conce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85926"/>
            <a:ext cx="5357850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456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352928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МОДЕЛЬ 1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Организованна встреча  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VIII-XI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классов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приглашением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гостя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Использована  технология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100 ВОПРОСОВ КО ВЗРОСЛОМУ: СОБЫТИЯ, ФАКТЫ, КОММЕНТАРИИ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«Будущее Беларуси – это мы!»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Гость встречи: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Депутат Минского городского Совета депутатов 28-го созыва. Главный врач, учреждение здравоохранения «16-я городская клиническая поликлиника»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МАРТИШЕВИЧ АЛЛА СТАНИСЛАВОВНА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286124"/>
            <a:ext cx="4389120" cy="329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286124"/>
            <a:ext cx="410445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5350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«Традиции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моей страны», «Безопасное и ответственное поведение – наш осознанный выбор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рамках ЕДИ "ШАГ"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приглашена  председатель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районной организации ОСВОД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Желобкович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Еленой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Францевной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3248"/>
            <a:ext cx="4357718" cy="3500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357430"/>
            <a:ext cx="4214842" cy="30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040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-285776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Ганаруся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сваімі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славутымі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землякамі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встречу с учащимися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VIII-XI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классов приглашена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председатель Центральной районной организации г. Минска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РОО «Белая Русь»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Воронова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Наталья Владимировна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428868"/>
            <a:ext cx="4786346" cy="3408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876"/>
            <a:ext cx="2786082" cy="241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3714752"/>
            <a:ext cx="2714644" cy="22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05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332657"/>
            <a:ext cx="8640960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МОДЕЛЬ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2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для параллели классов с приглашением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гостя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Calibri"/>
              </a:rPr>
              <a:t>использованы методические материалы, ежемесячно разрабатываемые  Национальным институтом образования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785926"/>
            <a:ext cx="3786214" cy="24288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857364"/>
            <a:ext cx="4068514" cy="23574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4357694"/>
            <a:ext cx="4143404" cy="22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357694"/>
            <a:ext cx="3786214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4879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4349</TotalTime>
  <Words>226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Справедливость</vt:lpstr>
      <vt:lpstr>Савон</vt:lpstr>
      <vt:lpstr>Презентация PowerPoint</vt:lpstr>
      <vt:lpstr>Для  первого шага достаточно веры. Необязательно видеть всю лестницу,   чтобы сделать первый шаг…  М.Л.Кинг  </vt:lpstr>
      <vt:lpstr>Цель : помочь молодежи ориентироваться в потоке происходящих в мире и стране событий, выработать активную гражданскую позицию, осознанно участвовать в общественной жизни страны</vt:lpstr>
      <vt:lpstr>В ходе реализации ШАГа 3 «МЫ ДЕЙСТВУЕМ» учащиеся на основе анализа полученной информации делают выводы, делятся опытом деятельности по реализации социальных проектов и инициатив, вносят предложения по участию в общественной жизни своего региона, своей малой родины.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Знобина Т.В.</dc:creator>
  <cp:lastModifiedBy>Пользователь Windows</cp:lastModifiedBy>
  <cp:revision>242</cp:revision>
  <dcterms:created xsi:type="dcterms:W3CDTF">2008-02-26T06:50:35Z</dcterms:created>
  <dcterms:modified xsi:type="dcterms:W3CDTF">2020-03-18T08:24:42Z</dcterms:modified>
</cp:coreProperties>
</file>