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64" r:id="rId3"/>
    <p:sldId id="276" r:id="rId4"/>
    <p:sldId id="285" r:id="rId5"/>
    <p:sldId id="284" r:id="rId6"/>
    <p:sldId id="286" r:id="rId7"/>
    <p:sldId id="281" r:id="rId8"/>
    <p:sldId id="272" r:id="rId9"/>
    <p:sldId id="265" r:id="rId10"/>
    <p:sldId id="287" r:id="rId11"/>
    <p:sldId id="288" r:id="rId12"/>
    <p:sldId id="289" r:id="rId13"/>
    <p:sldId id="290" r:id="rId14"/>
    <p:sldId id="291" r:id="rId15"/>
    <p:sldId id="283" r:id="rId16"/>
    <p:sldId id="292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85D8A"/>
    <a:srgbClr val="B91D16"/>
    <a:srgbClr val="E01F1A"/>
    <a:srgbClr val="DA2320"/>
    <a:srgbClr val="E2201B"/>
    <a:srgbClr val="AC1B16"/>
    <a:srgbClr val="2A5F7F"/>
    <a:srgbClr val="204D6E"/>
    <a:srgbClr val="235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4" autoAdjust="0"/>
    <p:restoredTop sz="94784" autoAdjust="0"/>
  </p:normalViewPr>
  <p:slideViewPr>
    <p:cSldViewPr snapToGrid="0">
      <p:cViewPr>
        <p:scale>
          <a:sx n="70" d="100"/>
          <a:sy n="70" d="100"/>
        </p:scale>
        <p:origin x="-1374" y="-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24.02.2020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8770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420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227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7022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01481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019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243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507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microsoft.com/office/2007/relationships/hdphoto" Target="../media/hdphoto14.wdp"/><Relationship Id="rId3" Type="http://schemas.openxmlformats.org/officeDocument/2006/relationships/slide" Target="slide11.xml"/><Relationship Id="rId21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slide" Target="slide14.xml"/><Relationship Id="rId20" Type="http://schemas.openxmlformats.org/officeDocument/2006/relationships/hyperlink" Target="https://youtu.be/Bn9CqzByWRQ" TargetMode="External"/><Relationship Id="rId1" Type="http://schemas.openxmlformats.org/officeDocument/2006/relationships/slideLayout" Target="../slideLayouts/slideLayout11.xml"/><Relationship Id="rId6" Type="http://schemas.openxmlformats.org/officeDocument/2006/relationships/slide" Target="slide12.xml"/><Relationship Id="rId11" Type="http://schemas.openxmlformats.org/officeDocument/2006/relationships/slide" Target="slide13.xml"/><Relationship Id="rId5" Type="http://schemas.microsoft.com/office/2007/relationships/hdphoto" Target="../media/hdphoto9.wdp"/><Relationship Id="rId15" Type="http://schemas.microsoft.com/office/2007/relationships/hdphoto" Target="../media/hdphoto13.wdp"/><Relationship Id="rId10" Type="http://schemas.microsoft.com/office/2007/relationships/hdphoto" Target="../media/hdphoto11.wdp"/><Relationship Id="rId19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Relationship Id="rId22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14.wdp"/><Relationship Id="rId17" Type="http://schemas.openxmlformats.org/officeDocument/2006/relationships/slide" Target="slide10.xml"/><Relationship Id="rId2" Type="http://schemas.openxmlformats.org/officeDocument/2006/relationships/notesSlide" Target="../notesSlides/notesSlide5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13.wdp"/><Relationship Id="rId19" Type="http://schemas.microsoft.com/office/2007/relationships/hdphoto" Target="../media/hdphoto9.wdp"/><Relationship Id="rId4" Type="http://schemas.microsoft.com/office/2007/relationships/hdphoto" Target="../media/hdphoto10.wdp"/><Relationship Id="rId9" Type="http://schemas.openxmlformats.org/officeDocument/2006/relationships/image" Target="../media/image15.png"/><Relationship Id="rId14" Type="http://schemas.openxmlformats.org/officeDocument/2006/relationships/hyperlink" Target="https://youtu.be/Bn9CqzByWRQ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7.png"/><Relationship Id="rId1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microsoft.com/office/2007/relationships/hdphoto" Target="../media/hdphoto14.wdp"/><Relationship Id="rId17" Type="http://schemas.openxmlformats.org/officeDocument/2006/relationships/slide" Target="slide10.xml"/><Relationship Id="rId2" Type="http://schemas.openxmlformats.org/officeDocument/2006/relationships/notesSlide" Target="../notesSlides/notesSlide6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microsoft.com/office/2007/relationships/hdphoto" Target="../media/hdphoto13.wdp"/><Relationship Id="rId19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15.png"/><Relationship Id="rId14" Type="http://schemas.openxmlformats.org/officeDocument/2006/relationships/hyperlink" Target="https://youtu.be/Bn9CqzByWRQ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14.wdp"/><Relationship Id="rId2" Type="http://schemas.openxmlformats.org/officeDocument/2006/relationships/notesSlide" Target="../notesSlides/notesSlide7.xml"/><Relationship Id="rId16" Type="http://schemas.microsoft.com/office/2007/relationships/hdphoto" Target="../media/hdphoto16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microsoft.com/office/2007/relationships/hdphoto" Target="../media/hdphoto13.wdp"/><Relationship Id="rId4" Type="http://schemas.microsoft.com/office/2007/relationships/hdphoto" Target="../media/hdphoto9.wdp"/><Relationship Id="rId9" Type="http://schemas.openxmlformats.org/officeDocument/2006/relationships/image" Target="../media/image15.png"/><Relationship Id="rId1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13.wdp"/><Relationship Id="rId2" Type="http://schemas.openxmlformats.org/officeDocument/2006/relationships/notesSlide" Target="../notesSlides/notesSlide8.xml"/><Relationship Id="rId16" Type="http://schemas.microsoft.com/office/2007/relationships/hdphoto" Target="../media/hdphoto17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0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4.png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184239" y="100632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0" y="6100914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Февраль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2020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31386" y="2103309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96" y="1305957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546674" y="2716631"/>
            <a:ext cx="6864096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«Вооруженные Силы Республики Беларусь: </a:t>
            </a:r>
            <a:br>
              <a:rPr lang="ru-RU" sz="3600" b="1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на страже безопасности </a:t>
            </a:r>
            <a:br>
              <a:rPr lang="ru-RU" sz="3600" b="1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latin typeface="Arial"/>
                <a:ea typeface="Arial"/>
                <a:cs typeface="Arial"/>
                <a:sym typeface="Arial"/>
              </a:rPr>
              <a:t>и суверенитета»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AFE1219E-1510-4E6A-ADFE-2F95A2F0F338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pic>
        <p:nvPicPr>
          <p:cNvPr id="7" name="Рисунок 6" descr="Изображение выглядит как проигрыватель&#10;&#10;Автоматически созданное описание">
            <a:hlinkHover r:id="rId3" action="ppaction://hlinksldjump"/>
            <a:extLst>
              <a:ext uri="{FF2B5EF4-FFF2-40B4-BE49-F238E27FC236}">
                <a16:creationId xmlns="" xmlns:a16="http://schemas.microsoft.com/office/drawing/2014/main" id="{5209C67A-407F-463F-BF5D-20346DEC9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1547897"/>
            <a:ext cx="2880000" cy="2395429"/>
          </a:xfrm>
          <a:prstGeom prst="rect">
            <a:avLst/>
          </a:prstGeom>
        </p:spPr>
      </p:pic>
      <p:pic>
        <p:nvPicPr>
          <p:cNvPr id="10" name="Рисунок 9">
            <a:hlinkHover r:id="rId6" action="ppaction://hlinksldjump"/>
            <a:extLst>
              <a:ext uri="{FF2B5EF4-FFF2-40B4-BE49-F238E27FC236}">
                <a16:creationId xmlns="" xmlns:a16="http://schemas.microsoft.com/office/drawing/2014/main" id="{80CE0C06-DD51-4282-96E1-20C9D1C60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4075687"/>
            <a:ext cx="2880000" cy="2453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1550262"/>
            <a:ext cx="2376000" cy="168604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6A0DDEAB-9BE2-4CBF-843A-56E1F3871D2A}"/>
              </a:ext>
            </a:extLst>
          </p:cNvPr>
          <p:cNvSpPr/>
          <p:nvPr/>
        </p:nvSpPr>
        <p:spPr>
          <a:xfrm>
            <a:off x="3427183" y="3258235"/>
            <a:ext cx="48179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2019 году </a:t>
            </a:r>
            <a:r>
              <a:rPr lang="ru-RU" b="1" dirty="0">
                <a:solidFill>
                  <a:srgbClr val="C00000"/>
                </a:solidFill>
              </a:rPr>
              <a:t>Международные армейские игры </a:t>
            </a:r>
            <a:r>
              <a:rPr lang="ru-RU" dirty="0"/>
              <a:t>проходили с </a:t>
            </a:r>
            <a:r>
              <a:rPr lang="ru-RU" b="1" dirty="0"/>
              <a:t>3 по 17 августа </a:t>
            </a:r>
            <a:r>
              <a:rPr lang="ru-RU" dirty="0"/>
              <a:t>на территории </a:t>
            </a:r>
            <a:br>
              <a:rPr lang="ru-RU" dirty="0"/>
            </a:br>
            <a:r>
              <a:rPr lang="ru-RU" b="1" dirty="0"/>
              <a:t>10 государств</a:t>
            </a:r>
            <a:r>
              <a:rPr lang="ru-RU" dirty="0"/>
              <a:t>: Азербайджана, Армении, Беларуси, Индии, Ирана, Казахстана, Китая, Монголии, России и Узбекистана.  </a:t>
            </a:r>
            <a:endParaRPr lang="x-none" dirty="0"/>
          </a:p>
        </p:txBody>
      </p:sp>
      <p:pic>
        <p:nvPicPr>
          <p:cNvPr id="15" name="Рисунок 14" descr="Изображение выглядит как текст, карта&#10;&#10;Автоматически созданное описание">
            <a:hlinkHover r:id="rId11" action="ppaction://hlinksldjump"/>
            <a:extLst>
              <a:ext uri="{FF2B5EF4-FFF2-40B4-BE49-F238E27FC236}">
                <a16:creationId xmlns="" xmlns:a16="http://schemas.microsoft.com/office/drawing/2014/main" id="{7FF2694D-044F-4F7F-95C4-B2CC1A2AD6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4" y="4780092"/>
            <a:ext cx="2377169" cy="174944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однородный, группа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16EA392-7675-4740-AE08-83AE0DE787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31" y="1547897"/>
            <a:ext cx="3546763" cy="2345253"/>
          </a:xfrm>
          <a:prstGeom prst="rect">
            <a:avLst/>
          </a:prstGeom>
        </p:spPr>
      </p:pic>
      <p:pic>
        <p:nvPicPr>
          <p:cNvPr id="19" name="Рисунок 18">
            <a:hlinkHover r:id="rId16" action="ppaction://hlinksldjump"/>
            <a:extLst>
              <a:ext uri="{FF2B5EF4-FFF2-40B4-BE49-F238E27FC236}">
                <a16:creationId xmlns="" xmlns:a16="http://schemas.microsoft.com/office/drawing/2014/main" id="{4DCF2732-3F26-4BA9-BF3A-365C792D0B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87" y="3996899"/>
            <a:ext cx="1680451" cy="282202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легкий&#10;&#10;Автоматически созданное описание">
            <a:hlinkHover r:id="rId3" action="ppaction://hlinksldjump"/>
            <a:extLst>
              <a:ext uri="{FF2B5EF4-FFF2-40B4-BE49-F238E27FC236}">
                <a16:creationId xmlns="" xmlns:a16="http://schemas.microsoft.com/office/drawing/2014/main" id="{650C3DFF-DDBC-4BE4-96E4-FD614B3B466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2196934"/>
            <a:ext cx="394079" cy="39407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исунок, легкий&#10;&#10;Автоматически созданное описание">
            <a:hlinkHover r:id="rId6" action="ppaction://hlinksldjump"/>
            <a:extLst>
              <a:ext uri="{FF2B5EF4-FFF2-40B4-BE49-F238E27FC236}">
                <a16:creationId xmlns="" xmlns:a16="http://schemas.microsoft.com/office/drawing/2014/main" id="{F848BFD7-2D3E-4FF8-9E10-BABB938691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5224143"/>
            <a:ext cx="394078" cy="39407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легкий&#10;&#10;Автоматически созданное описание">
            <a:hlinkHover r:id="rId11" action="ppaction://hlinksldjump"/>
            <a:extLst>
              <a:ext uri="{FF2B5EF4-FFF2-40B4-BE49-F238E27FC236}">
                <a16:creationId xmlns="" xmlns:a16="http://schemas.microsoft.com/office/drawing/2014/main" id="{F9E8867C-97C0-4EFF-9AEE-897331F6E27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789" y="5260738"/>
            <a:ext cx="394078" cy="39407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исунок, легкий&#10;&#10;Автоматически созданное описание">
            <a:hlinkHover r:id="rId16" action="ppaction://hlinksldjump"/>
            <a:extLst>
              <a:ext uri="{FF2B5EF4-FFF2-40B4-BE49-F238E27FC236}">
                <a16:creationId xmlns="" xmlns:a16="http://schemas.microsoft.com/office/drawing/2014/main" id="{58A90DF3-6083-4139-A894-CB82FB45797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2692" y="5302613"/>
            <a:ext cx="394078" cy="394079"/>
          </a:xfrm>
          <a:prstGeom prst="rect">
            <a:avLst/>
          </a:prstGeom>
        </p:spPr>
      </p:pic>
      <p:pic>
        <p:nvPicPr>
          <p:cNvPr id="1026" name="Picture 2" descr="Картинки по запросу &quot;интернет explorer&quot;">
            <a:hlinkClick r:id="rId20"/>
            <a:extLst>
              <a:ext uri="{FF2B5EF4-FFF2-40B4-BE49-F238E27FC236}">
                <a16:creationId xmlns="" xmlns:a16="http://schemas.microsoft.com/office/drawing/2014/main" id="{3F70565C-9E36-43A3-8C89-8D05B274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76" y="5895890"/>
            <a:ext cx="752896" cy="752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0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AFE1219E-1510-4E6A-ADFE-2F95A2F0F338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0CE0C06-DD51-4282-96E1-20C9D1C60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4075687"/>
            <a:ext cx="2880000" cy="2453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1550262"/>
            <a:ext cx="2376000" cy="168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FF2694D-044F-4F7F-95C4-B2CC1A2AD6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4" y="4780092"/>
            <a:ext cx="2377169" cy="174944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однородный, группа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16EA392-7675-4740-AE08-83AE0DE78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31" y="1547897"/>
            <a:ext cx="3546763" cy="2345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DCF2732-3F26-4BA9-BF3A-365C792D0B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87" y="3996899"/>
            <a:ext cx="1680451" cy="282202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50C3DFF-DDBC-4BE4-96E4-FD614B3B46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2196934"/>
            <a:ext cx="394079" cy="39407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848BFD7-2D3E-4FF8-9E10-BABB938691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5224143"/>
            <a:ext cx="394078" cy="39407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9E8867C-97C0-4EFF-9AEE-897331F6E2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789" y="5260738"/>
            <a:ext cx="394078" cy="39407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8A90DF3-6083-4139-A894-CB82FB4579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2692" y="5302613"/>
            <a:ext cx="394078" cy="39407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461F32DD-23DC-4082-9738-0807199110E1}"/>
              </a:ext>
            </a:extLst>
          </p:cNvPr>
          <p:cNvSpPr/>
          <p:nvPr/>
        </p:nvSpPr>
        <p:spPr>
          <a:xfrm>
            <a:off x="3427183" y="3258235"/>
            <a:ext cx="48179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2019 году </a:t>
            </a:r>
            <a:r>
              <a:rPr lang="ru-RU" b="1" dirty="0">
                <a:solidFill>
                  <a:srgbClr val="C00000"/>
                </a:solidFill>
              </a:rPr>
              <a:t>Международные армейские игры </a:t>
            </a:r>
            <a:r>
              <a:rPr lang="ru-RU" dirty="0"/>
              <a:t>проходили с </a:t>
            </a:r>
            <a:r>
              <a:rPr lang="ru-RU" b="1" dirty="0"/>
              <a:t>3 по 17 августа </a:t>
            </a:r>
            <a:r>
              <a:rPr lang="ru-RU" dirty="0"/>
              <a:t>на территории </a:t>
            </a:r>
            <a:br>
              <a:rPr lang="ru-RU" dirty="0"/>
            </a:br>
            <a:r>
              <a:rPr lang="ru-RU" b="1" dirty="0"/>
              <a:t>10 государств</a:t>
            </a:r>
            <a:r>
              <a:rPr lang="ru-RU" dirty="0"/>
              <a:t>: Азербайджана, Армении, Беларуси, Индии, Ирана, Казахстана, Китая, Монголии, России и Узбекистана.  </a:t>
            </a:r>
            <a:endParaRPr lang="x-none" dirty="0"/>
          </a:p>
        </p:txBody>
      </p:sp>
      <p:pic>
        <p:nvPicPr>
          <p:cNvPr id="18" name="Picture 2" descr="Картинки по запросу &quot;интернет explorer&quot;">
            <a:hlinkClick r:id="rId14"/>
            <a:extLst>
              <a:ext uri="{FF2B5EF4-FFF2-40B4-BE49-F238E27FC236}">
                <a16:creationId xmlns="" xmlns:a16="http://schemas.microsoft.com/office/drawing/2014/main" id="{02A718F8-E169-42E1-A237-1E71F21DE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76" y="5895890"/>
            <a:ext cx="752896" cy="752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hlinkHover r:id="rId17" action="ppaction://hlinksldjump"/>
            <a:extLst>
              <a:ext uri="{FF2B5EF4-FFF2-40B4-BE49-F238E27FC236}">
                <a16:creationId xmlns="" xmlns:a16="http://schemas.microsoft.com/office/drawing/2014/main" id="{53EE222B-7EFF-49A1-B196-21D448FE02FE}"/>
              </a:ext>
            </a:extLst>
          </p:cNvPr>
          <p:cNvSpPr/>
          <p:nvPr/>
        </p:nvSpPr>
        <p:spPr>
          <a:xfrm>
            <a:off x="178420" y="1365662"/>
            <a:ext cx="11835160" cy="545325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" name="Рисунок 6" descr="Изображение выглядит как проигрыват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5209C67A-407F-463F-BF5D-20346DEC91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3" y="1438652"/>
            <a:ext cx="6237214" cy="51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AFE1219E-1510-4E6A-ADFE-2F95A2F0F338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pic>
        <p:nvPicPr>
          <p:cNvPr id="7" name="Рисунок 6" descr="Изображение выглядит как проигрыват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5209C67A-407F-463F-BF5D-20346DEC9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1547897"/>
            <a:ext cx="2880000" cy="23954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1550262"/>
            <a:ext cx="2376000" cy="168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FF2694D-044F-4F7F-95C4-B2CC1A2AD6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4" y="4780092"/>
            <a:ext cx="2377169" cy="174944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однородный, группа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16EA392-7675-4740-AE08-83AE0DE78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31" y="1547897"/>
            <a:ext cx="3546763" cy="2345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DCF2732-3F26-4BA9-BF3A-365C792D0B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87" y="3996899"/>
            <a:ext cx="1680451" cy="282202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50C3DFF-DDBC-4BE4-96E4-FD614B3B46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2196934"/>
            <a:ext cx="394079" cy="39407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848BFD7-2D3E-4FF8-9E10-BABB938691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5224143"/>
            <a:ext cx="394078" cy="39407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9E8867C-97C0-4EFF-9AEE-897331F6E2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789" y="5260738"/>
            <a:ext cx="394078" cy="39407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8A90DF3-6083-4139-A894-CB82FB4579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2692" y="5302613"/>
            <a:ext cx="394078" cy="39407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6ACC74A-D365-407A-B810-57819DAB54DF}"/>
              </a:ext>
            </a:extLst>
          </p:cNvPr>
          <p:cNvSpPr/>
          <p:nvPr/>
        </p:nvSpPr>
        <p:spPr>
          <a:xfrm>
            <a:off x="3427183" y="3258235"/>
            <a:ext cx="48179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2019 году </a:t>
            </a:r>
            <a:r>
              <a:rPr lang="ru-RU" b="1" dirty="0">
                <a:solidFill>
                  <a:srgbClr val="C00000"/>
                </a:solidFill>
              </a:rPr>
              <a:t>Международные армейские игры </a:t>
            </a:r>
            <a:r>
              <a:rPr lang="ru-RU" dirty="0"/>
              <a:t>проходили с </a:t>
            </a:r>
            <a:r>
              <a:rPr lang="ru-RU" b="1" dirty="0"/>
              <a:t>3 по 17 августа </a:t>
            </a:r>
            <a:r>
              <a:rPr lang="ru-RU" dirty="0"/>
              <a:t>на территории </a:t>
            </a:r>
            <a:br>
              <a:rPr lang="ru-RU" dirty="0"/>
            </a:br>
            <a:r>
              <a:rPr lang="ru-RU" b="1" dirty="0"/>
              <a:t>10 государств</a:t>
            </a:r>
            <a:r>
              <a:rPr lang="ru-RU" dirty="0"/>
              <a:t>: Азербайджана, Армении, Беларуси, Индии, Ирана, Казахстана, Китая, Монголии, России и Узбекистана.  </a:t>
            </a:r>
            <a:endParaRPr lang="x-none" dirty="0"/>
          </a:p>
        </p:txBody>
      </p:sp>
      <p:pic>
        <p:nvPicPr>
          <p:cNvPr id="20" name="Picture 2" descr="Картинки по запросу &quot;интернет explorer&quot;">
            <a:hlinkClick r:id="rId14"/>
            <a:extLst>
              <a:ext uri="{FF2B5EF4-FFF2-40B4-BE49-F238E27FC236}">
                <a16:creationId xmlns="" xmlns:a16="http://schemas.microsoft.com/office/drawing/2014/main" id="{0DBF7032-2DFA-4F34-B062-64ED2291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376" y="5895890"/>
            <a:ext cx="752896" cy="752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: скругленные углы 15">
            <a:hlinkHover r:id="rId17" action="ppaction://hlinksldjump"/>
            <a:extLst>
              <a:ext uri="{FF2B5EF4-FFF2-40B4-BE49-F238E27FC236}">
                <a16:creationId xmlns="" xmlns:a16="http://schemas.microsoft.com/office/drawing/2014/main" id="{361995D9-F08F-4E86-8982-C58C936E39C3}"/>
              </a:ext>
            </a:extLst>
          </p:cNvPr>
          <p:cNvSpPr/>
          <p:nvPr/>
        </p:nvSpPr>
        <p:spPr>
          <a:xfrm>
            <a:off x="178420" y="1365662"/>
            <a:ext cx="11835160" cy="545325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0CE0C06-DD51-4282-96E1-20C9D1C604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1365661"/>
            <a:ext cx="6060662" cy="51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AFE1219E-1510-4E6A-ADFE-2F95A2F0F338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pic>
        <p:nvPicPr>
          <p:cNvPr id="7" name="Рисунок 6" descr="Изображение выглядит как проигрыват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5209C67A-407F-463F-BF5D-20346DEC9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1547897"/>
            <a:ext cx="2880000" cy="2395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0CE0C06-DD51-4282-96E1-20C9D1C60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4075687"/>
            <a:ext cx="2880000" cy="2453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1550262"/>
            <a:ext cx="2376000" cy="168604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однородный, группа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16EA392-7675-4740-AE08-83AE0DE78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31" y="1547897"/>
            <a:ext cx="3546763" cy="23452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DCF2732-3F26-4BA9-BF3A-365C792D0B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487" y="3996899"/>
            <a:ext cx="1680451" cy="282202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50C3DFF-DDBC-4BE4-96E4-FD614B3B46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2196934"/>
            <a:ext cx="394079" cy="39407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848BFD7-2D3E-4FF8-9E10-BABB938691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5224143"/>
            <a:ext cx="394078" cy="39407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9E8867C-97C0-4EFF-9AEE-897331F6E2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789" y="5260738"/>
            <a:ext cx="394078" cy="39407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8A90DF3-6083-4139-A894-CB82FB4579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2692" y="5302613"/>
            <a:ext cx="394078" cy="39407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2CF1A156-C8B6-49DB-BBAA-5AE4A70861C1}"/>
              </a:ext>
            </a:extLst>
          </p:cNvPr>
          <p:cNvSpPr/>
          <p:nvPr/>
        </p:nvSpPr>
        <p:spPr>
          <a:xfrm>
            <a:off x="3427183" y="3258235"/>
            <a:ext cx="48179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2019 году </a:t>
            </a:r>
            <a:r>
              <a:rPr lang="ru-RU" b="1" dirty="0">
                <a:solidFill>
                  <a:srgbClr val="C00000"/>
                </a:solidFill>
              </a:rPr>
              <a:t>Международные армейские игры </a:t>
            </a:r>
            <a:r>
              <a:rPr lang="ru-RU" dirty="0"/>
              <a:t>проходили с </a:t>
            </a:r>
            <a:r>
              <a:rPr lang="ru-RU" b="1" dirty="0"/>
              <a:t>3 по 17 августа </a:t>
            </a:r>
            <a:r>
              <a:rPr lang="ru-RU" dirty="0"/>
              <a:t>на территории </a:t>
            </a:r>
            <a:br>
              <a:rPr lang="ru-RU" dirty="0"/>
            </a:br>
            <a:r>
              <a:rPr lang="ru-RU" b="1" dirty="0"/>
              <a:t>10 государств</a:t>
            </a:r>
            <a:r>
              <a:rPr lang="ru-RU" dirty="0"/>
              <a:t>: Азербайджана, Армении, Беларуси, Индии, Ирана, Казахстана, Китая, Монголии, России и Узбекистана.  </a:t>
            </a:r>
            <a:endParaRPr lang="x-none" dirty="0"/>
          </a:p>
        </p:txBody>
      </p:sp>
      <p:sp>
        <p:nvSpPr>
          <p:cNvPr id="16" name="Прямоугольник: скругленные углы 15">
            <a:hlinkHover r:id="rId14" action="ppaction://hlinksldjump"/>
            <a:extLst>
              <a:ext uri="{FF2B5EF4-FFF2-40B4-BE49-F238E27FC236}">
                <a16:creationId xmlns="" xmlns:a16="http://schemas.microsoft.com/office/drawing/2014/main" id="{93F17D6E-DF99-4612-960C-494421A09B45}"/>
              </a:ext>
            </a:extLst>
          </p:cNvPr>
          <p:cNvSpPr/>
          <p:nvPr/>
        </p:nvSpPr>
        <p:spPr>
          <a:xfrm>
            <a:off x="178420" y="1365662"/>
            <a:ext cx="11835160" cy="545325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5" name="Рисунок 1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FF2694D-044F-4F7F-95C4-B2CC1A2AD6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56" y="1532107"/>
            <a:ext cx="7051315" cy="51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sp>
        <p:nvSpPr>
          <p:cNvPr id="8" name="Заголовок 9">
            <a:extLst>
              <a:ext uri="{FF2B5EF4-FFF2-40B4-BE49-F238E27FC236}">
                <a16:creationId xmlns="" xmlns:a16="http://schemas.microsoft.com/office/drawing/2014/main" id="{AFE1219E-1510-4E6A-ADFE-2F95A2F0F338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pic>
        <p:nvPicPr>
          <p:cNvPr id="7" name="Рисунок 6" descr="Изображение выглядит как проигрыват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5209C67A-407F-463F-BF5D-20346DEC9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1547897"/>
            <a:ext cx="2880000" cy="23954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0CE0C06-DD51-4282-96E1-20C9D1C60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4075687"/>
            <a:ext cx="2880000" cy="24538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3EA07A-3287-4C79-9610-A320DD4C26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88" y="1550262"/>
            <a:ext cx="2376000" cy="168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FF2694D-044F-4F7F-95C4-B2CC1A2AD6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04" y="4780092"/>
            <a:ext cx="2377169" cy="174944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однородный, группа, одеж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E16EA392-7675-4740-AE08-83AE0DE787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1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31" y="1547897"/>
            <a:ext cx="3546763" cy="234525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50C3DFF-DDBC-4BE4-96E4-FD614B3B46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2196934"/>
            <a:ext cx="394079" cy="39407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848BFD7-2D3E-4FF8-9E10-BABB938691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245" y="5224143"/>
            <a:ext cx="394078" cy="39407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F9E8867C-97C0-4EFF-9AEE-897331F6E2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2789" y="5260738"/>
            <a:ext cx="394078" cy="39407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рисунок, лег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8A90DF3-6083-4139-A894-CB82FB4579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42692" y="5302613"/>
            <a:ext cx="394078" cy="39407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F16CAF0F-A230-428B-9E0D-9B520E1277FF}"/>
              </a:ext>
            </a:extLst>
          </p:cNvPr>
          <p:cNvSpPr/>
          <p:nvPr/>
        </p:nvSpPr>
        <p:spPr>
          <a:xfrm>
            <a:off x="3427183" y="3258235"/>
            <a:ext cx="48179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 2019 году </a:t>
            </a:r>
            <a:r>
              <a:rPr lang="ru-RU" b="1" dirty="0">
                <a:solidFill>
                  <a:srgbClr val="C00000"/>
                </a:solidFill>
              </a:rPr>
              <a:t>Международные армейские игры </a:t>
            </a:r>
            <a:r>
              <a:rPr lang="ru-RU" dirty="0"/>
              <a:t>проходили с </a:t>
            </a:r>
            <a:r>
              <a:rPr lang="ru-RU" b="1" dirty="0"/>
              <a:t>3 по 17 августа </a:t>
            </a:r>
            <a:r>
              <a:rPr lang="ru-RU" dirty="0"/>
              <a:t>на территории </a:t>
            </a:r>
            <a:br>
              <a:rPr lang="ru-RU" dirty="0"/>
            </a:br>
            <a:r>
              <a:rPr lang="ru-RU" b="1" dirty="0"/>
              <a:t>10 государств</a:t>
            </a:r>
            <a:r>
              <a:rPr lang="ru-RU" dirty="0"/>
              <a:t>: Азербайджана, Армении, Беларуси, Индии, Ирана, Казахстана, Китая, Монголии, России и Узбекистана.  </a:t>
            </a:r>
            <a:endParaRPr lang="x-none" dirty="0"/>
          </a:p>
        </p:txBody>
      </p:sp>
      <p:sp>
        <p:nvSpPr>
          <p:cNvPr id="16" name="Прямоугольник: скругленные углы 15">
            <a:hlinkHover r:id="rId14" action="ppaction://hlinksldjump"/>
            <a:extLst>
              <a:ext uri="{FF2B5EF4-FFF2-40B4-BE49-F238E27FC236}">
                <a16:creationId xmlns="" xmlns:a16="http://schemas.microsoft.com/office/drawing/2014/main" id="{1664CB5B-21E1-4C7C-820D-4A0A30FC812C}"/>
              </a:ext>
            </a:extLst>
          </p:cNvPr>
          <p:cNvSpPr/>
          <p:nvPr/>
        </p:nvSpPr>
        <p:spPr>
          <a:xfrm>
            <a:off x="178420" y="1365662"/>
            <a:ext cx="11835160" cy="545325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DCF2732-3F26-4BA9-BF3A-365C792D0B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837" y="185421"/>
            <a:ext cx="3950101" cy="66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5799200" y="1710087"/>
            <a:ext cx="5729438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0675" y="3904832"/>
            <a:ext cx="1150457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b="1" dirty="0"/>
              <a:t>23 мая 1996 года </a:t>
            </a:r>
            <a:r>
              <a:rPr lang="ru-RU" sz="2000" dirty="0"/>
              <a:t>Владимир </a:t>
            </a:r>
            <a:r>
              <a:rPr lang="ru-RU" sz="2000" dirty="0" err="1"/>
              <a:t>Карват</a:t>
            </a:r>
            <a:r>
              <a:rPr lang="ru-RU" sz="2000" dirty="0"/>
              <a:t> отвел в сторону от населённых пунктов падающий из-за пожара в хвостовой части самолет-истребитель. </a:t>
            </a:r>
          </a:p>
          <a:p>
            <a:pPr algn="just">
              <a:spcAft>
                <a:spcPts val="600"/>
              </a:spcAft>
            </a:pPr>
            <a:r>
              <a:rPr lang="ru-RU" sz="2000" dirty="0"/>
              <a:t>«Су-27» упал на поле между деревнями </a:t>
            </a:r>
            <a:r>
              <a:rPr lang="ru-RU" sz="2000" dirty="0" err="1"/>
              <a:t>Арабовщина</a:t>
            </a:r>
            <a:r>
              <a:rPr lang="ru-RU" sz="2000" dirty="0"/>
              <a:t> и Большое </a:t>
            </a:r>
            <a:r>
              <a:rPr lang="ru-RU" sz="2000" dirty="0" err="1"/>
              <a:t>Гатище</a:t>
            </a:r>
            <a:r>
              <a:rPr lang="ru-RU" sz="2000" dirty="0"/>
              <a:t> в Барановичском районе. Летчик погиб при падении, ценой своей жизни спасая мирных жителей. </a:t>
            </a:r>
          </a:p>
          <a:p>
            <a:pPr algn="just">
              <a:spcAft>
                <a:spcPts val="600"/>
              </a:spcAft>
            </a:pPr>
            <a:r>
              <a:rPr lang="ru-RU" sz="2000" dirty="0"/>
              <a:t>Владимир </a:t>
            </a:r>
            <a:r>
              <a:rPr lang="ru-RU" sz="2000" dirty="0" err="1"/>
              <a:t>Карват</a:t>
            </a:r>
            <a:r>
              <a:rPr lang="ru-RU" sz="2000" dirty="0"/>
              <a:t> в свои </a:t>
            </a:r>
            <a:r>
              <a:rPr lang="ru-RU" sz="2000" b="1" dirty="0"/>
              <a:t>37 лет </a:t>
            </a:r>
            <a:r>
              <a:rPr lang="ru-RU" sz="2000" dirty="0"/>
              <a:t>стал первым Героем Беларуси, посмертно.</a:t>
            </a:r>
          </a:p>
          <a:p>
            <a:pPr algn="just">
              <a:spcAft>
                <a:spcPts val="600"/>
              </a:spcAft>
            </a:pPr>
            <a:r>
              <a:rPr lang="ru-RU" sz="2000" dirty="0"/>
              <a:t>Имя Владимира </a:t>
            </a:r>
            <a:r>
              <a:rPr lang="ru-RU" sz="2000" dirty="0" err="1"/>
              <a:t>Карвата</a:t>
            </a:r>
            <a:r>
              <a:rPr lang="ru-RU" sz="2000" dirty="0"/>
              <a:t> носят улицы в Минске, Бресте и деревне </a:t>
            </a:r>
            <a:r>
              <a:rPr lang="ru-RU" sz="2000" dirty="0" err="1"/>
              <a:t>Арабовщина</a:t>
            </a:r>
            <a:r>
              <a:rPr lang="ru-RU" sz="2000" dirty="0"/>
              <a:t>, сквер и бульвар в Барановичах, средняя школа № 8 Бреста. Стипендию имени Владимира </a:t>
            </a:r>
            <a:r>
              <a:rPr lang="ru-RU" sz="2000" dirty="0" err="1"/>
              <a:t>Карвата</a:t>
            </a:r>
            <a:r>
              <a:rPr lang="ru-RU" sz="2000" dirty="0"/>
              <a:t> получают лучшие курсанты авиационного факультета белорусской Военной академии. </a:t>
            </a:r>
            <a:endParaRPr lang="en-US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31" y="1547897"/>
            <a:ext cx="3848718" cy="22420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53092" y="1699445"/>
            <a:ext cx="7241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Солдаты, прапорщики, офицеры белорусской армии, зачастую рискуя собственной жизнью, обеспечивают безопасность нашей страны. </a:t>
            </a:r>
          </a:p>
          <a:p>
            <a:r>
              <a:rPr lang="ru-RU" sz="2400" dirty="0"/>
              <a:t>Примером может служить Герой Беларуси №1  </a:t>
            </a:r>
            <a:r>
              <a:rPr lang="ru-RU" sz="2400" b="1" dirty="0"/>
              <a:t>Владимир </a:t>
            </a:r>
            <a:r>
              <a:rPr lang="ru-RU" sz="2400" b="1" dirty="0" err="1"/>
              <a:t>Карват</a:t>
            </a:r>
            <a:r>
              <a:rPr lang="ru-RU" sz="2400" dirty="0"/>
              <a:t>.</a:t>
            </a:r>
            <a:endParaRPr lang="en-US" sz="2400" dirty="0"/>
          </a:p>
        </p:txBody>
      </p: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F8D048D1-3710-49BE-843B-155BBC341D43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</p:spTree>
    <p:extLst>
      <p:ext uri="{BB962C8B-B14F-4D97-AF65-F5344CB8AC3E}">
        <p14:creationId xmlns:p14="http://schemas.microsoft.com/office/powerpoint/2010/main" val="36444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5799200" y="1710087"/>
            <a:ext cx="5729438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F8D048D1-3710-49BE-843B-155BBC341D43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28DD590-61C3-4A96-8528-155444B6BB0A}"/>
              </a:ext>
            </a:extLst>
          </p:cNvPr>
          <p:cNvSpPr txBox="1"/>
          <p:nvPr/>
        </p:nvSpPr>
        <p:spPr>
          <a:xfrm>
            <a:off x="330675" y="1444501"/>
            <a:ext cx="11425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 Беларуси существует </a:t>
            </a:r>
            <a:r>
              <a:rPr lang="ru-RU" sz="2000" b="1" dirty="0"/>
              <a:t>срочная военная служба</a:t>
            </a:r>
            <a:r>
              <a:rPr lang="ru-RU" sz="2000" dirty="0"/>
              <a:t>, которая предназначена, в первую очередь, для подготовки военно-обученного резерва, имеющего военно-учетную специальность, готового, в случае возрастания военной опасности, встать на защиту Отечества.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3C51ACAA-A314-4315-AA6D-108F73B496A3}"/>
              </a:ext>
            </a:extLst>
          </p:cNvPr>
          <p:cNvSpPr/>
          <p:nvPr/>
        </p:nvSpPr>
        <p:spPr>
          <a:xfrm>
            <a:off x="330675" y="2460164"/>
            <a:ext cx="591574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000" dirty="0"/>
              <a:t>В Республике Беларусь введены новые </a:t>
            </a:r>
            <a:r>
              <a:rPr lang="ru-RU" sz="2000" b="1" dirty="0"/>
              <a:t>льготы и меры соцзащиты</a:t>
            </a:r>
            <a:r>
              <a:rPr lang="ru-RU" sz="2000" dirty="0"/>
              <a:t> для граждан, прошедших срочную военную службу и службу в резерве: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Срочники могут </a:t>
            </a:r>
            <a:r>
              <a:rPr lang="ru-RU" sz="2000" u="sng" dirty="0"/>
              <a:t>поступить вне конкурса </a:t>
            </a:r>
            <a:r>
              <a:rPr lang="ru-RU" sz="2000" dirty="0"/>
              <a:t>в любой военный вуз, а время военной службы засчитывается в срок обязательного распределения.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u="sng" dirty="0"/>
              <a:t>За бывшим военнослужащим сохраняется рабочее место в течение трех месяцев </a:t>
            </a:r>
            <a:r>
              <a:rPr lang="ru-RU" sz="2000" dirty="0"/>
              <a:t>(или предоставляется равноценная должность) на предприятиях различных форм собственности (ранее — только госучреждения). 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9E9FDC-4A90-41EB-975E-535A6D9C260F}"/>
              </a:ext>
            </a:extLst>
          </p:cNvPr>
          <p:cNvSpPr txBox="1"/>
          <p:nvPr/>
        </p:nvSpPr>
        <p:spPr>
          <a:xfrm>
            <a:off x="6799593" y="2911748"/>
            <a:ext cx="483822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 </a:t>
            </a:r>
            <a:r>
              <a:rPr lang="ru-RU" sz="2000" b="1" dirty="0"/>
              <a:t>1 января 2020 года </a:t>
            </a:r>
            <a:r>
              <a:rPr lang="ru-RU" sz="2000" dirty="0"/>
              <a:t>военнослужащие, проходящие срочную военную службу, </a:t>
            </a:r>
            <a:r>
              <a:rPr lang="ru-RU" sz="2000" u="sng" dirty="0"/>
              <a:t>подлежат обязательному государственному социальному страхованию</a:t>
            </a:r>
            <a:r>
              <a:rPr lang="ru-RU" sz="2000" dirty="0"/>
              <a:t> на случай достижения пенсионного возраста, инвалидности и потери кормильца.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При наличии рекомендации на обучение из воинской части отслужившие юноши будут </a:t>
            </a:r>
            <a:r>
              <a:rPr lang="ru-RU" sz="2000" u="sng" dirty="0"/>
              <a:t>первыми кандидатами на получение общежития</a:t>
            </a:r>
            <a:r>
              <a:rPr lang="ru-RU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16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0" y="2426272"/>
            <a:ext cx="3984702" cy="795001"/>
          </a:xfrm>
        </p:spPr>
        <p:txBody>
          <a:bodyPr>
            <a:noAutofit/>
          </a:bodyPr>
          <a:lstStyle/>
          <a:p>
            <a:r>
              <a:rPr lang="ru-RU" sz="3200" b="1" dirty="0"/>
              <a:t>23 февраля </a:t>
            </a:r>
            <a:r>
              <a:rPr lang="ru-RU" sz="3200" dirty="0"/>
              <a:t>— </a:t>
            </a:r>
            <a:br>
              <a:rPr lang="ru-RU" sz="3200" dirty="0"/>
            </a:br>
            <a:r>
              <a:rPr lang="ru-RU" sz="3200" dirty="0"/>
              <a:t>День защитников Отечества и Вооруженных Сил Республики Беларусь</a:t>
            </a:r>
            <a:endParaRPr lang="x-none" sz="3200" dirty="0"/>
          </a:p>
        </p:txBody>
      </p:sp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2702" y="4945132"/>
            <a:ext cx="11349903" cy="142503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200" b="1" dirty="0"/>
              <a:t>Вооруженные Силы Республики Беларусь </a:t>
            </a:r>
            <a:r>
              <a:rPr lang="ru-RU" sz="2200" dirty="0"/>
              <a:t>— структурный элемент военной организации государства, </a:t>
            </a:r>
            <a:r>
              <a:rPr lang="ru-RU" sz="2200" dirty="0" smtClean="0"/>
              <a:t>обеспечивающий </a:t>
            </a:r>
            <a:r>
              <a:rPr lang="ru-RU" sz="2200" dirty="0"/>
              <a:t>военную безопасность и вооруженную защиту Республики Беларусь, ее суверенитет, независимость и территориальную целостность.</a:t>
            </a:r>
            <a:endParaRPr lang="x-none" sz="22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02" y="932287"/>
            <a:ext cx="6978976" cy="38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139" y="672252"/>
            <a:ext cx="10482095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Вооруженные Силы Республики Беларусь: состав</a:t>
            </a:r>
            <a:endParaRPr lang="x-none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79819" y="1727667"/>
            <a:ext cx="6342628" cy="1610545"/>
            <a:chOff x="2323746" y="1403514"/>
            <a:chExt cx="7125038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Центральные органы военного управления</a:t>
              </a:r>
            </a:p>
            <a:p>
              <a:pPr algn="ctr"/>
              <a:endParaRPr lang="ru-RU" sz="1000" dirty="0"/>
            </a:p>
            <a:p>
              <a:pPr algn="ctr"/>
              <a:endParaRPr lang="ru-RU" sz="2400" dirty="0"/>
            </a:p>
            <a:p>
              <a:pPr algn="ctr"/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9" y="2211239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spcAft>
                  <a:spcPts val="600"/>
                </a:spcAft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Hover r:id="rId3" action="ppaction://hlinksldjump"/>
          </p:cNvPr>
          <p:cNvSpPr/>
          <p:nvPr/>
        </p:nvSpPr>
        <p:spPr>
          <a:xfrm>
            <a:off x="479820" y="3829220"/>
            <a:ext cx="6342627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Hover r:id="rId4" action="ppaction://hlinksldjump"/>
          </p:cNvPr>
          <p:cNvSpPr/>
          <p:nvPr/>
        </p:nvSpPr>
        <p:spPr>
          <a:xfrm>
            <a:off x="479820" y="5112229"/>
            <a:ext cx="6342627" cy="117087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5" action="ppaction://hlinksldjump"/>
            <a:hlinkHover r:id="rId5" action="ppaction://hlinksldjump"/>
          </p:cNvPr>
          <p:cNvSpPr/>
          <p:nvPr/>
        </p:nvSpPr>
        <p:spPr>
          <a:xfrm>
            <a:off x="7113445" y="1727667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Специальные войска </a:t>
            </a:r>
          </a:p>
          <a:p>
            <a:pPr algn="ctr"/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13445" y="3713037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13445" y="4705353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13445" y="5697668"/>
            <a:ext cx="4571658" cy="79200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ВУЗы и организации Вооруженных Сил</a:t>
            </a:r>
            <a:endParaRPr lang="en-US"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185896"/>
            <a:ext cx="972712" cy="972712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7113445" y="2720721"/>
            <a:ext cx="4598731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6" name="Овал 5">
            <a:hlinkHover r:id="rId4" action="ppaction://hlinksldjump"/>
            <a:extLst>
              <a:ext uri="{FF2B5EF4-FFF2-40B4-BE49-F238E27FC236}">
                <a16:creationId xmlns=""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279187" y="582537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hlinkHover r:id="rId3" action="ppaction://hlinksldjump"/>
            <a:extLst>
              <a:ext uri="{FF2B5EF4-FFF2-40B4-BE49-F238E27FC236}">
                <a16:creationId xmlns=""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344564" y="4193708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hlinkHover r:id="rId5" action="ppaction://hlinksldjump"/>
            <a:extLst>
              <a:ext uri="{FF2B5EF4-FFF2-40B4-BE49-F238E27FC236}">
                <a16:creationId xmlns=""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05715" y="2069142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74589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716" y="672252"/>
            <a:ext cx="10488941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Вооруженные Силы Республики Беларусь: состав</a:t>
            </a:r>
            <a:endParaRPr lang="x-none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79820" y="1727667"/>
            <a:ext cx="6342627" cy="1610545"/>
            <a:chOff x="2323746" y="1403514"/>
            <a:chExt cx="7125036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Центральные органы военного управления</a:t>
              </a:r>
            </a:p>
            <a:p>
              <a:pPr algn="ctr"/>
              <a:endParaRPr lang="ru-RU" sz="1000" dirty="0"/>
            </a:p>
            <a:p>
              <a:pPr algn="ctr"/>
              <a:endParaRPr lang="ru-RU" sz="2400" dirty="0"/>
            </a:p>
            <a:p>
              <a:pPr algn="ctr"/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7" y="2196252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spcAft>
                  <a:spcPts val="600"/>
                </a:spcAft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Hover r:id="rId2" action="ppaction://hlinksldjump"/>
          </p:cNvPr>
          <p:cNvSpPr/>
          <p:nvPr/>
        </p:nvSpPr>
        <p:spPr>
          <a:xfrm>
            <a:off x="479820" y="3829220"/>
            <a:ext cx="6342627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Hover r:id="rId3" action="ppaction://hlinksldjump"/>
          </p:cNvPr>
          <p:cNvSpPr/>
          <p:nvPr/>
        </p:nvSpPr>
        <p:spPr>
          <a:xfrm>
            <a:off x="479820" y="5112229"/>
            <a:ext cx="6342627" cy="117087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4" action="ppaction://hlinksldjump"/>
            <a:hlinkHover r:id="rId4" action="ppaction://hlinksldjump"/>
          </p:cNvPr>
          <p:cNvSpPr/>
          <p:nvPr/>
        </p:nvSpPr>
        <p:spPr>
          <a:xfrm>
            <a:off x="7113445" y="1727667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Специальные войска </a:t>
            </a:r>
          </a:p>
          <a:p>
            <a:pPr algn="ctr"/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13445" y="3713037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13445" y="4705353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13445" y="5697668"/>
            <a:ext cx="4571658" cy="79200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ВУЗы и организации Вооруженных Сил</a:t>
            </a:r>
            <a:endParaRPr lang="en-US"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185896"/>
            <a:ext cx="972712" cy="972712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7113445" y="2720721"/>
            <a:ext cx="4598731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27" name="Прямоугольник: скругленные углы 26">
            <a:hlinkHover r:id="rId6" action="ppaction://hlinksldjump"/>
            <a:extLst>
              <a:ext uri="{FF2B5EF4-FFF2-40B4-BE49-F238E27FC236}">
                <a16:creationId xmlns="" xmlns:a16="http://schemas.microsoft.com/office/drawing/2014/main" id="{50F78BED-57C4-46C3-9816-0224D8B58D36}"/>
              </a:ext>
            </a:extLst>
          </p:cNvPr>
          <p:cNvSpPr/>
          <p:nvPr/>
        </p:nvSpPr>
        <p:spPr>
          <a:xfrm>
            <a:off x="178420" y="1365662"/>
            <a:ext cx="11835160" cy="545325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279187" y="582537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344564" y="4193708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05715" y="2069142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6" name="Скругленный прямоугольник 21">
            <a:extLst>
              <a:ext uri="{FF2B5EF4-FFF2-40B4-BE49-F238E27FC236}">
                <a16:creationId xmlns="" xmlns:a16="http://schemas.microsoft.com/office/drawing/2014/main" id="{86567F03-1BCC-4B00-BC4A-B0E72FBC64E4}"/>
              </a:ext>
            </a:extLst>
          </p:cNvPr>
          <p:cNvSpPr/>
          <p:nvPr/>
        </p:nvSpPr>
        <p:spPr>
          <a:xfrm>
            <a:off x="2868441" y="1988345"/>
            <a:ext cx="6969855" cy="20962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Сухопутные войска </a:t>
            </a:r>
            <a:r>
              <a:rPr lang="ru-RU" sz="2000" dirty="0">
                <a:solidFill>
                  <a:schemeClr val="tx1"/>
                </a:solidFill>
              </a:rPr>
              <a:t>предназначены для решения задач по отражению ударов противника и его разгрому в случае развязывания им агрессии. Сухопутные войска в состоянии эффективно вести борьбу с наземным и воздушным противником во взаимодействии с Военно-воздушными силами и войсками противовоздушной обороны.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967" y="684448"/>
            <a:ext cx="10588440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Вооруженные Силы Республики Беларусь: состав</a:t>
            </a:r>
            <a:endParaRPr lang="x-none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79820" y="1727667"/>
            <a:ext cx="6342627" cy="1610545"/>
            <a:chOff x="2323746" y="1403514"/>
            <a:chExt cx="7125036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Центральные органы военного управления</a:t>
              </a:r>
            </a:p>
            <a:p>
              <a:pPr algn="ctr"/>
              <a:endParaRPr lang="ru-RU" sz="1000" dirty="0"/>
            </a:p>
            <a:p>
              <a:pPr algn="ctr"/>
              <a:endParaRPr lang="ru-RU" sz="2400" dirty="0"/>
            </a:p>
            <a:p>
              <a:pPr algn="ctr"/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7" y="2196252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spcAft>
                  <a:spcPts val="600"/>
                </a:spcAft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Hover r:id="rId2" action="ppaction://hlinksldjump"/>
          </p:cNvPr>
          <p:cNvSpPr/>
          <p:nvPr/>
        </p:nvSpPr>
        <p:spPr>
          <a:xfrm>
            <a:off x="479820" y="3829220"/>
            <a:ext cx="6342627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Hover r:id="rId3" action="ppaction://hlinksldjump"/>
          </p:cNvPr>
          <p:cNvSpPr/>
          <p:nvPr/>
        </p:nvSpPr>
        <p:spPr>
          <a:xfrm>
            <a:off x="479820" y="5112229"/>
            <a:ext cx="6342627" cy="117087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4" action="ppaction://hlinksldjump"/>
            <a:hlinkHover r:id="rId4" action="ppaction://hlinksldjump"/>
          </p:cNvPr>
          <p:cNvSpPr/>
          <p:nvPr/>
        </p:nvSpPr>
        <p:spPr>
          <a:xfrm>
            <a:off x="7113445" y="1727667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Специальные войска </a:t>
            </a:r>
          </a:p>
          <a:p>
            <a:pPr algn="ctr"/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13445" y="3713037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13445" y="4705353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13445" y="5697668"/>
            <a:ext cx="4571658" cy="79200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ВУЗы и организации Вооруженных Сил</a:t>
            </a:r>
            <a:endParaRPr lang="en-US"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185896"/>
            <a:ext cx="972712" cy="972712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7113445" y="2720721"/>
            <a:ext cx="4598731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27" name="Прямоугольник: скругленные углы 26">
            <a:hlinkHover r:id="rId6" action="ppaction://hlinksldjump"/>
            <a:extLst>
              <a:ext uri="{FF2B5EF4-FFF2-40B4-BE49-F238E27FC236}">
                <a16:creationId xmlns="" xmlns:a16="http://schemas.microsoft.com/office/drawing/2014/main" id="{BDB0DCA7-D41D-453A-ADCC-C3E5C67F0130}"/>
              </a:ext>
            </a:extLst>
          </p:cNvPr>
          <p:cNvSpPr/>
          <p:nvPr/>
        </p:nvSpPr>
        <p:spPr>
          <a:xfrm>
            <a:off x="178420" y="1365662"/>
            <a:ext cx="11835160" cy="545325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279187" y="582537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344564" y="4193708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05715" y="2069142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6" name="Скругленный прямоугольник 21">
            <a:extLst>
              <a:ext uri="{FF2B5EF4-FFF2-40B4-BE49-F238E27FC236}">
                <a16:creationId xmlns="" xmlns:a16="http://schemas.microsoft.com/office/drawing/2014/main" id="{86567F03-1BCC-4B00-BC4A-B0E72FBC64E4}"/>
              </a:ext>
            </a:extLst>
          </p:cNvPr>
          <p:cNvSpPr/>
          <p:nvPr/>
        </p:nvSpPr>
        <p:spPr>
          <a:xfrm>
            <a:off x="320370" y="3323225"/>
            <a:ext cx="7545065" cy="20962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Военно-воздушные силы (ВВС) и войска противовоздушной обороны (ПВО) </a:t>
            </a:r>
            <a:r>
              <a:rPr lang="ru-RU" sz="2000" dirty="0">
                <a:solidFill>
                  <a:schemeClr val="tx1"/>
                </a:solidFill>
              </a:rPr>
              <a:t>как вид Вооруженных Сил предназначены для защиты центров, районов, объектов, группировок войск от ударов противника с воздуха, а также для поражения объектов, военно-экономического потенциала и войск противника, огневой поддержки и обеспечения боевых действий Сухопутных войск.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80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68" y="672252"/>
            <a:ext cx="10664237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Вооруженные Силы Республики Беларусь: состав</a:t>
            </a:r>
            <a:endParaRPr lang="x-none" sz="3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BAFD4044-4C33-44D4-BA36-0BB347C3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A75C4D2-693E-45A3-B24D-2F9513E36389}"/>
              </a:ext>
            </a:extLst>
          </p:cNvPr>
          <p:cNvGrpSpPr/>
          <p:nvPr/>
        </p:nvGrpSpPr>
        <p:grpSpPr>
          <a:xfrm>
            <a:off x="479820" y="1727667"/>
            <a:ext cx="6342627" cy="1610545"/>
            <a:chOff x="2323746" y="1403514"/>
            <a:chExt cx="7125036" cy="1610545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2323746" y="1403514"/>
              <a:ext cx="7125036" cy="1610545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/>
                <a:t>Центральные органы военного управления</a:t>
              </a:r>
            </a:p>
            <a:p>
              <a:pPr algn="ctr"/>
              <a:endParaRPr lang="ru-RU" sz="1000" dirty="0"/>
            </a:p>
            <a:p>
              <a:pPr algn="ctr"/>
              <a:endParaRPr lang="ru-RU" sz="2400" dirty="0"/>
            </a:p>
            <a:p>
              <a:pPr algn="ctr"/>
              <a:endParaRPr lang="en-US" sz="24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2323747" y="2196252"/>
              <a:ext cx="7125035" cy="80282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600"/>
                </a:spcAft>
              </a:pPr>
              <a:r>
                <a:rPr lang="ru-RU" sz="2400" dirty="0"/>
                <a:t>Министерство обороны Республики Беларусь</a:t>
              </a:r>
            </a:p>
            <a:p>
              <a:pPr algn="ctr">
                <a:spcAft>
                  <a:spcPts val="600"/>
                </a:spcAft>
              </a:pPr>
              <a:r>
                <a:rPr lang="ru-RU" sz="2400" dirty="0"/>
                <a:t>Генеральный штаб Вооруженных Сил</a:t>
              </a:r>
              <a:endParaRPr lang="en-US" sz="2400" dirty="0"/>
            </a:p>
          </p:txBody>
        </p:sp>
      </p:grpSp>
      <p:sp>
        <p:nvSpPr>
          <p:cNvPr id="16" name="Скругленный прямоугольник 15">
            <a:hlinkHover r:id="rId2" action="ppaction://hlinksldjump"/>
          </p:cNvPr>
          <p:cNvSpPr/>
          <p:nvPr/>
        </p:nvSpPr>
        <p:spPr>
          <a:xfrm>
            <a:off x="479820" y="3829220"/>
            <a:ext cx="6342627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Сухопутные войска</a:t>
            </a:r>
            <a:endParaRPr lang="en-US" sz="2400" dirty="0"/>
          </a:p>
        </p:txBody>
      </p:sp>
      <p:sp>
        <p:nvSpPr>
          <p:cNvPr id="17" name="Скругленный прямоугольник 16">
            <a:hlinkHover r:id="rId3" action="ppaction://hlinksldjump"/>
          </p:cNvPr>
          <p:cNvSpPr/>
          <p:nvPr/>
        </p:nvSpPr>
        <p:spPr>
          <a:xfrm>
            <a:off x="479820" y="5112229"/>
            <a:ext cx="6342627" cy="117087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Военно-воздушные силы и войска противовоздушной обороны</a:t>
            </a:r>
            <a:endParaRPr lang="en-US" sz="2400" dirty="0"/>
          </a:p>
        </p:txBody>
      </p:sp>
      <p:sp>
        <p:nvSpPr>
          <p:cNvPr id="18" name="Скругленный прямоугольник 17">
            <a:hlinkClick r:id="rId4" action="ppaction://hlinksldjump"/>
            <a:hlinkHover r:id="rId4" action="ppaction://hlinksldjump"/>
          </p:cNvPr>
          <p:cNvSpPr/>
          <p:nvPr/>
        </p:nvSpPr>
        <p:spPr>
          <a:xfrm>
            <a:off x="7113445" y="1727667"/>
            <a:ext cx="4598732" cy="79273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Специальные войска </a:t>
            </a:r>
          </a:p>
          <a:p>
            <a:pPr algn="ctr"/>
            <a:r>
              <a:rPr lang="ru-RU" sz="2400" dirty="0"/>
              <a:t>Вооруженных Сил</a:t>
            </a:r>
            <a:endParaRPr lang="en-US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113445" y="3713037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Вооружение Вооруженных Сил</a:t>
            </a:r>
            <a:endParaRPr lang="en-US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13445" y="4705353"/>
            <a:ext cx="4571659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Тыл Вооруженных Сил</a:t>
            </a:r>
            <a:endParaRPr lang="en-US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13445" y="5697668"/>
            <a:ext cx="4571658" cy="79200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ВУЗы и организации Вооруженных Сил</a:t>
            </a:r>
            <a:endParaRPr lang="en-US" sz="24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185896"/>
            <a:ext cx="972712" cy="972712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7113445" y="2720721"/>
            <a:ext cx="4598731" cy="7920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Роды войск Вооруженных Сил</a:t>
            </a:r>
            <a:endParaRPr lang="en-US" sz="2400" dirty="0"/>
          </a:p>
        </p:txBody>
      </p:sp>
      <p:sp>
        <p:nvSpPr>
          <p:cNvPr id="27" name="Прямоугольник: скругленные углы 26">
            <a:hlinkHover r:id="rId6" action="ppaction://hlinksldjump"/>
            <a:extLst>
              <a:ext uri="{FF2B5EF4-FFF2-40B4-BE49-F238E27FC236}">
                <a16:creationId xmlns="" xmlns:a16="http://schemas.microsoft.com/office/drawing/2014/main" id="{9BA8DCA4-0CA8-4CA8-9436-813A145FC58F}"/>
              </a:ext>
            </a:extLst>
          </p:cNvPr>
          <p:cNvSpPr/>
          <p:nvPr/>
        </p:nvSpPr>
        <p:spPr>
          <a:xfrm>
            <a:off x="178420" y="1365662"/>
            <a:ext cx="11835160" cy="5453259"/>
          </a:xfrm>
          <a:prstGeom prst="round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4EC7231C-323B-4FCD-8018-F7680B960A5F}"/>
              </a:ext>
            </a:extLst>
          </p:cNvPr>
          <p:cNvSpPr/>
          <p:nvPr/>
        </p:nvSpPr>
        <p:spPr>
          <a:xfrm>
            <a:off x="6279187" y="5825377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B2F25125-A2C2-449B-AABC-6565C30CAA28}"/>
              </a:ext>
            </a:extLst>
          </p:cNvPr>
          <p:cNvSpPr/>
          <p:nvPr/>
        </p:nvSpPr>
        <p:spPr>
          <a:xfrm>
            <a:off x="6344564" y="4193708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61439DDB-AE53-4B94-88A3-06B1D55A6EA7}"/>
              </a:ext>
            </a:extLst>
          </p:cNvPr>
          <p:cNvSpPr/>
          <p:nvPr/>
        </p:nvSpPr>
        <p:spPr>
          <a:xfrm>
            <a:off x="11205715" y="2069142"/>
            <a:ext cx="427512" cy="42751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latin typeface="Calisto MT" panose="02040603050505030304" pitchFamily="18" charset="0"/>
              </a:rPr>
              <a:t>i</a:t>
            </a:r>
            <a:endParaRPr lang="ru-RU" sz="2400" b="1" i="1" dirty="0"/>
          </a:p>
        </p:txBody>
      </p:sp>
      <p:sp>
        <p:nvSpPr>
          <p:cNvPr id="26" name="Скругленный прямоугольник 21">
            <a:extLst>
              <a:ext uri="{FF2B5EF4-FFF2-40B4-BE49-F238E27FC236}">
                <a16:creationId xmlns="" xmlns:a16="http://schemas.microsoft.com/office/drawing/2014/main" id="{86567F03-1BCC-4B00-BC4A-B0E72FBC64E4}"/>
              </a:ext>
            </a:extLst>
          </p:cNvPr>
          <p:cNvSpPr/>
          <p:nvPr/>
        </p:nvSpPr>
        <p:spPr>
          <a:xfrm>
            <a:off x="5120975" y="2549010"/>
            <a:ext cx="6821630" cy="22373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Специальные войска </a:t>
            </a:r>
            <a:r>
              <a:rPr lang="ru-RU" sz="2000" dirty="0">
                <a:solidFill>
                  <a:schemeClr val="tx1"/>
                </a:solidFill>
              </a:rPr>
              <a:t>предназначены для обеспечения боевой деятельности Сухопутных войск и решения присущих им задач. Они включают в себя соединения и воинские части разведки, связи, радиационной, химической и биологической защиты, радиоэлектронной борьбы, инженерные, навигационно-топографические соединения и воинские части.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15">
            <a:extLst>
              <a:ext uri="{FF2B5EF4-FFF2-40B4-BE49-F238E27FC236}">
                <a16:creationId xmlns="" xmlns:a16="http://schemas.microsoft.com/office/drawing/2014/main" id="{33BF9C5B-8ED4-4A73-A126-54DC93FF5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0" y="185896"/>
            <a:ext cx="972712" cy="9727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71949" y="1621144"/>
            <a:ext cx="915587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Кинологический центр Вооруженных Сил</a:t>
            </a:r>
          </a:p>
          <a:p>
            <a:r>
              <a:rPr lang="ru-RU" sz="2800" b="1" dirty="0"/>
              <a:t> </a:t>
            </a:r>
            <a:r>
              <a:rPr lang="ru-RU" sz="2000" dirty="0"/>
              <a:t>это учебная воинская часть, предназначенная для подготовки специалистов служебного собаководства и служебных собак по различным видам служб: минно-розыскной, поисково-спасательной, розыскной, в том числе для розыска оружия, наркотиков и взрывчатых веществ, караульной, патрульной и др.</a:t>
            </a:r>
            <a:endParaRPr lang="ru-RU" dirty="0"/>
          </a:p>
          <a:p>
            <a:endParaRPr lang="en-US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76" y="1535474"/>
            <a:ext cx="1717288" cy="21639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8" y="3806358"/>
            <a:ext cx="5015512" cy="288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78" y="3761015"/>
            <a:ext cx="4580572" cy="2880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3A8C8E0D-EFF1-4FC4-8A10-643AABD6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18" y="684430"/>
            <a:ext cx="10804836" cy="7950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Вооруженные Силы Республики Беларусь: состав</a:t>
            </a:r>
            <a:endParaRPr lang="x-none" sz="3200" dirty="0"/>
          </a:p>
        </p:txBody>
      </p:sp>
    </p:spTree>
    <p:extLst>
      <p:ext uri="{BB962C8B-B14F-4D97-AF65-F5344CB8AC3E}">
        <p14:creationId xmlns:p14="http://schemas.microsoft.com/office/powerpoint/2010/main" val="2859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C004136-7531-4875-BFB6-D23C0AC686E0}"/>
              </a:ext>
            </a:extLst>
          </p:cNvPr>
          <p:cNvSpPr/>
          <p:nvPr/>
        </p:nvSpPr>
        <p:spPr>
          <a:xfrm>
            <a:off x="6908443" y="1623642"/>
            <a:ext cx="495288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+mj-lt"/>
              </a:rPr>
              <a:t> </a:t>
            </a:r>
            <a:r>
              <a:rPr lang="ru-RU" sz="3200" b="1" dirty="0">
                <a:latin typeface="+mj-lt"/>
              </a:rPr>
              <a:t>15 февраля — </a:t>
            </a:r>
          </a:p>
          <a:p>
            <a:r>
              <a:rPr lang="ru-RU" sz="3200" b="1" dirty="0">
                <a:latin typeface="+mj-lt"/>
              </a:rPr>
              <a:t>День памяти воинов-интернационалистов</a:t>
            </a:r>
            <a:r>
              <a:rPr lang="ru-RU" sz="3200" dirty="0">
                <a:latin typeface="+mj-lt"/>
              </a:rPr>
              <a:t> </a:t>
            </a:r>
          </a:p>
          <a:p>
            <a:endParaRPr lang="ru-RU" dirty="0"/>
          </a:p>
          <a:p>
            <a:pPr algn="just"/>
            <a:r>
              <a:rPr lang="ru-RU" sz="2000" dirty="0"/>
              <a:t>Война в Афганистане началась в </a:t>
            </a:r>
            <a:r>
              <a:rPr lang="ru-RU" sz="2000" b="1" dirty="0"/>
              <a:t>1979</a:t>
            </a:r>
            <a:r>
              <a:rPr lang="ru-RU" sz="2000" dirty="0"/>
              <a:t> году, закончилась в </a:t>
            </a:r>
            <a:r>
              <a:rPr lang="ru-RU" sz="2000" b="1" dirty="0"/>
              <a:t>феврале 1989 </a:t>
            </a:r>
            <a:r>
              <a:rPr lang="ru-RU" sz="2000" dirty="0"/>
              <a:t>года. 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Служили в Афганистане представители всех республик Советского Союза, в том числе и белорусы. </a:t>
            </a:r>
          </a:p>
          <a:p>
            <a:pPr algn="just"/>
            <a:r>
              <a:rPr lang="ru-RU" sz="2000" dirty="0"/>
              <a:t>Среди воинов-интернационалистов было </a:t>
            </a:r>
            <a:r>
              <a:rPr lang="ru-RU" sz="2000" b="1" dirty="0"/>
              <a:t>30 000 белорусов</a:t>
            </a:r>
            <a:r>
              <a:rPr lang="ru-RU" sz="2000" dirty="0"/>
              <a:t>, около </a:t>
            </a:r>
            <a:r>
              <a:rPr lang="ru-RU" sz="2000" b="1" dirty="0"/>
              <a:t>800 человек </a:t>
            </a:r>
            <a:r>
              <a:rPr lang="ru-RU" sz="2000" dirty="0"/>
              <a:t>не вернулись с поля боя.</a:t>
            </a:r>
            <a:endParaRPr lang="en-US" sz="2000" dirty="0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30FBF2D3-2932-42B1-B415-464E5BC8E16C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DC9B3C8-0459-4ECF-A03B-E83191B78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10" name="TextBox 9"/>
          <p:cNvSpPr txBox="1"/>
          <p:nvPr/>
        </p:nvSpPr>
        <p:spPr>
          <a:xfrm>
            <a:off x="556672" y="5701864"/>
            <a:ext cx="608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Воины-интернационалисты стали символом верности присяге и воинскому долгу</a:t>
            </a:r>
            <a:endParaRPr lang="en-US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2" y="1495125"/>
            <a:ext cx="6082876" cy="40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4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A5472270-7A4A-4097-ACBC-BA779B501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6" name="Прямоугольник 5"/>
          <p:cNvSpPr/>
          <p:nvPr/>
        </p:nvSpPr>
        <p:spPr>
          <a:xfrm>
            <a:off x="292364" y="2507222"/>
            <a:ext cx="922896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Белорусскими военными летчиками установлено </a:t>
            </a:r>
            <a:r>
              <a:rPr lang="ru-RU" sz="2000" b="1" dirty="0"/>
              <a:t>15 мировых рекордов </a:t>
            </a:r>
            <a:r>
              <a:rPr lang="ru-RU" sz="2000" dirty="0"/>
              <a:t>на модернизированных отечественными предприятиями самолетах МИГ-29.</a:t>
            </a:r>
            <a:endParaRPr lang="en-US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Военными пилотами первыми на постсоветском пространстве </a:t>
            </a:r>
            <a:r>
              <a:rPr lang="ru-RU" sz="2000" b="1" dirty="0"/>
              <a:t>выполнена посадка различных типов самолетов на автомобильный участок дороги</a:t>
            </a:r>
            <a:r>
              <a:rPr lang="ru-RU" sz="2000" dirty="0"/>
              <a:t>, в том числе в темное время суток.</a:t>
            </a:r>
            <a:endParaRPr lang="en-US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Белорусские военнослужащие сил специальных операций вместе с российскими коллегами </a:t>
            </a:r>
            <a:r>
              <a:rPr lang="ru-RU" sz="2000" b="1" dirty="0"/>
              <a:t>дважды совершили десантирование на дрейфующую льдину на Северном Полюсе</a:t>
            </a:r>
            <a:r>
              <a:rPr lang="ru-RU" sz="2000" dirty="0"/>
              <a:t>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Высокие результаты демонстрируют белорусские команды в ходе </a:t>
            </a:r>
            <a:r>
              <a:rPr lang="ru-RU" sz="2000" b="1" dirty="0"/>
              <a:t>Армейских международных игр. </a:t>
            </a:r>
            <a:endParaRPr lang="en-US" b="1" dirty="0"/>
          </a:p>
        </p:txBody>
      </p:sp>
      <p:sp>
        <p:nvSpPr>
          <p:cNvPr id="9" name="Заголовок 9">
            <a:extLst>
              <a:ext uri="{FF2B5EF4-FFF2-40B4-BE49-F238E27FC236}">
                <a16:creationId xmlns="" xmlns:a16="http://schemas.microsoft.com/office/drawing/2014/main" id="{DF7369F3-D38A-44AC-92D9-FBC54F27D951}"/>
              </a:ext>
            </a:extLst>
          </p:cNvPr>
          <p:cNvSpPr txBox="1">
            <a:spLocks/>
          </p:cNvSpPr>
          <p:nvPr/>
        </p:nvSpPr>
        <p:spPr>
          <a:xfrm>
            <a:off x="330675" y="752896"/>
            <a:ext cx="11530650" cy="795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Белорусская Армия — школа мужества, гражданственности и патриотизма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6D8220-5F53-4ACB-8F7D-B867A9D368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34" b="17783"/>
          <a:stretch/>
        </p:blipFill>
        <p:spPr>
          <a:xfrm>
            <a:off x="9521325" y="4965138"/>
            <a:ext cx="2340000" cy="12064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6" name="Picture 2" descr="Картинки по запросу &quot;белорусские войска учение&quot;">
            <a:extLst>
              <a:ext uri="{FF2B5EF4-FFF2-40B4-BE49-F238E27FC236}">
                <a16:creationId xmlns="" xmlns:a16="http://schemas.microsoft.com/office/drawing/2014/main" id="{553A13A5-1983-4CFF-92F6-59DC8B2BF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103"/>
          <a:stretch/>
        </p:blipFill>
        <p:spPr bwMode="auto">
          <a:xfrm>
            <a:off x="9532992" y="2692058"/>
            <a:ext cx="2340000" cy="20539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C0FF670-9B16-445C-BDDA-23B9E93CBCAE}"/>
              </a:ext>
            </a:extLst>
          </p:cNvPr>
          <p:cNvSpPr/>
          <p:nvPr/>
        </p:nvSpPr>
        <p:spPr>
          <a:xfrm>
            <a:off x="330675" y="1566849"/>
            <a:ext cx="113425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настоящее время в нашей стране создан надежный гарант безопасности – эффективные, высоко подготовленные, оснащенные современным вооружением и военной техникой Вооруженные Силы, которые признаны одними из самых боеспособных в регионе Восточной Европы и Азии.</a:t>
            </a:r>
          </a:p>
        </p:txBody>
      </p:sp>
    </p:spTree>
    <p:extLst>
      <p:ext uri="{BB962C8B-B14F-4D97-AF65-F5344CB8AC3E}">
        <p14:creationId xmlns:p14="http://schemas.microsoft.com/office/powerpoint/2010/main" val="75768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1698</TotalTime>
  <Words>1009</Words>
  <Application>Microsoft Office PowerPoint</Application>
  <PresentationFormat>Произвольный</PresentationFormat>
  <Paragraphs>144</Paragraphs>
  <Slides>16</Slides>
  <Notes>10</Notes>
  <HiddenSlides>7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ПРОЕКТ  «Школа Активного Гражданина»</vt:lpstr>
      <vt:lpstr>23 февраля —  День защитников Отечества и Вооруженных Сил Республики Беларусь</vt:lpstr>
      <vt:lpstr>Вооруженные Силы Республики Беларусь: состав</vt:lpstr>
      <vt:lpstr>Вооруженные Силы Республики Беларусь: состав</vt:lpstr>
      <vt:lpstr>Вооруженные Силы Республики Беларусь: состав</vt:lpstr>
      <vt:lpstr>Вооруженные Силы Республики Беларусь: состав</vt:lpstr>
      <vt:lpstr>Вооруженные Силы Республики Беларусь: состав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Пользователь Windows</cp:lastModifiedBy>
  <cp:revision>135</cp:revision>
  <cp:lastPrinted>2018-12-07T06:48:34Z</cp:lastPrinted>
  <dcterms:created xsi:type="dcterms:W3CDTF">2018-12-03T10:14:15Z</dcterms:created>
  <dcterms:modified xsi:type="dcterms:W3CDTF">2020-02-24T09:27:19Z</dcterms:modified>
</cp:coreProperties>
</file>