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9"/>
  </p:notesMasterIdLst>
  <p:sldIdLst>
    <p:sldId id="256" r:id="rId3"/>
    <p:sldId id="257" r:id="rId4"/>
    <p:sldId id="295" r:id="rId5"/>
    <p:sldId id="301" r:id="rId6"/>
    <p:sldId id="259" r:id="rId7"/>
    <p:sldId id="300" r:id="rId8"/>
    <p:sldId id="304" r:id="rId9"/>
    <p:sldId id="276" r:id="rId10"/>
    <p:sldId id="278" r:id="rId11"/>
    <p:sldId id="285" r:id="rId12"/>
    <p:sldId id="310" r:id="rId13"/>
    <p:sldId id="291" r:id="rId14"/>
    <p:sldId id="286" r:id="rId15"/>
    <p:sldId id="290" r:id="rId16"/>
    <p:sldId id="302" r:id="rId17"/>
    <p:sldId id="31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95" userDrawn="1">
          <p15:clr>
            <a:srgbClr val="A4A3A4"/>
          </p15:clr>
        </p15:guide>
        <p15:guide id="2" pos="5465" userDrawn="1">
          <p15:clr>
            <a:srgbClr val="A4A3A4"/>
          </p15:clr>
        </p15:guide>
        <p15:guide id="3" orient="horz" pos="11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000"/>
    <a:srgbClr val="FFF2CC"/>
    <a:srgbClr val="FCFCFC"/>
    <a:srgbClr val="EBEBEB"/>
    <a:srgbClr val="D6D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815"/>
  </p:normalViewPr>
  <p:slideViewPr>
    <p:cSldViewPr snapToGrid="0" showGuides="1">
      <p:cViewPr varScale="1">
        <p:scale>
          <a:sx n="89" d="100"/>
          <a:sy n="89" d="100"/>
        </p:scale>
        <p:origin x="1243" y="58"/>
      </p:cViewPr>
      <p:guideLst>
        <p:guide pos="295"/>
        <p:guide pos="5465"/>
        <p:guide orient="horz" pos="11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N:\&#1052;&#1086;&#1080;%20&#1076;&#1086;&#1082;&#1091;&#1084;&#1077;&#1085;&#1090;&#1099;\&#1042;&#1064;&#1069;\2018\&#1069;&#1050;&#1057;&#1052;&#1054;\&#1089;%20&#1076;&#1072;&#1085;&#1085;&#1099;&#1084;&#1080;%202017%20&#1075;\&#1055;&#1086;&#1082;&#1072;&#1079;&#1072;&#1090;&#1077;&#1083;&#1080;%20&#1069;&#1050;&#1057;&#1052;&#1054;%202018_&#1088;&#1072;&#1073;%20&#1058;&#1052;_3_&#1073;&#1077;&#1079;%20&#1052;&#1086;&#1089;&#1082;&#1074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42;&#1064;&#1069;\2018\&#1069;&#1050;&#1057;&#1052;&#1054;\&#1089;%20&#1076;&#1072;&#1085;&#1085;&#1099;&#1084;&#1080;%202017%20&#1075;\&#1055;&#1086;&#1082;&#1072;&#1079;&#1072;&#1090;&#1077;&#1083;&#1080;%20&#1069;&#1050;&#1057;&#1052;&#1054;%202018_&#1088;&#1072;&#1073;%20&#1058;&#1052;_3_&#1073;&#1077;&#1079;%20&#1052;&#1086;&#1089;&#1082;&#1074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User\Desktop\&#1069;&#1050;&#1057;&#1052;&#1054;\&#1057;&#1074;&#1077;&#1076;&#1077;&#1085;&#1080;&#1077;\&#1048;&#1054;&#1048;%202016-2017%20&#1073;&#1077;&#1079;%20&#1052;&#1086;&#1089;&#1082;&#1074;&#1099;%2008.12.2018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User\Desktop\&#1069;&#1050;&#1057;&#1052;&#1054;\&#1057;&#1074;&#1077;&#1076;&#1077;&#1085;&#1080;&#1077;\&#1048;&#1054;&#1048;%202016-2017%20&#1073;&#1077;&#1079;%20&#1052;&#1086;&#1089;&#1082;&#1074;&#1099;%2011.04.2019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69;&#1050;&#1057;&#1052;&#1054;\&#1057;&#1074;&#1077;&#1076;&#1077;&#1085;&#1080;&#1077;\&#1040;&#1087;&#1088;&#1077;&#1083;&#1100;&#1082;&#107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N:\&#1052;&#1086;&#1080;%20&#1076;&#1086;&#1082;&#1091;&#1084;&#1077;&#1085;&#1090;&#1099;\&#1042;&#1064;&#1069;\2018\&#1069;&#1050;&#1057;&#1052;&#1054;\&#1057;&#1086;&#1094;&#1080;&#1086;&#1083;&#1086;&#1075;&#1080;&#1103;\&#1054;&#1087;&#1088;&#1086;&#1089;-&#1096;&#1082;&#1086;&#1083;&#1099;2_&#1088;&#1072;&#1073;&#1086;&#1095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N:\&#1052;&#1086;&#1080;%20&#1076;&#1086;&#1082;&#1091;&#1084;&#1077;&#1085;&#1090;&#1099;\&#1042;&#1064;&#1069;\2018\&#1069;&#1050;&#1057;&#1052;&#1054;\&#1057;&#1086;&#1094;&#1080;&#1086;&#1083;&#1086;&#1075;&#1080;&#1103;\&#1054;&#1087;&#1088;&#1086;&#1089;-&#1096;&#1082;&#1086;&#1083;&#1099;2_&#1088;&#1072;&#1073;&#1086;&#1095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N:\&#1052;&#1086;&#1080;%20&#1076;&#1086;&#1082;&#1091;&#1084;&#1077;&#1085;&#1090;&#1099;\&#1042;&#1064;&#1069;\2018\&#1069;&#1050;&#1057;&#1052;&#1054;\&#1057;&#1086;&#1094;&#1080;&#1086;&#1083;&#1086;&#1075;&#1080;&#1103;\&#1054;&#1087;&#1088;&#1086;&#1089;-&#1096;&#1082;&#1086;&#1083;&#1099;2_&#1088;&#1072;&#1073;&#1086;&#1095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42;&#1064;&#1069;\2018\&#1069;&#1050;&#1057;&#1052;&#1054;\&#1089;%20&#1076;&#1072;&#1085;&#1085;&#1099;&#1084;&#1080;%202017%20&#1075;\&#1055;&#1086;&#1082;&#1072;&#1079;&#1072;&#1090;&#1077;&#1083;&#1080;%20&#1069;&#1050;&#1057;&#1052;&#1054;%202018_&#1088;&#1072;&#1073;%20&#1058;&#1052;_3_&#1073;&#1077;&#1079;%20&#1052;&#1086;&#1089;&#1082;&#1074;&#1099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81300148370905E-2"/>
          <c:y val="3.3111941234537506E-2"/>
          <c:w val="0.95266791623916081"/>
          <c:h val="0.57659411512008407"/>
        </c:manualLayout>
      </c:layout>
      <c:stockChart>
        <c:ser>
          <c:idx val="0"/>
          <c:order val="0"/>
          <c:tx>
            <c:strRef>
              <c:f>'все диаграммы-2017'!$A$94</c:f>
              <c:strCache>
                <c:ptCount val="1"/>
                <c:pt idx="0">
                  <c:v>В целом по РФ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3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'все диаграммы-2017'!$B$93:$F$93</c:f>
              <c:strCache>
                <c:ptCount val="5"/>
                <c:pt idx="0">
                  <c:v>Дошкольное образование</c:v>
                </c:pt>
                <c:pt idx="1">
                  <c:v>Дополнительное образование детей</c:v>
                </c:pt>
                <c:pt idx="2">
                  <c:v>Общее (школьное) образование</c:v>
                </c:pt>
                <c:pt idx="3">
                  <c:v>Среднее профессиональное образование</c:v>
                </c:pt>
                <c:pt idx="4">
                  <c:v>Интегральный индекс</c:v>
                </c:pt>
              </c:strCache>
            </c:strRef>
          </c:cat>
          <c:val>
            <c:numRef>
              <c:f>'все диаграммы-2017'!$B$94:$F$94</c:f>
              <c:numCache>
                <c:formatCode>0.00</c:formatCode>
                <c:ptCount val="5"/>
                <c:pt idx="0">
                  <c:v>0.4694703123550632</c:v>
                </c:pt>
                <c:pt idx="1">
                  <c:v>0.49864382745125135</c:v>
                </c:pt>
                <c:pt idx="2">
                  <c:v>0.44319953158432557</c:v>
                </c:pt>
                <c:pt idx="3">
                  <c:v>0.53116057746539802</c:v>
                </c:pt>
                <c:pt idx="4">
                  <c:v>0.47282953738564626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C74-474C-BBEA-A9145D4E8EA6}"/>
            </c:ext>
          </c:extLst>
        </c:ser>
        <c:ser>
          <c:idx val="1"/>
          <c:order val="1"/>
          <c:tx>
            <c:strRef>
              <c:f>'все диаграммы-2017'!$A$95</c:f>
              <c:strCache>
                <c:ptCount val="1"/>
                <c:pt idx="0">
                  <c:v>Минимум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'все диаграммы-2017'!$B$93:$F$93</c:f>
              <c:strCache>
                <c:ptCount val="5"/>
                <c:pt idx="0">
                  <c:v>Дошкольное образование</c:v>
                </c:pt>
                <c:pt idx="1">
                  <c:v>Дополнительное образование детей</c:v>
                </c:pt>
                <c:pt idx="2">
                  <c:v>Общее (школьное) образование</c:v>
                </c:pt>
                <c:pt idx="3">
                  <c:v>Среднее профессиональное образование</c:v>
                </c:pt>
                <c:pt idx="4">
                  <c:v>Интегральный индекс</c:v>
                </c:pt>
              </c:strCache>
            </c:strRef>
          </c:cat>
          <c:val>
            <c:numRef>
              <c:f>'все диаграммы-2017'!$B$95:$F$95</c:f>
              <c:numCache>
                <c:formatCode>0.00</c:formatCode>
                <c:ptCount val="5"/>
                <c:pt idx="0">
                  <c:v>0.32895927879339537</c:v>
                </c:pt>
                <c:pt idx="1">
                  <c:v>0.24189733041283487</c:v>
                </c:pt>
                <c:pt idx="2">
                  <c:v>0.3213512094123262</c:v>
                </c:pt>
                <c:pt idx="3">
                  <c:v>0.22571533023552803</c:v>
                </c:pt>
                <c:pt idx="4">
                  <c:v>0.36477214903313637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C74-474C-BBEA-A9145D4E8EA6}"/>
            </c:ext>
          </c:extLst>
        </c:ser>
        <c:ser>
          <c:idx val="2"/>
          <c:order val="2"/>
          <c:tx>
            <c:strRef>
              <c:f>'все диаграммы-2017'!$A$96</c:f>
              <c:strCache>
                <c:ptCount val="1"/>
                <c:pt idx="0">
                  <c:v>Максимум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'все диаграммы-2017'!$B$93:$F$93</c:f>
              <c:strCache>
                <c:ptCount val="5"/>
                <c:pt idx="0">
                  <c:v>Дошкольное образование</c:v>
                </c:pt>
                <c:pt idx="1">
                  <c:v>Дополнительное образование детей</c:v>
                </c:pt>
                <c:pt idx="2">
                  <c:v>Общее (школьное) образование</c:v>
                </c:pt>
                <c:pt idx="3">
                  <c:v>Среднее профессиональное образование</c:v>
                </c:pt>
                <c:pt idx="4">
                  <c:v>Интегральный индекс</c:v>
                </c:pt>
              </c:strCache>
            </c:strRef>
          </c:cat>
          <c:val>
            <c:numRef>
              <c:f>'все диаграммы-2017'!$B$96:$F$96</c:f>
              <c:numCache>
                <c:formatCode>0.00</c:formatCode>
                <c:ptCount val="5"/>
                <c:pt idx="0">
                  <c:v>0.65613899393785879</c:v>
                </c:pt>
                <c:pt idx="1">
                  <c:v>0.67202935027594191</c:v>
                </c:pt>
                <c:pt idx="2">
                  <c:v>0.59303019672497659</c:v>
                </c:pt>
                <c:pt idx="3">
                  <c:v>0.64346273395553666</c:v>
                </c:pt>
                <c:pt idx="4">
                  <c:v>0.56649994846899687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C74-474C-BBEA-A9145D4E8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57150" cap="flat" cmpd="sng" algn="ctr">
              <a:gradFill>
                <a:gsLst>
                  <a:gs pos="0">
                    <a:srgbClr val="92D050"/>
                  </a:gs>
                  <a:gs pos="100000">
                    <a:srgbClr val="FF0000"/>
                  </a:gs>
                </a:gsLst>
                <a:lin ang="5400000" scaled="1"/>
              </a:gradFill>
              <a:round/>
            </a:ln>
            <a:effectLst/>
          </c:spPr>
        </c:hiLowLines>
        <c:axId val="99111416"/>
        <c:axId val="158219832"/>
      </c:stockChart>
      <c:catAx>
        <c:axId val="9911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58219832"/>
        <c:crosses val="autoZero"/>
        <c:auto val="1"/>
        <c:lblAlgn val="ctr"/>
        <c:lblOffset val="100"/>
        <c:noMultiLvlLbl val="0"/>
      </c:catAx>
      <c:valAx>
        <c:axId val="158219832"/>
        <c:scaling>
          <c:orientation val="minMax"/>
        </c:scaling>
        <c:delete val="1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.0" sourceLinked="0"/>
        <c:majorTickMark val="none"/>
        <c:minorTickMark val="none"/>
        <c:tickLblPos val="nextTo"/>
        <c:crossAx val="99111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2.1247723538008002E-2"/>
          <c:y val="0.52898624754669765"/>
          <c:w val="0.45438058444145918"/>
          <c:h val="7.505017141247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79508585523202E-2"/>
          <c:y val="0.27239366512301572"/>
          <c:w val="0.93164527626817695"/>
          <c:h val="0.68779005140888139"/>
        </c:manualLayout>
      </c:layout>
      <c:scatterChart>
        <c:scatterStyle val="lineMarker"/>
        <c:varyColors val="0"/>
        <c:ser>
          <c:idx val="0"/>
          <c:order val="0"/>
          <c:tx>
            <c:strRef>
              <c:f>'все диаграммы-2017'!$A$672</c:f>
              <c:strCache>
                <c:ptCount val="1"/>
                <c:pt idx="0">
                  <c:v>Алтайский край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диаграммы-2017'!$B$672:$F$672</c:f>
              <c:numCache>
                <c:formatCode>0.00</c:formatCode>
                <c:ptCount val="5"/>
                <c:pt idx="0">
                  <c:v>0.37683411501871278</c:v>
                </c:pt>
                <c:pt idx="1">
                  <c:v>0.60362711443636941</c:v>
                </c:pt>
                <c:pt idx="2">
                  <c:v>0.19482444563269175</c:v>
                </c:pt>
                <c:pt idx="3">
                  <c:v>0.35078837385479855</c:v>
                </c:pt>
                <c:pt idx="4">
                  <c:v>0.36341342360569029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FC5-412B-9E93-01A34270BA00}"/>
            </c:ext>
          </c:extLst>
        </c:ser>
        <c:ser>
          <c:idx val="1"/>
          <c:order val="1"/>
          <c:tx>
            <c:strRef>
              <c:f>'все диаграммы-2017'!$A$673</c:f>
              <c:strCache>
                <c:ptCount val="1"/>
                <c:pt idx="0">
                  <c:v>Амурская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диаграммы-2017'!$B$673:$F$673</c:f>
              <c:numCache>
                <c:formatCode>0.00</c:formatCode>
                <c:ptCount val="5"/>
                <c:pt idx="0">
                  <c:v>0.41047094945057944</c:v>
                </c:pt>
                <c:pt idx="1">
                  <c:v>0.58758280712854771</c:v>
                </c:pt>
                <c:pt idx="2">
                  <c:v>0.17341549979549228</c:v>
                </c:pt>
                <c:pt idx="3">
                  <c:v>0.51240605375762938</c:v>
                </c:pt>
                <c:pt idx="4">
                  <c:v>0.41315760981967226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FC5-412B-9E93-01A34270BA00}"/>
            </c:ext>
          </c:extLst>
        </c:ser>
        <c:ser>
          <c:idx val="2"/>
          <c:order val="2"/>
          <c:tx>
            <c:strRef>
              <c:f>'все диаграммы-2017'!$A$674</c:f>
              <c:strCache>
                <c:ptCount val="1"/>
                <c:pt idx="0">
                  <c:v>Архангельская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диаграммы-2017'!$B$674:$F$674</c:f>
              <c:numCache>
                <c:formatCode>0.00</c:formatCode>
                <c:ptCount val="5"/>
                <c:pt idx="0">
                  <c:v>0.39381504826075076</c:v>
                </c:pt>
                <c:pt idx="1">
                  <c:v>0.52885227996574524</c:v>
                </c:pt>
                <c:pt idx="2">
                  <c:v>0.14504951875778874</c:v>
                </c:pt>
                <c:pt idx="3">
                  <c:v>0.42335231800426287</c:v>
                </c:pt>
                <c:pt idx="4">
                  <c:v>0.37134669565333511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FC5-412B-9E93-01A34270BA00}"/>
            </c:ext>
          </c:extLst>
        </c:ser>
        <c:ser>
          <c:idx val="3"/>
          <c:order val="3"/>
          <c:tx>
            <c:strRef>
              <c:f>'все диаграммы-2017'!$A$675</c:f>
              <c:strCache>
                <c:ptCount val="1"/>
                <c:pt idx="0">
                  <c:v>Астраханская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диаграммы-2017'!$B$675:$F$675</c:f>
              <c:numCache>
                <c:formatCode>0.00</c:formatCode>
                <c:ptCount val="5"/>
                <c:pt idx="0">
                  <c:v>0.45893168576784327</c:v>
                </c:pt>
                <c:pt idx="1">
                  <c:v>0.60029831760509578</c:v>
                </c:pt>
                <c:pt idx="2">
                  <c:v>0.17546281977135325</c:v>
                </c:pt>
                <c:pt idx="3">
                  <c:v>0.37797795041909016</c:v>
                </c:pt>
                <c:pt idx="4">
                  <c:v>0.40321673354564463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FC5-412B-9E93-01A34270BA00}"/>
            </c:ext>
          </c:extLst>
        </c:ser>
        <c:ser>
          <c:idx val="4"/>
          <c:order val="4"/>
          <c:tx>
            <c:strRef>
              <c:f>'все диаграммы-2017'!$A$676</c:f>
              <c:strCache>
                <c:ptCount val="1"/>
                <c:pt idx="0">
                  <c:v>Белгородская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/>
              <c:tx>
                <c:rich>
                  <a:bodyPr/>
                  <a:lstStyle/>
                  <a:p>
                    <a:fld id="{C75A91BD-3212-4D76-95BA-3B890591268B}" type="SERIESNAME">
                      <a:rPr lang="ru-RU"/>
                      <a:pPr/>
                      <a:t>[ИМЯ РЯДА]</a:t>
                    </a:fld>
                    <a:r>
                      <a:rPr lang="ru-RU" baseline="0" dirty="0"/>
                      <a:t>; </a:t>
                    </a:r>
                    <a:fld id="{F7459E04-5C1E-44F8-B5C5-8E1CFDFAEEE5}" type="YVALUE">
                      <a:rPr lang="ru-RU" sz="1200" b="1" baseline="0">
                        <a:latin typeface="Arial Narrow" panose="020B0606020202030204" pitchFamily="34" charset="0"/>
                      </a:rPr>
                      <a:pPr/>
                      <a:t>[ЗНАЧЕНИЕ Y]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FC5-412B-9E93-01A34270BA0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диаграммы-2017'!$B$676:$F$676</c:f>
              <c:numCache>
                <c:formatCode>0.00</c:formatCode>
                <c:ptCount val="5"/>
                <c:pt idx="0">
                  <c:v>0.44912541182966875</c:v>
                </c:pt>
                <c:pt idx="1">
                  <c:v>0.8478765756314115</c:v>
                </c:pt>
                <c:pt idx="2">
                  <c:v>0.13979099027745817</c:v>
                </c:pt>
                <c:pt idx="3">
                  <c:v>0.65177901883180744</c:v>
                </c:pt>
                <c:pt idx="4">
                  <c:v>0.48959847207250151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FC5-412B-9E93-01A34270BA00}"/>
            </c:ext>
          </c:extLst>
        </c:ser>
        <c:ser>
          <c:idx val="5"/>
          <c:order val="5"/>
          <c:tx>
            <c:strRef>
              <c:f>'все диаграммы-2017'!$A$677</c:f>
              <c:strCache>
                <c:ptCount val="1"/>
                <c:pt idx="0">
                  <c:v>Брянская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диаграммы-2017'!$B$677:$F$677</c:f>
              <c:numCache>
                <c:formatCode>0.00</c:formatCode>
                <c:ptCount val="5"/>
                <c:pt idx="0">
                  <c:v>0.41012804116241475</c:v>
                </c:pt>
                <c:pt idx="1">
                  <c:v>0.56567706868697343</c:v>
                </c:pt>
                <c:pt idx="2">
                  <c:v>0.12147010240774532</c:v>
                </c:pt>
                <c:pt idx="3">
                  <c:v>0.45287390176013603</c:v>
                </c:pt>
                <c:pt idx="4">
                  <c:v>0.38604127075135419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FC5-412B-9E93-01A34270BA00}"/>
            </c:ext>
          </c:extLst>
        </c:ser>
        <c:ser>
          <c:idx val="6"/>
          <c:order val="6"/>
          <c:tx>
            <c:strRef>
              <c:f>'все диаграммы-2017'!$A$678</c:f>
              <c:strCache>
                <c:ptCount val="1"/>
                <c:pt idx="0">
                  <c:v>Владимирская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layout/>
              <c:tx>
                <c:rich>
                  <a:bodyPr/>
                  <a:lstStyle/>
                  <a:p>
                    <a:fld id="{61098A94-E0AB-4911-A069-8DF70FB91F17}" type="SERIESNAME">
                      <a:rPr lang="ru-RU"/>
                      <a:pPr/>
                      <a:t>[ИМЯ РЯДА]</a:t>
                    </a:fld>
                    <a:r>
                      <a:rPr lang="ru-RU" baseline="0" dirty="0"/>
                      <a:t>; </a:t>
                    </a:r>
                    <a:fld id="{7C24074F-B26A-4C66-9524-E50C4029ECC9}" type="YVALUE">
                      <a:rPr lang="ru-RU" sz="1200" b="1" baseline="0">
                        <a:latin typeface="Arial Narrow" panose="020B0606020202030204" pitchFamily="34" charset="0"/>
                      </a:rPr>
                      <a:pPr/>
                      <a:t>[ЗНАЧЕНИЕ Y]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FC5-412B-9E93-01A34270BA0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диаграммы-2017'!$B$678:$F$678</c:f>
              <c:numCache>
                <c:formatCode>0.00</c:formatCode>
                <c:ptCount val="5"/>
                <c:pt idx="0">
                  <c:v>0.47862057232578453</c:v>
                </c:pt>
                <c:pt idx="1">
                  <c:v>0.68650025910301815</c:v>
                </c:pt>
                <c:pt idx="2">
                  <c:v>0.16253976786886698</c:v>
                </c:pt>
                <c:pt idx="3">
                  <c:v>0.83263677507526512</c:v>
                </c:pt>
                <c:pt idx="4">
                  <c:v>0.53342910565339707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EFC5-412B-9E93-01A34270BA00}"/>
            </c:ext>
          </c:extLst>
        </c:ser>
        <c:ser>
          <c:idx val="7"/>
          <c:order val="7"/>
          <c:tx>
            <c:strRef>
              <c:f>'все диаграммы-2017'!$A$679</c:f>
              <c:strCache>
                <c:ptCount val="1"/>
                <c:pt idx="0">
                  <c:v>Волгоградская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диаграммы-2017'!$B$679:$F$679</c:f>
              <c:numCache>
                <c:formatCode>0.00</c:formatCode>
                <c:ptCount val="5"/>
                <c:pt idx="0">
                  <c:v>0.46888604282965379</c:v>
                </c:pt>
                <c:pt idx="1">
                  <c:v>0.62776361248611001</c:v>
                </c:pt>
                <c:pt idx="2">
                  <c:v>0.22403213850982728</c:v>
                </c:pt>
                <c:pt idx="3">
                  <c:v>0.49296080994985969</c:v>
                </c:pt>
                <c:pt idx="4">
                  <c:v>0.4485505686109903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EFC5-412B-9E93-01A34270BA00}"/>
            </c:ext>
          </c:extLst>
        </c:ser>
        <c:ser>
          <c:idx val="8"/>
          <c:order val="8"/>
          <c:tx>
            <c:strRef>
              <c:f>'все диаграммы-2017'!$A$680</c:f>
              <c:strCache>
                <c:ptCount val="1"/>
                <c:pt idx="0">
                  <c:v>Вологодская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диаграммы-2017'!$B$680:$F$680</c:f>
              <c:numCache>
                <c:formatCode>0.00</c:formatCode>
                <c:ptCount val="5"/>
                <c:pt idx="0">
                  <c:v>0.49536730607975776</c:v>
                </c:pt>
                <c:pt idx="1">
                  <c:v>0.65886577537404123</c:v>
                </c:pt>
                <c:pt idx="2">
                  <c:v>0.1386040254721215</c:v>
                </c:pt>
                <c:pt idx="3">
                  <c:v>0.55192702780302916</c:v>
                </c:pt>
                <c:pt idx="4">
                  <c:v>0.46317545648350877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EFC5-412B-9E93-01A34270BA00}"/>
            </c:ext>
          </c:extLst>
        </c:ser>
        <c:ser>
          <c:idx val="9"/>
          <c:order val="9"/>
          <c:tx>
            <c:strRef>
              <c:f>'все диаграммы-2017'!$A$681</c:f>
              <c:strCache>
                <c:ptCount val="1"/>
                <c:pt idx="0">
                  <c:v>Воронежская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диаграммы-2017'!$B$681:$F$681</c:f>
              <c:numCache>
                <c:formatCode>0.00</c:formatCode>
                <c:ptCount val="5"/>
                <c:pt idx="0">
                  <c:v>0.44202678651077187</c:v>
                </c:pt>
                <c:pt idx="1">
                  <c:v>0.71568642045008335</c:v>
                </c:pt>
                <c:pt idx="2">
                  <c:v>0.17870004847023577</c:v>
                </c:pt>
                <c:pt idx="3">
                  <c:v>0.69440382072016937</c:v>
                </c:pt>
                <c:pt idx="4">
                  <c:v>0.48877143371527598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EFC5-412B-9E93-01A34270BA00}"/>
            </c:ext>
          </c:extLst>
        </c:ser>
        <c:ser>
          <c:idx val="10"/>
          <c:order val="10"/>
          <c:tx>
            <c:strRef>
              <c:f>'все диаграммы-2017'!$A$682</c:f>
              <c:strCache>
                <c:ptCount val="1"/>
                <c:pt idx="0">
                  <c:v>Еврейская автономная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диаграммы-2017'!$B$682:$F$682</c:f>
              <c:numCache>
                <c:formatCode>0.00</c:formatCode>
                <c:ptCount val="5"/>
                <c:pt idx="0">
                  <c:v>0.40213035757237925</c:v>
                </c:pt>
                <c:pt idx="1">
                  <c:v>0.52960623955926023</c:v>
                </c:pt>
                <c:pt idx="2">
                  <c:v>0.29273354748303976</c:v>
                </c:pt>
                <c:pt idx="3">
                  <c:v>0.24956814436850289</c:v>
                </c:pt>
                <c:pt idx="4">
                  <c:v>0.3588059086535007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EFC5-412B-9E93-01A34270BA00}"/>
            </c:ext>
          </c:extLst>
        </c:ser>
        <c:ser>
          <c:idx val="11"/>
          <c:order val="11"/>
          <c:tx>
            <c:strRef>
              <c:f>'все диаграммы-2017'!$A$683</c:f>
              <c:strCache>
                <c:ptCount val="1"/>
                <c:pt idx="0">
                  <c:v>Забайкальский край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диаграммы-2017'!$B$683:$F$683</c:f>
              <c:numCache>
                <c:formatCode>0.00</c:formatCode>
                <c:ptCount val="5"/>
                <c:pt idx="0">
                  <c:v>0.37637158652385888</c:v>
                </c:pt>
                <c:pt idx="1">
                  <c:v>0.4787158184307338</c:v>
                </c:pt>
                <c:pt idx="2">
                  <c:v>0.22190341703820049</c:v>
                </c:pt>
                <c:pt idx="3">
                  <c:v>0.45282945899597293</c:v>
                </c:pt>
                <c:pt idx="4">
                  <c:v>0.3791070506253188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EFC5-412B-9E93-01A34270BA00}"/>
            </c:ext>
          </c:extLst>
        </c:ser>
        <c:ser>
          <c:idx val="12"/>
          <c:order val="12"/>
          <c:tx>
            <c:strRef>
              <c:f>'все диаграммы-2017'!$A$684</c:f>
              <c:strCache>
                <c:ptCount val="1"/>
                <c:pt idx="0">
                  <c:v>Ивановская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диаграммы-2017'!$B$684:$F$684</c:f>
              <c:numCache>
                <c:formatCode>0.00</c:formatCode>
                <c:ptCount val="5"/>
                <c:pt idx="0">
                  <c:v>0.47343562178396537</c:v>
                </c:pt>
                <c:pt idx="1">
                  <c:v>0.65311175358594264</c:v>
                </c:pt>
                <c:pt idx="2">
                  <c:v>0.141580225410737</c:v>
                </c:pt>
                <c:pt idx="3">
                  <c:v>0.63920121220870618</c:v>
                </c:pt>
                <c:pt idx="4">
                  <c:v>0.47499907876528935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EFC5-412B-9E93-01A34270BA00}"/>
            </c:ext>
          </c:extLst>
        </c:ser>
        <c:ser>
          <c:idx val="13"/>
          <c:order val="13"/>
          <c:tx>
            <c:strRef>
              <c:f>'все диаграммы-2017'!$A$685</c:f>
              <c:strCache>
                <c:ptCount val="1"/>
                <c:pt idx="0">
                  <c:v>Иркутская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диаграммы-2017'!$B$685:$F$685</c:f>
              <c:numCache>
                <c:formatCode>0.00</c:formatCode>
                <c:ptCount val="5"/>
                <c:pt idx="0">
                  <c:v>0.37813090208569289</c:v>
                </c:pt>
                <c:pt idx="1">
                  <c:v>0.50266194460296421</c:v>
                </c:pt>
                <c:pt idx="2">
                  <c:v>0.22077447145696671</c:v>
                </c:pt>
                <c:pt idx="3">
                  <c:v>0.3974927594274944</c:v>
                </c:pt>
                <c:pt idx="4">
                  <c:v>0.36865130909955846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EFC5-412B-9E93-01A34270BA00}"/>
            </c:ext>
          </c:extLst>
        </c:ser>
        <c:ser>
          <c:idx val="14"/>
          <c:order val="14"/>
          <c:tx>
            <c:strRef>
              <c:f>'все диаграммы-2017'!$A$686</c:f>
              <c:strCache>
                <c:ptCount val="1"/>
                <c:pt idx="0">
                  <c:v>Кабардино-Балкарская Республика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диаграммы-2017'!$B$686:$F$686</c:f>
              <c:numCache>
                <c:formatCode>0.00</c:formatCode>
                <c:ptCount val="5"/>
                <c:pt idx="0">
                  <c:v>0.41063625201702864</c:v>
                </c:pt>
                <c:pt idx="1">
                  <c:v>0.67796284470588497</c:v>
                </c:pt>
                <c:pt idx="2">
                  <c:v>0.28301544453027044</c:v>
                </c:pt>
                <c:pt idx="3">
                  <c:v>0.49935273804622166</c:v>
                </c:pt>
                <c:pt idx="4">
                  <c:v>0.44060632796545446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EFC5-412B-9E93-01A34270BA00}"/>
            </c:ext>
          </c:extLst>
        </c:ser>
        <c:ser>
          <c:idx val="15"/>
          <c:order val="15"/>
          <c:tx>
            <c:strRef>
              <c:f>'все диаграммы-2017'!$A$687</c:f>
              <c:strCache>
                <c:ptCount val="1"/>
                <c:pt idx="0">
                  <c:v>Калининградская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диаграммы-2017'!$B$687:$F$687</c:f>
              <c:numCache>
                <c:formatCode>0.00</c:formatCode>
                <c:ptCount val="5"/>
                <c:pt idx="0">
                  <c:v>0.53414658097242518</c:v>
                </c:pt>
                <c:pt idx="1">
                  <c:v>0.68477273006709516</c:v>
                </c:pt>
                <c:pt idx="2">
                  <c:v>0.32515421724957444</c:v>
                </c:pt>
                <c:pt idx="3">
                  <c:v>0.62229255973055175</c:v>
                </c:pt>
                <c:pt idx="4">
                  <c:v>0.53544085970714572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EFC5-412B-9E93-01A34270BA00}"/>
            </c:ext>
          </c:extLst>
        </c:ser>
        <c:ser>
          <c:idx val="16"/>
          <c:order val="16"/>
          <c:tx>
            <c:strRef>
              <c:f>'все диаграммы-2017'!$A$688</c:f>
              <c:strCache>
                <c:ptCount val="1"/>
                <c:pt idx="0">
                  <c:v>Калужская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диаграммы-2017'!$B$688:$F$688</c:f>
              <c:numCache>
                <c:formatCode>0.00</c:formatCode>
                <c:ptCount val="5"/>
                <c:pt idx="0">
                  <c:v>0.43529793012738632</c:v>
                </c:pt>
                <c:pt idx="1">
                  <c:v>0.70766989483059262</c:v>
                </c:pt>
                <c:pt idx="2">
                  <c:v>0.22969752929268294</c:v>
                </c:pt>
                <c:pt idx="3">
                  <c:v>0.61767892283358583</c:v>
                </c:pt>
                <c:pt idx="4">
                  <c:v>0.47497650069961461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EFC5-412B-9E93-01A34270BA00}"/>
            </c:ext>
          </c:extLst>
        </c:ser>
        <c:ser>
          <c:idx val="17"/>
          <c:order val="17"/>
          <c:tx>
            <c:strRef>
              <c:f>'все диаграммы-2017'!$A$689</c:f>
              <c:strCache>
                <c:ptCount val="1"/>
                <c:pt idx="0">
                  <c:v>Камчатский край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диаграммы-2017'!$B$689:$F$689</c:f>
              <c:numCache>
                <c:formatCode>0.00</c:formatCode>
                <c:ptCount val="5"/>
                <c:pt idx="0">
                  <c:v>0.56347326328462977</c:v>
                </c:pt>
                <c:pt idx="1">
                  <c:v>0.6132471538414288</c:v>
                </c:pt>
                <c:pt idx="2">
                  <c:v>0.25507024316440391</c:v>
                </c:pt>
                <c:pt idx="3">
                  <c:v>0.69625632830108353</c:v>
                </c:pt>
                <c:pt idx="4">
                  <c:v>0.54593542974832832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EFC5-412B-9E93-01A34270BA00}"/>
            </c:ext>
          </c:extLst>
        </c:ser>
        <c:ser>
          <c:idx val="18"/>
          <c:order val="18"/>
          <c:tx>
            <c:strRef>
              <c:f>'все диаграммы-2017'!$A$690</c:f>
              <c:strCache>
                <c:ptCount val="1"/>
                <c:pt idx="0">
                  <c:v>Карачаево-Черкесская Республика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диаграммы-2017'!$B$690:$F$690</c:f>
              <c:numCache>
                <c:formatCode>0.00</c:formatCode>
                <c:ptCount val="5"/>
                <c:pt idx="0">
                  <c:v>0.46868324833146308</c:v>
                </c:pt>
                <c:pt idx="1">
                  <c:v>0.49951369014935154</c:v>
                </c:pt>
                <c:pt idx="2">
                  <c:v>0.32969777358668234</c:v>
                </c:pt>
                <c:pt idx="3">
                  <c:v>0.32475350263040703</c:v>
                </c:pt>
                <c:pt idx="4">
                  <c:v>0.41081702641507623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EFC5-412B-9E93-01A34270BA00}"/>
            </c:ext>
          </c:extLst>
        </c:ser>
        <c:ser>
          <c:idx val="19"/>
          <c:order val="19"/>
          <c:tx>
            <c:strRef>
              <c:f>'все диаграммы-2017'!$A$691</c:f>
              <c:strCache>
                <c:ptCount val="1"/>
                <c:pt idx="0">
                  <c:v>Кемеровская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диаграммы-2017'!$B$691:$F$691</c:f>
              <c:numCache>
                <c:formatCode>0.00</c:formatCode>
                <c:ptCount val="5"/>
                <c:pt idx="0">
                  <c:v>0.53540415734815805</c:v>
                </c:pt>
                <c:pt idx="1">
                  <c:v>0.63335262147760263</c:v>
                </c:pt>
                <c:pt idx="2">
                  <c:v>0.17426310274646664</c:v>
                </c:pt>
                <c:pt idx="3">
                  <c:v>0.49498740817756881</c:v>
                </c:pt>
                <c:pt idx="4">
                  <c:v>0.47051809752696916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5-EFC5-412B-9E93-01A34270BA00}"/>
            </c:ext>
          </c:extLst>
        </c:ser>
        <c:ser>
          <c:idx val="20"/>
          <c:order val="20"/>
          <c:tx>
            <c:strRef>
              <c:f>'все диаграммы-2017'!$A$692</c:f>
              <c:strCache>
                <c:ptCount val="1"/>
                <c:pt idx="0">
                  <c:v>Кировская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диаграммы-2017'!$B$692:$F$692</c:f>
              <c:numCache>
                <c:formatCode>0.00</c:formatCode>
                <c:ptCount val="5"/>
                <c:pt idx="0">
                  <c:v>0.36075698818190455</c:v>
                </c:pt>
                <c:pt idx="1">
                  <c:v>0.67101849748846654</c:v>
                </c:pt>
                <c:pt idx="2">
                  <c:v>0.14712125519005978</c:v>
                </c:pt>
                <c:pt idx="3">
                  <c:v>0.47031186006831627</c:v>
                </c:pt>
                <c:pt idx="4">
                  <c:v>0.38517633119076816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EFC5-412B-9E93-01A34270BA00}"/>
            </c:ext>
          </c:extLst>
        </c:ser>
        <c:ser>
          <c:idx val="21"/>
          <c:order val="21"/>
          <c:tx>
            <c:strRef>
              <c:f>'все диаграммы-2017'!$A$693</c:f>
              <c:strCache>
                <c:ptCount val="1"/>
                <c:pt idx="0">
                  <c:v>Костромская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диаграммы-2017'!$B$693:$F$693</c:f>
              <c:numCache>
                <c:formatCode>0.00</c:formatCode>
                <c:ptCount val="5"/>
                <c:pt idx="0">
                  <c:v>0.37369840845627417</c:v>
                </c:pt>
                <c:pt idx="1">
                  <c:v>0.74221034558558274</c:v>
                </c:pt>
                <c:pt idx="2">
                  <c:v>0.25210988819305874</c:v>
                </c:pt>
                <c:pt idx="3">
                  <c:v>0.57913641151762096</c:v>
                </c:pt>
                <c:pt idx="4">
                  <c:v>0.44575973983844069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7-EFC5-412B-9E93-01A34270BA00}"/>
            </c:ext>
          </c:extLst>
        </c:ser>
        <c:ser>
          <c:idx val="22"/>
          <c:order val="22"/>
          <c:tx>
            <c:strRef>
              <c:f>'все диаграммы-2017'!$A$694</c:f>
              <c:strCache>
                <c:ptCount val="1"/>
                <c:pt idx="0">
                  <c:v>Краснодарский край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диаграммы-2017'!$B$694:$F$694</c:f>
              <c:numCache>
                <c:formatCode>0.00</c:formatCode>
                <c:ptCount val="5"/>
                <c:pt idx="0">
                  <c:v>0.58585033833701483</c:v>
                </c:pt>
                <c:pt idx="1">
                  <c:v>0.50134934127111108</c:v>
                </c:pt>
                <c:pt idx="2">
                  <c:v>0.25980107093677657</c:v>
                </c:pt>
                <c:pt idx="3">
                  <c:v>0.48790382787532349</c:v>
                </c:pt>
                <c:pt idx="4">
                  <c:v>0.4917295620405262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8-EFC5-412B-9E93-01A34270BA00}"/>
            </c:ext>
          </c:extLst>
        </c:ser>
        <c:ser>
          <c:idx val="23"/>
          <c:order val="23"/>
          <c:tx>
            <c:strRef>
              <c:f>'все диаграммы-2017'!$A$695</c:f>
              <c:strCache>
                <c:ptCount val="1"/>
                <c:pt idx="0">
                  <c:v>Красноярский край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диаграммы-2017'!$B$695:$F$695</c:f>
              <c:numCache>
                <c:formatCode>0.00</c:formatCode>
                <c:ptCount val="5"/>
                <c:pt idx="0">
                  <c:v>0.44166375868791913</c:v>
                </c:pt>
                <c:pt idx="1">
                  <c:v>0.59513150475678167</c:v>
                </c:pt>
                <c:pt idx="2">
                  <c:v>0.25217728924079097</c:v>
                </c:pt>
                <c:pt idx="3">
                  <c:v>0.43503766749409545</c:v>
                </c:pt>
                <c:pt idx="4">
                  <c:v>0.42317262019885699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9-EFC5-412B-9E93-01A34270BA00}"/>
            </c:ext>
          </c:extLst>
        </c:ser>
        <c:ser>
          <c:idx val="24"/>
          <c:order val="24"/>
          <c:tx>
            <c:strRef>
              <c:f>'все диаграммы-2017'!$A$696</c:f>
              <c:strCache>
                <c:ptCount val="1"/>
                <c:pt idx="0">
                  <c:v>Курганская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диаграммы-2017'!$B$696:$F$696</c:f>
              <c:numCache>
                <c:formatCode>0.00</c:formatCode>
                <c:ptCount val="5"/>
                <c:pt idx="0">
                  <c:v>0.38770002924685487</c:v>
                </c:pt>
                <c:pt idx="1">
                  <c:v>0.55597001098735588</c:v>
                </c:pt>
                <c:pt idx="2">
                  <c:v>0.20075363433369189</c:v>
                </c:pt>
                <c:pt idx="3">
                  <c:v>0.28578508698974392</c:v>
                </c:pt>
                <c:pt idx="4">
                  <c:v>0.34757928581822239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A-EFC5-412B-9E93-01A34270BA00}"/>
            </c:ext>
          </c:extLst>
        </c:ser>
        <c:ser>
          <c:idx val="25"/>
          <c:order val="25"/>
          <c:tx>
            <c:strRef>
              <c:f>'все диаграммы-2017'!$A$697</c:f>
              <c:strCache>
                <c:ptCount val="1"/>
                <c:pt idx="0">
                  <c:v>Курская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диаграммы-2017'!$B$697:$F$697</c:f>
              <c:numCache>
                <c:formatCode>0.00</c:formatCode>
                <c:ptCount val="5"/>
                <c:pt idx="0">
                  <c:v>0.36058422092811715</c:v>
                </c:pt>
                <c:pt idx="1">
                  <c:v>0.60762087095086437</c:v>
                </c:pt>
                <c:pt idx="2">
                  <c:v>0.26777750012992613</c:v>
                </c:pt>
                <c:pt idx="3">
                  <c:v>0.28010153820699207</c:v>
                </c:pt>
                <c:pt idx="4">
                  <c:v>0.35226992727082135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B-EFC5-412B-9E93-01A34270BA00}"/>
            </c:ext>
          </c:extLst>
        </c:ser>
        <c:ser>
          <c:idx val="26"/>
          <c:order val="26"/>
          <c:tx>
            <c:strRef>
              <c:f>'все диаграммы-2017'!$A$698</c:f>
              <c:strCache>
                <c:ptCount val="1"/>
                <c:pt idx="0">
                  <c:v>Ленинградская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диаграммы-2017'!$B$698:$F$698</c:f>
              <c:numCache>
                <c:formatCode>0.00</c:formatCode>
                <c:ptCount val="5"/>
                <c:pt idx="0">
                  <c:v>0.53279236517345196</c:v>
                </c:pt>
                <c:pt idx="1">
                  <c:v>0.73726690245906346</c:v>
                </c:pt>
                <c:pt idx="2">
                  <c:v>0.37620120654508221</c:v>
                </c:pt>
                <c:pt idx="3">
                  <c:v>0.6182507485619757</c:v>
                </c:pt>
                <c:pt idx="4">
                  <c:v>0.54930394462203647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C-EFC5-412B-9E93-01A34270BA00}"/>
            </c:ext>
          </c:extLst>
        </c:ser>
        <c:ser>
          <c:idx val="27"/>
          <c:order val="27"/>
          <c:tx>
            <c:strRef>
              <c:f>'все диаграммы-2017'!$A$699</c:f>
              <c:strCache>
                <c:ptCount val="1"/>
                <c:pt idx="0">
                  <c:v>Липецкая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диаграммы-2017'!$B$699:$F$699</c:f>
              <c:numCache>
                <c:formatCode>0.00</c:formatCode>
                <c:ptCount val="5"/>
                <c:pt idx="0">
                  <c:v>0.45634745821932954</c:v>
                </c:pt>
                <c:pt idx="1">
                  <c:v>0.67289657579791773</c:v>
                </c:pt>
                <c:pt idx="2">
                  <c:v>0.30550753121014068</c:v>
                </c:pt>
                <c:pt idx="3">
                  <c:v>0.4738284567025276</c:v>
                </c:pt>
                <c:pt idx="4">
                  <c:v>0.45832778493927973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D-EFC5-412B-9E93-01A34270BA00}"/>
            </c:ext>
          </c:extLst>
        </c:ser>
        <c:ser>
          <c:idx val="28"/>
          <c:order val="28"/>
          <c:tx>
            <c:strRef>
              <c:f>'все диаграммы-2017'!$A$700</c:f>
              <c:strCache>
                <c:ptCount val="1"/>
                <c:pt idx="0">
                  <c:v>Магаданская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диаграммы-2017'!$B$700:$F$700</c:f>
              <c:numCache>
                <c:formatCode>0.00</c:formatCode>
                <c:ptCount val="5"/>
                <c:pt idx="0">
                  <c:v>0.48782476860719226</c:v>
                </c:pt>
                <c:pt idx="1">
                  <c:v>0.55339311128545154</c:v>
                </c:pt>
                <c:pt idx="2">
                  <c:v>0.17803844503964017</c:v>
                </c:pt>
                <c:pt idx="3">
                  <c:v>0.440207526620427</c:v>
                </c:pt>
                <c:pt idx="4">
                  <c:v>0.42677593876891329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EFC5-412B-9E93-01A34270BA00}"/>
            </c:ext>
          </c:extLst>
        </c:ser>
        <c:ser>
          <c:idx val="29"/>
          <c:order val="29"/>
          <c:tx>
            <c:strRef>
              <c:f>'все диаграммы-2017'!$A$701</c:f>
              <c:strCache>
                <c:ptCount val="1"/>
                <c:pt idx="0">
                  <c:v>Московская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диаграммы-2017'!$B$701:$F$701</c:f>
              <c:numCache>
                <c:formatCode>0.00</c:formatCode>
                <c:ptCount val="5"/>
                <c:pt idx="0">
                  <c:v>0.61195521860695734</c:v>
                </c:pt>
                <c:pt idx="1">
                  <c:v>0.77263376931066918</c:v>
                </c:pt>
                <c:pt idx="2">
                  <c:v>0.31438811802907785</c:v>
                </c:pt>
                <c:pt idx="3">
                  <c:v>0.6794876811744136</c:v>
                </c:pt>
                <c:pt idx="4">
                  <c:v>0.59303019672497659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F-EFC5-412B-9E93-01A34270BA00}"/>
            </c:ext>
          </c:extLst>
        </c:ser>
        <c:ser>
          <c:idx val="30"/>
          <c:order val="30"/>
          <c:tx>
            <c:strRef>
              <c:f>'все диаграммы-2017'!$A$702</c:f>
              <c:strCache>
                <c:ptCount val="1"/>
                <c:pt idx="0">
                  <c:v>Мурманская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диаграммы-2017'!$B$702:$F$702</c:f>
              <c:numCache>
                <c:formatCode>0.00</c:formatCode>
                <c:ptCount val="5"/>
                <c:pt idx="0">
                  <c:v>0.53336913731206526</c:v>
                </c:pt>
                <c:pt idx="1">
                  <c:v>0.6813581247438063</c:v>
                </c:pt>
                <c:pt idx="2">
                  <c:v>0.25900701046823671</c:v>
                </c:pt>
                <c:pt idx="3">
                  <c:v>0.68803188615312116</c:v>
                </c:pt>
                <c:pt idx="4">
                  <c:v>0.53900048313466375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0-EFC5-412B-9E93-01A34270BA00}"/>
            </c:ext>
          </c:extLst>
        </c:ser>
        <c:ser>
          <c:idx val="31"/>
          <c:order val="31"/>
          <c:tx>
            <c:strRef>
              <c:f>'все диаграммы-2017'!$A$703</c:f>
              <c:strCache>
                <c:ptCount val="1"/>
                <c:pt idx="0">
                  <c:v>Ненецкий автономный округ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диаграммы-2017'!$B$703:$F$703</c:f>
              <c:numCache>
                <c:formatCode>0.00</c:formatCode>
                <c:ptCount val="5"/>
                <c:pt idx="0">
                  <c:v>0.30805188227741992</c:v>
                </c:pt>
                <c:pt idx="1">
                  <c:v>0.50633292266282337</c:v>
                </c:pt>
                <c:pt idx="2">
                  <c:v>0.33333333333333331</c:v>
                </c:pt>
                <c:pt idx="3">
                  <c:v>0.25017830786285372</c:v>
                </c:pt>
                <c:pt idx="4">
                  <c:v>0.3213512094123262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1-EFC5-412B-9E93-01A34270BA00}"/>
            </c:ext>
          </c:extLst>
        </c:ser>
        <c:ser>
          <c:idx val="32"/>
          <c:order val="32"/>
          <c:tx>
            <c:strRef>
              <c:f>'все диаграммы-2017'!$A$704</c:f>
              <c:strCache>
                <c:ptCount val="1"/>
                <c:pt idx="0">
                  <c:v>Нижегородская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диаграммы-2017'!$B$704:$F$704</c:f>
              <c:numCache>
                <c:formatCode>0.00</c:formatCode>
                <c:ptCount val="5"/>
                <c:pt idx="0">
                  <c:v>0.53962551052953356</c:v>
                </c:pt>
                <c:pt idx="1">
                  <c:v>0.65472248031778202</c:v>
                </c:pt>
                <c:pt idx="2">
                  <c:v>0.12404545667519395</c:v>
                </c:pt>
                <c:pt idx="3">
                  <c:v>0.64078406391565046</c:v>
                </c:pt>
                <c:pt idx="4">
                  <c:v>0.50215345214472951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2-EFC5-412B-9E93-01A34270BA00}"/>
            </c:ext>
          </c:extLst>
        </c:ser>
        <c:ser>
          <c:idx val="33"/>
          <c:order val="33"/>
          <c:tx>
            <c:strRef>
              <c:f>'все диаграммы-2017'!$A$705</c:f>
              <c:strCache>
                <c:ptCount val="1"/>
                <c:pt idx="0">
                  <c:v>Новгородская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диаграммы-2017'!$B$705:$F$705</c:f>
              <c:numCache>
                <c:formatCode>0.00</c:formatCode>
                <c:ptCount val="5"/>
                <c:pt idx="0">
                  <c:v>0.48920730397451218</c:v>
                </c:pt>
                <c:pt idx="1">
                  <c:v>0.64089653060367413</c:v>
                </c:pt>
                <c:pt idx="2">
                  <c:v>0.38746885809376569</c:v>
                </c:pt>
                <c:pt idx="3">
                  <c:v>0.41916891029394721</c:v>
                </c:pt>
                <c:pt idx="4">
                  <c:v>0.4707427335829697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3-EFC5-412B-9E93-01A34270BA00}"/>
            </c:ext>
          </c:extLst>
        </c:ser>
        <c:ser>
          <c:idx val="34"/>
          <c:order val="34"/>
          <c:tx>
            <c:strRef>
              <c:f>'все диаграммы-2017'!$A$706</c:f>
              <c:strCache>
                <c:ptCount val="1"/>
                <c:pt idx="0">
                  <c:v>Новосибирская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диаграммы-2017'!$B$706:$F$706</c:f>
              <c:numCache>
                <c:formatCode>0.00</c:formatCode>
                <c:ptCount val="5"/>
                <c:pt idx="0">
                  <c:v>0.46923400095918327</c:v>
                </c:pt>
                <c:pt idx="1">
                  <c:v>0.65351726241888997</c:v>
                </c:pt>
                <c:pt idx="2">
                  <c:v>0.21120217605861943</c:v>
                </c:pt>
                <c:pt idx="3">
                  <c:v>0.43706814961488433</c:v>
                </c:pt>
                <c:pt idx="4">
                  <c:v>0.43538641739497097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4-EFC5-412B-9E93-01A34270BA00}"/>
            </c:ext>
          </c:extLst>
        </c:ser>
        <c:ser>
          <c:idx val="35"/>
          <c:order val="35"/>
          <c:tx>
            <c:strRef>
              <c:f>'все диаграммы-2017'!$A$707</c:f>
              <c:strCache>
                <c:ptCount val="1"/>
                <c:pt idx="0">
                  <c:v>Омская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диаграммы-2017'!$B$707:$F$707</c:f>
              <c:numCache>
                <c:formatCode>0.00</c:formatCode>
                <c:ptCount val="5"/>
                <c:pt idx="0">
                  <c:v>0.4381049070483411</c:v>
                </c:pt>
                <c:pt idx="1">
                  <c:v>0.64668808773024056</c:v>
                </c:pt>
                <c:pt idx="2">
                  <c:v>0.11139742588145089</c:v>
                </c:pt>
                <c:pt idx="3">
                  <c:v>0.50080381500982207</c:v>
                </c:pt>
                <c:pt idx="4">
                  <c:v>0.41821796690433644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5-EFC5-412B-9E93-01A34270BA00}"/>
            </c:ext>
          </c:extLst>
        </c:ser>
        <c:ser>
          <c:idx val="36"/>
          <c:order val="36"/>
          <c:tx>
            <c:strRef>
              <c:f>'все диаграммы-2017'!$A$708</c:f>
              <c:strCache>
                <c:ptCount val="1"/>
                <c:pt idx="0">
                  <c:v>Оренбургская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диаграммы-2017'!$B$708:$F$708</c:f>
              <c:numCache>
                <c:formatCode>0.00</c:formatCode>
                <c:ptCount val="5"/>
                <c:pt idx="0">
                  <c:v>0.4367132630115485</c:v>
                </c:pt>
                <c:pt idx="1">
                  <c:v>0.65013302445399501</c:v>
                </c:pt>
                <c:pt idx="2">
                  <c:v>0.25494444139802902</c:v>
                </c:pt>
                <c:pt idx="3">
                  <c:v>0.50840457062822908</c:v>
                </c:pt>
                <c:pt idx="4">
                  <c:v>0.44621077812152543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6-EFC5-412B-9E93-01A34270BA00}"/>
            </c:ext>
          </c:extLst>
        </c:ser>
        <c:ser>
          <c:idx val="37"/>
          <c:order val="37"/>
          <c:tx>
            <c:strRef>
              <c:f>'все диаграммы-2017'!$A$709</c:f>
              <c:strCache>
                <c:ptCount val="1"/>
                <c:pt idx="0">
                  <c:v>Орловская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диаграммы-2017'!$B$709:$F$709</c:f>
              <c:numCache>
                <c:formatCode>0.00</c:formatCode>
                <c:ptCount val="5"/>
                <c:pt idx="0">
                  <c:v>0.33108412870967446</c:v>
                </c:pt>
                <c:pt idx="1">
                  <c:v>0.68027335340527884</c:v>
                </c:pt>
                <c:pt idx="2">
                  <c:v>0.27577722038260727</c:v>
                </c:pt>
                <c:pt idx="3">
                  <c:v>0.4890671936688451</c:v>
                </c:pt>
                <c:pt idx="4">
                  <c:v>0.40117903797065863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7-EFC5-412B-9E93-01A34270BA00}"/>
            </c:ext>
          </c:extLst>
        </c:ser>
        <c:ser>
          <c:idx val="38"/>
          <c:order val="38"/>
          <c:tx>
            <c:strRef>
              <c:f>'все диаграммы-2017'!$A$710</c:f>
              <c:strCache>
                <c:ptCount val="1"/>
                <c:pt idx="0">
                  <c:v>Пензенская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диаграммы-2017'!$B$710:$F$710</c:f>
              <c:numCache>
                <c:formatCode>0.00</c:formatCode>
                <c:ptCount val="5"/>
                <c:pt idx="0">
                  <c:v>0.45561150860052912</c:v>
                </c:pt>
                <c:pt idx="1">
                  <c:v>0.65204032614918772</c:v>
                </c:pt>
                <c:pt idx="2">
                  <c:v>0.23416450851422854</c:v>
                </c:pt>
                <c:pt idx="3">
                  <c:v>0.35668061642106796</c:v>
                </c:pt>
                <c:pt idx="4">
                  <c:v>0.41319686425385227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8-EFC5-412B-9E93-01A34270BA00}"/>
            </c:ext>
          </c:extLst>
        </c:ser>
        <c:ser>
          <c:idx val="39"/>
          <c:order val="39"/>
          <c:tx>
            <c:strRef>
              <c:f>'все диаграммы-2017'!$A$711</c:f>
              <c:strCache>
                <c:ptCount val="1"/>
                <c:pt idx="0">
                  <c:v>Пермский край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диаграммы-2017'!$B$711:$F$711</c:f>
              <c:numCache>
                <c:formatCode>0.00</c:formatCode>
                <c:ptCount val="5"/>
                <c:pt idx="0">
                  <c:v>0.40516630306524204</c:v>
                </c:pt>
                <c:pt idx="1">
                  <c:v>0.59689012820045806</c:v>
                </c:pt>
                <c:pt idx="2">
                  <c:v>0.27327434194985267</c:v>
                </c:pt>
                <c:pt idx="3">
                  <c:v>0.48742559263690943</c:v>
                </c:pt>
                <c:pt idx="4">
                  <c:v>0.42391871218611266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9-EFC5-412B-9E93-01A34270BA00}"/>
            </c:ext>
          </c:extLst>
        </c:ser>
        <c:ser>
          <c:idx val="40"/>
          <c:order val="40"/>
          <c:tx>
            <c:strRef>
              <c:f>'все диаграммы-2017'!$A$712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EFC5-412B-9E93-01A34270BA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диаграммы-2017'!$B$712:$F$712</c:f>
              <c:numCache>
                <c:formatCode>0.00</c:formatCode>
                <c:ptCount val="5"/>
                <c:pt idx="0">
                  <c:v>0.36297679494844448</c:v>
                </c:pt>
                <c:pt idx="1">
                  <c:v>0.49811507407855221</c:v>
                </c:pt>
                <c:pt idx="2">
                  <c:v>0.10917716866083919</c:v>
                </c:pt>
                <c:pt idx="3">
                  <c:v>0.41172748307127638</c:v>
                </c:pt>
                <c:pt idx="4">
                  <c:v>0.34440066805827074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B-EFC5-412B-9E93-01A34270BA00}"/>
            </c:ext>
          </c:extLst>
        </c:ser>
        <c:ser>
          <c:idx val="41"/>
          <c:order val="41"/>
          <c:tx>
            <c:strRef>
              <c:f>'все диаграммы-2017'!$A$713</c:f>
              <c:strCache>
                <c:ptCount val="1"/>
                <c:pt idx="0">
                  <c:v>Псковская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диаграммы-2017'!$B$713:$F$713</c:f>
              <c:numCache>
                <c:formatCode>0.00</c:formatCode>
                <c:ptCount val="5"/>
                <c:pt idx="0">
                  <c:v>0.44309252112758202</c:v>
                </c:pt>
                <c:pt idx="1">
                  <c:v>0.60209754738207522</c:v>
                </c:pt>
                <c:pt idx="2">
                  <c:v>0.26915762815166971</c:v>
                </c:pt>
                <c:pt idx="3">
                  <c:v>0.34387693368673067</c:v>
                </c:pt>
                <c:pt idx="4">
                  <c:v>0.4049511469514761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C-EFC5-412B-9E93-01A34270BA00}"/>
            </c:ext>
          </c:extLst>
        </c:ser>
        <c:ser>
          <c:idx val="42"/>
          <c:order val="42"/>
          <c:tx>
            <c:strRef>
              <c:f>'все диаграммы-2017'!$A$714</c:f>
              <c:strCache>
                <c:ptCount val="1"/>
                <c:pt idx="0">
                  <c:v>Республика Адыгея (Адыгея)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диаграммы-2017'!$B$714:$F$714</c:f>
              <c:numCache>
                <c:formatCode>0.00</c:formatCode>
                <c:ptCount val="5"/>
                <c:pt idx="0">
                  <c:v>0.54710947695277157</c:v>
                </c:pt>
                <c:pt idx="1">
                  <c:v>0.50669054697730864</c:v>
                </c:pt>
                <c:pt idx="2">
                  <c:v>0.21084648921104979</c:v>
                </c:pt>
                <c:pt idx="3">
                  <c:v>0.48295029184448807</c:v>
                </c:pt>
                <c:pt idx="4">
                  <c:v>0.46470592442591441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D-EFC5-412B-9E93-01A34270BA00}"/>
            </c:ext>
          </c:extLst>
        </c:ser>
        <c:ser>
          <c:idx val="43"/>
          <c:order val="43"/>
          <c:tx>
            <c:strRef>
              <c:f>'все диаграммы-2017'!$A$715</c:f>
              <c:strCache>
                <c:ptCount val="1"/>
                <c:pt idx="0">
                  <c:v>Республика Алтай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диаграммы-2017'!$B$715:$F$715</c:f>
              <c:numCache>
                <c:formatCode>0.00</c:formatCode>
                <c:ptCount val="5"/>
                <c:pt idx="0">
                  <c:v>0.51825433900712536</c:v>
                </c:pt>
                <c:pt idx="1">
                  <c:v>0.50152154272770422</c:v>
                </c:pt>
                <c:pt idx="2">
                  <c:v>0.37515845212107912</c:v>
                </c:pt>
                <c:pt idx="3">
                  <c:v>0.33887404125230969</c:v>
                </c:pt>
                <c:pt idx="4">
                  <c:v>0.44522285907338049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E-EFC5-412B-9E93-01A34270BA00}"/>
            </c:ext>
          </c:extLst>
        </c:ser>
        <c:ser>
          <c:idx val="44"/>
          <c:order val="44"/>
          <c:tx>
            <c:strRef>
              <c:f>'все диаграммы-2017'!$A$716</c:f>
              <c:strCache>
                <c:ptCount val="1"/>
                <c:pt idx="0">
                  <c:v>Республика Башкортостан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диаграммы-2017'!$B$716:$F$716</c:f>
              <c:numCache>
                <c:formatCode>0.00</c:formatCode>
                <c:ptCount val="5"/>
                <c:pt idx="0">
                  <c:v>0.53184232293943434</c:v>
                </c:pt>
                <c:pt idx="1">
                  <c:v>0.63896081456259091</c:v>
                </c:pt>
                <c:pt idx="2">
                  <c:v>0.31658199056820441</c:v>
                </c:pt>
                <c:pt idx="3">
                  <c:v>0.40222781452460499</c:v>
                </c:pt>
                <c:pt idx="4">
                  <c:v>0.47247145892370312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F-EFC5-412B-9E93-01A34270BA00}"/>
            </c:ext>
          </c:extLst>
        </c:ser>
        <c:ser>
          <c:idx val="45"/>
          <c:order val="45"/>
          <c:tx>
            <c:strRef>
              <c:f>'все диаграммы-2017'!$A$717</c:f>
              <c:strCache>
                <c:ptCount val="1"/>
                <c:pt idx="0">
                  <c:v>Республика Бурятия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диаграммы-2017'!$B$717:$F$717</c:f>
              <c:numCache>
                <c:formatCode>0.00</c:formatCode>
                <c:ptCount val="5"/>
                <c:pt idx="0">
                  <c:v>0.52051394096597436</c:v>
                </c:pt>
                <c:pt idx="1">
                  <c:v>0.50006419095301857</c:v>
                </c:pt>
                <c:pt idx="2">
                  <c:v>0.18276794877231661</c:v>
                </c:pt>
                <c:pt idx="3">
                  <c:v>0.34113513609990531</c:v>
                </c:pt>
                <c:pt idx="4">
                  <c:v>0.41136333701244165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0-EFC5-412B-9E93-01A34270BA00}"/>
            </c:ext>
          </c:extLst>
        </c:ser>
        <c:ser>
          <c:idx val="46"/>
          <c:order val="46"/>
          <c:tx>
            <c:strRef>
              <c:f>'все диаграммы-2017'!$A$718</c:f>
              <c:strCache>
                <c:ptCount val="1"/>
                <c:pt idx="0">
                  <c:v>Республика Дагестан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диаграммы-2017'!$B$718:$F$718</c:f>
              <c:numCache>
                <c:formatCode>0.00</c:formatCode>
                <c:ptCount val="5"/>
                <c:pt idx="0">
                  <c:v>0.45871470120622043</c:v>
                </c:pt>
                <c:pt idx="1">
                  <c:v>0.27591071820641516</c:v>
                </c:pt>
                <c:pt idx="2">
                  <c:v>0.16803504508931777</c:v>
                </c:pt>
                <c:pt idx="3">
                  <c:v>0.24193318930982194</c:v>
                </c:pt>
                <c:pt idx="4">
                  <c:v>0.32990092159404472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1-EFC5-412B-9E93-01A34270BA00}"/>
            </c:ext>
          </c:extLst>
        </c:ser>
        <c:ser>
          <c:idx val="47"/>
          <c:order val="47"/>
          <c:tx>
            <c:strRef>
              <c:f>'все диаграммы-2017'!$A$719</c:f>
              <c:strCache>
                <c:ptCount val="1"/>
                <c:pt idx="0">
                  <c:v>Республика Ингушетия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диаграммы-2017'!$B$719:$F$719</c:f>
              <c:numCache>
                <c:formatCode>0.00</c:formatCode>
                <c:ptCount val="5"/>
                <c:pt idx="0">
                  <c:v>0.5331804765744228</c:v>
                </c:pt>
                <c:pt idx="1">
                  <c:v>0.28555660660725202</c:v>
                </c:pt>
                <c:pt idx="2">
                  <c:v>0.26694303681313242</c:v>
                </c:pt>
                <c:pt idx="3">
                  <c:v>0.19181836818088377</c:v>
                </c:pt>
                <c:pt idx="4">
                  <c:v>0.37014030069029819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2-EFC5-412B-9E93-01A34270BA00}"/>
            </c:ext>
          </c:extLst>
        </c:ser>
        <c:ser>
          <c:idx val="48"/>
          <c:order val="48"/>
          <c:tx>
            <c:strRef>
              <c:f>'все диаграммы-2017'!$A$720</c:f>
              <c:strCache>
                <c:ptCount val="1"/>
                <c:pt idx="0">
                  <c:v>Республика Калмыкия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диаграммы-2017'!$B$720:$F$720</c:f>
              <c:numCache>
                <c:formatCode>0.00</c:formatCode>
                <c:ptCount val="5"/>
                <c:pt idx="0">
                  <c:v>0.39074483838631141</c:v>
                </c:pt>
                <c:pt idx="1">
                  <c:v>0.51444023741157308</c:v>
                </c:pt>
                <c:pt idx="2">
                  <c:v>0.19567151181576561</c:v>
                </c:pt>
                <c:pt idx="3">
                  <c:v>0.301716493220821</c:v>
                </c:pt>
                <c:pt idx="4">
                  <c:v>0.34715543877661925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3-EFC5-412B-9E93-01A34270BA00}"/>
            </c:ext>
          </c:extLst>
        </c:ser>
        <c:ser>
          <c:idx val="49"/>
          <c:order val="49"/>
          <c:tx>
            <c:strRef>
              <c:f>'все диаграммы-2017'!$A$721</c:f>
              <c:strCache>
                <c:ptCount val="1"/>
                <c:pt idx="0">
                  <c:v>Республика Карелия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диаграммы-2017'!$B$721:$F$721</c:f>
              <c:numCache>
                <c:formatCode>0.00</c:formatCode>
                <c:ptCount val="5"/>
                <c:pt idx="0">
                  <c:v>0.48280553157179112</c:v>
                </c:pt>
                <c:pt idx="1">
                  <c:v>0.61107267009350941</c:v>
                </c:pt>
                <c:pt idx="2">
                  <c:v>0.20468316970466091</c:v>
                </c:pt>
                <c:pt idx="3">
                  <c:v>0.50089725532315998</c:v>
                </c:pt>
                <c:pt idx="4">
                  <c:v>0.45130386232819319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4-EFC5-412B-9E93-01A34270BA00}"/>
            </c:ext>
          </c:extLst>
        </c:ser>
        <c:ser>
          <c:idx val="50"/>
          <c:order val="50"/>
          <c:tx>
            <c:strRef>
              <c:f>'все диаграммы-2017'!$A$722</c:f>
              <c:strCache>
                <c:ptCount val="1"/>
                <c:pt idx="0">
                  <c:v>Республика Коми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диаграммы-2017'!$B$722:$F$722</c:f>
              <c:numCache>
                <c:formatCode>0.00</c:formatCode>
                <c:ptCount val="5"/>
                <c:pt idx="0">
                  <c:v>0.42221390106614215</c:v>
                </c:pt>
                <c:pt idx="1">
                  <c:v>0.60986060819899235</c:v>
                </c:pt>
                <c:pt idx="2">
                  <c:v>0.1558777872485935</c:v>
                </c:pt>
                <c:pt idx="3">
                  <c:v>0.53413246189263475</c:v>
                </c:pt>
                <c:pt idx="4">
                  <c:v>0.42325736957171389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5-EFC5-412B-9E93-01A34270BA00}"/>
            </c:ext>
          </c:extLst>
        </c:ser>
        <c:ser>
          <c:idx val="51"/>
          <c:order val="51"/>
          <c:tx>
            <c:strRef>
              <c:f>'все диаграммы-2017'!$A$723</c:f>
              <c:strCache>
                <c:ptCount val="1"/>
                <c:pt idx="0">
                  <c:v>Республика Крым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диаграммы-2017'!$B$723:$F$723</c:f>
              <c:numCache>
                <c:formatCode>0.00</c:formatCode>
                <c:ptCount val="5"/>
                <c:pt idx="0">
                  <c:v>0.59627015080161805</c:v>
                </c:pt>
                <c:pt idx="1">
                  <c:v>0.5423896082872387</c:v>
                </c:pt>
                <c:pt idx="2">
                  <c:v>0.16717682606376993</c:v>
                </c:pt>
                <c:pt idx="3">
                  <c:v>0.2482228579036912</c:v>
                </c:pt>
                <c:pt idx="4">
                  <c:v>0.41357787339104174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6-EFC5-412B-9E93-01A34270BA00}"/>
            </c:ext>
          </c:extLst>
        </c:ser>
        <c:ser>
          <c:idx val="52"/>
          <c:order val="52"/>
          <c:tx>
            <c:strRef>
              <c:f>'все диаграммы-2017'!$A$724</c:f>
              <c:strCache>
                <c:ptCount val="1"/>
                <c:pt idx="0">
                  <c:v>Республика Марий Эл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диаграммы-2017'!$B$724:$F$724</c:f>
              <c:numCache>
                <c:formatCode>0.00</c:formatCode>
                <c:ptCount val="5"/>
                <c:pt idx="0">
                  <c:v>0.50805273126381023</c:v>
                </c:pt>
                <c:pt idx="1">
                  <c:v>0.66604989432756556</c:v>
                </c:pt>
                <c:pt idx="2">
                  <c:v>0.24344304750090587</c:v>
                </c:pt>
                <c:pt idx="3">
                  <c:v>0.46825686157393454</c:v>
                </c:pt>
                <c:pt idx="4">
                  <c:v>0.46802499084224691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7-EFC5-412B-9E93-01A34270BA00}"/>
            </c:ext>
          </c:extLst>
        </c:ser>
        <c:ser>
          <c:idx val="53"/>
          <c:order val="53"/>
          <c:tx>
            <c:strRef>
              <c:f>'все диаграммы-2017'!$A$725</c:f>
              <c:strCache>
                <c:ptCount val="1"/>
                <c:pt idx="0">
                  <c:v>Республика Мордовия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диаграммы-2017'!$B$725:$F$725</c:f>
              <c:numCache>
                <c:formatCode>0.00</c:formatCode>
                <c:ptCount val="5"/>
                <c:pt idx="0">
                  <c:v>0.41058553403100717</c:v>
                </c:pt>
                <c:pt idx="1">
                  <c:v>0.75248464586712027</c:v>
                </c:pt>
                <c:pt idx="2">
                  <c:v>0.21344728020909542</c:v>
                </c:pt>
                <c:pt idx="3">
                  <c:v>0.68204252195166459</c:v>
                </c:pt>
                <c:pt idx="4">
                  <c:v>0.48219599752470088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8-EFC5-412B-9E93-01A34270BA00}"/>
            </c:ext>
          </c:extLst>
        </c:ser>
        <c:ser>
          <c:idx val="54"/>
          <c:order val="54"/>
          <c:tx>
            <c:strRef>
              <c:f>'все диаграммы-2017'!$A$726</c:f>
              <c:strCache>
                <c:ptCount val="1"/>
                <c:pt idx="0">
                  <c:v>Республика Саха (Якутия)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диаграммы-2017'!$B$726:$F$726</c:f>
              <c:numCache>
                <c:formatCode>0.00</c:formatCode>
                <c:ptCount val="5"/>
                <c:pt idx="0">
                  <c:v>0.55062393639726737</c:v>
                </c:pt>
                <c:pt idx="1">
                  <c:v>0.48279086774704005</c:v>
                </c:pt>
                <c:pt idx="2">
                  <c:v>0.30329175720876034</c:v>
                </c:pt>
                <c:pt idx="3">
                  <c:v>0.63160827825361965</c:v>
                </c:pt>
                <c:pt idx="4">
                  <c:v>0.51761193100093594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9-EFC5-412B-9E93-01A34270BA00}"/>
            </c:ext>
          </c:extLst>
        </c:ser>
        <c:ser>
          <c:idx val="55"/>
          <c:order val="55"/>
          <c:tx>
            <c:strRef>
              <c:f>'все диаграммы-2017'!$A$727</c:f>
              <c:strCache>
                <c:ptCount val="1"/>
                <c:pt idx="0">
                  <c:v>Республика Северная Осетия - Алания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5">
                    <a:tint val="79000"/>
                  </a:schemeClr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диаграммы-2017'!$B$727:$F$727</c:f>
              <c:numCache>
                <c:formatCode>0.00</c:formatCode>
                <c:ptCount val="5"/>
                <c:pt idx="0">
                  <c:v>0.50250594496569612</c:v>
                </c:pt>
                <c:pt idx="1">
                  <c:v>0.50321188014254803</c:v>
                </c:pt>
                <c:pt idx="2">
                  <c:v>0.17281463465794558</c:v>
                </c:pt>
                <c:pt idx="3">
                  <c:v>0.48572098812985598</c:v>
                </c:pt>
                <c:pt idx="4">
                  <c:v>0.43794865797094784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A-EFC5-412B-9E93-01A34270BA00}"/>
            </c:ext>
          </c:extLst>
        </c:ser>
        <c:ser>
          <c:idx val="56"/>
          <c:order val="56"/>
          <c:tx>
            <c:strRef>
              <c:f>'все диаграммы-2017'!$A$728</c:f>
              <c:strCache>
                <c:ptCount val="1"/>
                <c:pt idx="0">
                  <c:v>Республика Татарстан (Татарстан)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диаграммы-2017'!$B$728:$F$728</c:f>
              <c:numCache>
                <c:formatCode>0.00</c:formatCode>
                <c:ptCount val="5"/>
                <c:pt idx="0">
                  <c:v>0.44374949407683956</c:v>
                </c:pt>
                <c:pt idx="1">
                  <c:v>0.75203580487541299</c:v>
                </c:pt>
                <c:pt idx="2">
                  <c:v>0.17513510885200487</c:v>
                </c:pt>
                <c:pt idx="3">
                  <c:v>0.41750576970532205</c:v>
                </c:pt>
                <c:pt idx="4">
                  <c:v>0.42390932861924069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B-EFC5-412B-9E93-01A34270BA00}"/>
            </c:ext>
          </c:extLst>
        </c:ser>
        <c:ser>
          <c:idx val="57"/>
          <c:order val="57"/>
          <c:tx>
            <c:strRef>
              <c:f>'все диаграммы-2017'!$A$729</c:f>
              <c:strCache>
                <c:ptCount val="1"/>
                <c:pt idx="0">
                  <c:v>Республика Тыва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диаграммы-2017'!$B$729:$F$729</c:f>
              <c:numCache>
                <c:formatCode>0.00</c:formatCode>
                <c:ptCount val="5"/>
                <c:pt idx="0">
                  <c:v>0.56358029819925615</c:v>
                </c:pt>
                <c:pt idx="1">
                  <c:v>0.42834205373696838</c:v>
                </c:pt>
                <c:pt idx="2">
                  <c:v>0.34278353242170795</c:v>
                </c:pt>
                <c:pt idx="3">
                  <c:v>0.4853762233591386</c:v>
                </c:pt>
                <c:pt idx="4">
                  <c:v>0.48777207724274269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C-EFC5-412B-9E93-01A34270BA00}"/>
            </c:ext>
          </c:extLst>
        </c:ser>
        <c:ser>
          <c:idx val="58"/>
          <c:order val="58"/>
          <c:tx>
            <c:strRef>
              <c:f>'все диаграммы-2017'!$A$730</c:f>
              <c:strCache>
                <c:ptCount val="1"/>
                <c:pt idx="0">
                  <c:v>Республика Хакасия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диаграммы-2017'!$B$730:$F$730</c:f>
              <c:numCache>
                <c:formatCode>0.00</c:formatCode>
                <c:ptCount val="5"/>
                <c:pt idx="0">
                  <c:v>0.53507628720230438</c:v>
                </c:pt>
                <c:pt idx="1">
                  <c:v>0.5533469176580319</c:v>
                </c:pt>
                <c:pt idx="2">
                  <c:v>0.3188426783892741</c:v>
                </c:pt>
                <c:pt idx="3">
                  <c:v>0.43661783333699544</c:v>
                </c:pt>
                <c:pt idx="4">
                  <c:v>0.4729504190067565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D-EFC5-412B-9E93-01A34270BA00}"/>
            </c:ext>
          </c:extLst>
        </c:ser>
        <c:ser>
          <c:idx val="59"/>
          <c:order val="59"/>
          <c:tx>
            <c:strRef>
              <c:f>'все диаграммы-2017'!$A$731</c:f>
              <c:strCache>
                <c:ptCount val="1"/>
                <c:pt idx="0">
                  <c:v>Ростовская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диаграммы-2017'!$B$731:$F$731</c:f>
              <c:numCache>
                <c:formatCode>0.00</c:formatCode>
                <c:ptCount val="5"/>
                <c:pt idx="0">
                  <c:v>0.46294024612145479</c:v>
                </c:pt>
                <c:pt idx="1">
                  <c:v>0.5576836611822108</c:v>
                </c:pt>
                <c:pt idx="2">
                  <c:v>0.27580875964724311</c:v>
                </c:pt>
                <c:pt idx="3">
                  <c:v>0.49207825119972409</c:v>
                </c:pt>
                <c:pt idx="4">
                  <c:v>0.44697070662783817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E-EFC5-412B-9E93-01A34270BA00}"/>
            </c:ext>
          </c:extLst>
        </c:ser>
        <c:ser>
          <c:idx val="60"/>
          <c:order val="60"/>
          <c:tx>
            <c:strRef>
              <c:f>'все диаграммы-2017'!$A$732</c:f>
              <c:strCache>
                <c:ptCount val="1"/>
                <c:pt idx="0">
                  <c:v>Рязанская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диаграммы-2017'!$B$732:$F$732</c:f>
              <c:numCache>
                <c:formatCode>0.00</c:formatCode>
                <c:ptCount val="5"/>
                <c:pt idx="0">
                  <c:v>0.33828830785452285</c:v>
                </c:pt>
                <c:pt idx="1">
                  <c:v>0.61366945157833308</c:v>
                </c:pt>
                <c:pt idx="2">
                  <c:v>0.17421925649558634</c:v>
                </c:pt>
                <c:pt idx="3">
                  <c:v>0.37548657194513579</c:v>
                </c:pt>
                <c:pt idx="4">
                  <c:v>0.34963634789581555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F-EFC5-412B-9E93-01A34270BA00}"/>
            </c:ext>
          </c:extLst>
        </c:ser>
        <c:ser>
          <c:idx val="61"/>
          <c:order val="61"/>
          <c:tx>
            <c:strRef>
              <c:f>'все диаграммы-2017'!$A$733</c:f>
              <c:strCache>
                <c:ptCount val="1"/>
                <c:pt idx="0">
                  <c:v>Самарская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диаграммы-2017'!$B$733:$F$733</c:f>
              <c:numCache>
                <c:formatCode>0.00</c:formatCode>
                <c:ptCount val="5"/>
                <c:pt idx="0">
                  <c:v>0.40341694789512922</c:v>
                </c:pt>
                <c:pt idx="1">
                  <c:v>0.71749165903154088</c:v>
                </c:pt>
                <c:pt idx="2">
                  <c:v>0.16409243521747274</c:v>
                </c:pt>
                <c:pt idx="3">
                  <c:v>0.53161835644798328</c:v>
                </c:pt>
                <c:pt idx="4">
                  <c:v>0.42823318900835372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0-EFC5-412B-9E93-01A34270BA00}"/>
            </c:ext>
          </c:extLst>
        </c:ser>
        <c:ser>
          <c:idx val="62"/>
          <c:order val="62"/>
          <c:tx>
            <c:strRef>
              <c:f>'все диаграммы-2017'!$A$734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диаграммы-2017'!$B$734:$F$734</c:f>
              <c:numCache>
                <c:formatCode>0.00</c:formatCode>
                <c:ptCount val="5"/>
                <c:pt idx="0">
                  <c:v>0.52895425896785686</c:v>
                </c:pt>
                <c:pt idx="1">
                  <c:v>0.71609079442106349</c:v>
                </c:pt>
                <c:pt idx="2">
                  <c:v>0.40169596713504679</c:v>
                </c:pt>
                <c:pt idx="3">
                  <c:v>0.71138162725784215</c:v>
                </c:pt>
                <c:pt idx="4">
                  <c:v>0.57306301000721205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1-EFC5-412B-9E93-01A34270BA00}"/>
            </c:ext>
          </c:extLst>
        </c:ser>
        <c:ser>
          <c:idx val="63"/>
          <c:order val="63"/>
          <c:tx>
            <c:strRef>
              <c:f>'все диаграммы-2017'!$A$735</c:f>
              <c:strCache>
                <c:ptCount val="1"/>
                <c:pt idx="0">
                  <c:v>Саратовская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диаграммы-2017'!$B$735:$F$735</c:f>
              <c:numCache>
                <c:formatCode>0.00</c:formatCode>
                <c:ptCount val="5"/>
                <c:pt idx="0">
                  <c:v>0.38196339471625262</c:v>
                </c:pt>
                <c:pt idx="1">
                  <c:v>0.67128565984835142</c:v>
                </c:pt>
                <c:pt idx="2">
                  <c:v>0.17199054944888981</c:v>
                </c:pt>
                <c:pt idx="3">
                  <c:v>0.5487555675296274</c:v>
                </c:pt>
                <c:pt idx="4">
                  <c:v>0.41892068055265796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2-EFC5-412B-9E93-01A34270BA00}"/>
            </c:ext>
          </c:extLst>
        </c:ser>
        <c:ser>
          <c:idx val="64"/>
          <c:order val="64"/>
          <c:tx>
            <c:strRef>
              <c:f>'все диаграммы-2017'!$A$736</c:f>
              <c:strCache>
                <c:ptCount val="1"/>
                <c:pt idx="0">
                  <c:v>Сахалинская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диаграммы-2017'!$B$736:$F$736</c:f>
              <c:numCache>
                <c:formatCode>0.00</c:formatCode>
                <c:ptCount val="5"/>
                <c:pt idx="0">
                  <c:v>0.46673930872368558</c:v>
                </c:pt>
                <c:pt idx="1">
                  <c:v>0.51795908915615763</c:v>
                </c:pt>
                <c:pt idx="2">
                  <c:v>0.17588318817494206</c:v>
                </c:pt>
                <c:pt idx="3">
                  <c:v>0.59373465467337683</c:v>
                </c:pt>
                <c:pt idx="4">
                  <c:v>0.45114016416096048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3-EFC5-412B-9E93-01A34270BA00}"/>
            </c:ext>
          </c:extLst>
        </c:ser>
        <c:ser>
          <c:idx val="65"/>
          <c:order val="65"/>
          <c:tx>
            <c:strRef>
              <c:f>'все диаграммы-2017'!$A$737</c:f>
              <c:strCache>
                <c:ptCount val="1"/>
                <c:pt idx="0">
                  <c:v>Свердловская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диаграммы-2017'!$B$737:$F$737</c:f>
              <c:numCache>
                <c:formatCode>0.00</c:formatCode>
                <c:ptCount val="5"/>
                <c:pt idx="0">
                  <c:v>0.47771060388261349</c:v>
                </c:pt>
                <c:pt idx="1">
                  <c:v>0.59458284122638871</c:v>
                </c:pt>
                <c:pt idx="2">
                  <c:v>0.2560009161427817</c:v>
                </c:pt>
                <c:pt idx="3">
                  <c:v>0.51797099118776002</c:v>
                </c:pt>
                <c:pt idx="4">
                  <c:v>0.46076401898003805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4-EFC5-412B-9E93-01A34270BA00}"/>
            </c:ext>
          </c:extLst>
        </c:ser>
        <c:ser>
          <c:idx val="66"/>
          <c:order val="66"/>
          <c:tx>
            <c:strRef>
              <c:f>'все диаграммы-2017'!$A$738</c:f>
              <c:strCache>
                <c:ptCount val="1"/>
                <c:pt idx="0">
                  <c:v>Севастополь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диаграммы-2017'!$B$738:$F$738</c:f>
              <c:numCache>
                <c:formatCode>0.00</c:formatCode>
                <c:ptCount val="5"/>
                <c:pt idx="0">
                  <c:v>0.61555064800164305</c:v>
                </c:pt>
                <c:pt idx="1">
                  <c:v>0.50239583158855661</c:v>
                </c:pt>
                <c:pt idx="2">
                  <c:v>0.13030135982770438</c:v>
                </c:pt>
                <c:pt idx="3">
                  <c:v>0.49225656299404008</c:v>
                </c:pt>
                <c:pt idx="4">
                  <c:v>0.47235451849160931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5-EFC5-412B-9E93-01A34270BA00}"/>
            </c:ext>
          </c:extLst>
        </c:ser>
        <c:ser>
          <c:idx val="67"/>
          <c:order val="67"/>
          <c:tx>
            <c:strRef>
              <c:f>'все диаграммы-2017'!$A$739</c:f>
              <c:strCache>
                <c:ptCount val="1"/>
                <c:pt idx="0">
                  <c:v>Смоленская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диаграммы-2017'!$B$739:$F$739</c:f>
              <c:numCache>
                <c:formatCode>0.00</c:formatCode>
                <c:ptCount val="5"/>
                <c:pt idx="0">
                  <c:v>0.35551684998002647</c:v>
                </c:pt>
                <c:pt idx="1">
                  <c:v>0.64671501333509829</c:v>
                </c:pt>
                <c:pt idx="2">
                  <c:v>0.23993943439730236</c:v>
                </c:pt>
                <c:pt idx="3">
                  <c:v>0.5492470449610537</c:v>
                </c:pt>
                <c:pt idx="4">
                  <c:v>0.41673332492654225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6-EFC5-412B-9E93-01A34270BA00}"/>
            </c:ext>
          </c:extLst>
        </c:ser>
        <c:ser>
          <c:idx val="68"/>
          <c:order val="68"/>
          <c:tx>
            <c:strRef>
              <c:f>'все диаграммы-2017'!$A$740</c:f>
              <c:strCache>
                <c:ptCount val="1"/>
                <c:pt idx="0">
                  <c:v>Ставропольский край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диаграммы-2017'!$B$740:$F$740</c:f>
              <c:numCache>
                <c:formatCode>0.00</c:formatCode>
                <c:ptCount val="5"/>
                <c:pt idx="0">
                  <c:v>0.51498964188331309</c:v>
                </c:pt>
                <c:pt idx="1">
                  <c:v>0.59001744086951591</c:v>
                </c:pt>
                <c:pt idx="2">
                  <c:v>0.27642416536904019</c:v>
                </c:pt>
                <c:pt idx="3">
                  <c:v>0.41722503851807125</c:v>
                </c:pt>
                <c:pt idx="4">
                  <c:v>0.45556473022944299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7-EFC5-412B-9E93-01A34270BA00}"/>
            </c:ext>
          </c:extLst>
        </c:ser>
        <c:ser>
          <c:idx val="69"/>
          <c:order val="69"/>
          <c:tx>
            <c:strRef>
              <c:f>'все диаграммы-2017'!$A$741</c:f>
              <c:strCache>
                <c:ptCount val="1"/>
                <c:pt idx="0">
                  <c:v>Тамбовская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диаграммы-2017'!$B$741:$F$741</c:f>
              <c:numCache>
                <c:formatCode>0.00</c:formatCode>
                <c:ptCount val="5"/>
                <c:pt idx="0">
                  <c:v>0.49706082927248973</c:v>
                </c:pt>
                <c:pt idx="1">
                  <c:v>0.5709738574069454</c:v>
                </c:pt>
                <c:pt idx="2">
                  <c:v>0.22721587807525578</c:v>
                </c:pt>
                <c:pt idx="3">
                  <c:v>0.14073596252826132</c:v>
                </c:pt>
                <c:pt idx="4">
                  <c:v>0.36713122481595956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8-EFC5-412B-9E93-01A34270BA00}"/>
            </c:ext>
          </c:extLst>
        </c:ser>
        <c:ser>
          <c:idx val="70"/>
          <c:order val="70"/>
          <c:tx>
            <c:strRef>
              <c:f>'все диаграммы-2017'!$A$742</c:f>
              <c:strCache>
                <c:ptCount val="1"/>
                <c:pt idx="0">
                  <c:v>Тверская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9-EFC5-412B-9E93-01A34270BA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диаграммы-2017'!$B$742:$F$742</c:f>
              <c:numCache>
                <c:formatCode>0.00</c:formatCode>
                <c:ptCount val="5"/>
                <c:pt idx="0">
                  <c:v>0.29847995798167248</c:v>
                </c:pt>
                <c:pt idx="1">
                  <c:v>0.68277990131337207</c:v>
                </c:pt>
                <c:pt idx="2">
                  <c:v>0.13826271449851954</c:v>
                </c:pt>
                <c:pt idx="3">
                  <c:v>0.51604530638279833</c:v>
                </c:pt>
                <c:pt idx="4">
                  <c:v>0.36833312716540756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A-EFC5-412B-9E93-01A34270BA00}"/>
            </c:ext>
          </c:extLst>
        </c:ser>
        <c:ser>
          <c:idx val="71"/>
          <c:order val="71"/>
          <c:tx>
            <c:strRef>
              <c:f>'все диаграммы-2017'!$A$743</c:f>
              <c:strCache>
                <c:ptCount val="1"/>
                <c:pt idx="0">
                  <c:v>Томская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диаграммы-2017'!$B$743:$F$743</c:f>
              <c:numCache>
                <c:formatCode>0.00</c:formatCode>
                <c:ptCount val="5"/>
                <c:pt idx="0">
                  <c:v>0.4769470827578145</c:v>
                </c:pt>
                <c:pt idx="1">
                  <c:v>0.56807639092750561</c:v>
                </c:pt>
                <c:pt idx="2">
                  <c:v>0.42978497323557968</c:v>
                </c:pt>
                <c:pt idx="3">
                  <c:v>0.56660209420862861</c:v>
                </c:pt>
                <c:pt idx="4">
                  <c:v>0.50134620149457232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B-EFC5-412B-9E93-01A34270BA00}"/>
            </c:ext>
          </c:extLst>
        </c:ser>
        <c:ser>
          <c:idx val="72"/>
          <c:order val="72"/>
          <c:tx>
            <c:strRef>
              <c:f>'все диаграммы-2017'!$A$744</c:f>
              <c:strCache>
                <c:ptCount val="1"/>
                <c:pt idx="0">
                  <c:v>Тульская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диаграммы-2017'!$B$744:$F$744</c:f>
              <c:numCache>
                <c:formatCode>0.00</c:formatCode>
                <c:ptCount val="5"/>
                <c:pt idx="0">
                  <c:v>0.37611987307786776</c:v>
                </c:pt>
                <c:pt idx="1">
                  <c:v>0.7532730064305857</c:v>
                </c:pt>
                <c:pt idx="2">
                  <c:v>0.13346648930877003</c:v>
                </c:pt>
                <c:pt idx="3">
                  <c:v>0.62514880523860528</c:v>
                </c:pt>
                <c:pt idx="4">
                  <c:v>0.4378918513182013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C-EFC5-412B-9E93-01A34270BA00}"/>
            </c:ext>
          </c:extLst>
        </c:ser>
        <c:ser>
          <c:idx val="73"/>
          <c:order val="73"/>
          <c:tx>
            <c:strRef>
              <c:f>'все диаграммы-2017'!$A$745</c:f>
              <c:strCache>
                <c:ptCount val="1"/>
                <c:pt idx="0">
                  <c:v>Тюменская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6049548093582132E-2"/>
                  <c:y val="-4.7293766284385731E-2"/>
                </c:manualLayout>
              </c:layout>
              <c:tx>
                <c:rich>
                  <a:bodyPr/>
                  <a:lstStyle/>
                  <a:p>
                    <a:fld id="{319F46DF-7DBC-4EF2-BAD9-694E1DEACEC6}" type="SERIESNAME">
                      <a:rPr lang="ru-RU"/>
                      <a:pPr/>
                      <a:t>[ИМЯ РЯДА]</a:t>
                    </a:fld>
                    <a:r>
                      <a:rPr lang="ru-RU" baseline="0" dirty="0"/>
                      <a:t>; </a:t>
                    </a:r>
                    <a:fld id="{61FED54E-4C3B-43A4-9EA6-9BC0AD1CCD16}" type="YVALUE">
                      <a:rPr lang="ru-RU" sz="1200" b="1" baseline="0">
                        <a:latin typeface="Arial Narrow" panose="020B0606020202030204" pitchFamily="34" charset="0"/>
                      </a:rPr>
                      <a:pPr/>
                      <a:t>[ЗНАЧЕНИЕ Y]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D-EFC5-412B-9E93-01A34270BA0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E-EFC5-412B-9E93-01A34270BA0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1916562736326354E-2"/>
                  <c:y val="-5.3599601788970497E-2"/>
                </c:manualLayout>
              </c:layout>
              <c:tx>
                <c:rich>
                  <a:bodyPr/>
                  <a:lstStyle/>
                  <a:p>
                    <a:fld id="{B53EB9D2-D905-4906-973C-3532E7E06678}" type="SERIESNAME">
                      <a:rPr lang="ru-RU"/>
                      <a:pPr/>
                      <a:t>[ИМЯ РЯДА]</a:t>
                    </a:fld>
                    <a:r>
                      <a:rPr lang="ru-RU" baseline="0" dirty="0"/>
                      <a:t>; </a:t>
                    </a:r>
                    <a:fld id="{D6AEFCF3-1703-4DB5-83AD-7BFF715FEE2D}" type="YVALUE">
                      <a:rPr lang="ru-RU" sz="1200" b="1" baseline="0">
                        <a:latin typeface="Arial Narrow" panose="020B0606020202030204" pitchFamily="34" charset="0"/>
                      </a:rPr>
                      <a:pPr/>
                      <a:t>[ЗНАЧЕНИЕ Y]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F-EFC5-412B-9E93-01A34270BA0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0-EFC5-412B-9E93-01A34270BA0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1-EFC5-412B-9E93-01A34270BA0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диаграммы-2017'!$B$745:$F$745</c:f>
              <c:numCache>
                <c:formatCode>0.00</c:formatCode>
                <c:ptCount val="5"/>
                <c:pt idx="0">
                  <c:v>0.63663382644334132</c:v>
                </c:pt>
                <c:pt idx="1">
                  <c:v>0.55079575945317583</c:v>
                </c:pt>
                <c:pt idx="2">
                  <c:v>0.69199445192869746</c:v>
                </c:pt>
                <c:pt idx="3">
                  <c:v>0.26364786956871222</c:v>
                </c:pt>
                <c:pt idx="4">
                  <c:v>0.54352234408148004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52-EFC5-412B-9E93-01A34270BA00}"/>
            </c:ext>
          </c:extLst>
        </c:ser>
        <c:ser>
          <c:idx val="74"/>
          <c:order val="74"/>
          <c:tx>
            <c:strRef>
              <c:f>'все диаграммы-2017'!$A$746</c:f>
              <c:strCache>
                <c:ptCount val="1"/>
                <c:pt idx="0">
                  <c:v>Удмуртская Республика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диаграммы-2017'!$B$746:$F$746</c:f>
              <c:numCache>
                <c:formatCode>0.00</c:formatCode>
                <c:ptCount val="5"/>
                <c:pt idx="0">
                  <c:v>0.42183331215300923</c:v>
                </c:pt>
                <c:pt idx="1">
                  <c:v>0.65891040050627681</c:v>
                </c:pt>
                <c:pt idx="2">
                  <c:v>0.21526635708396336</c:v>
                </c:pt>
                <c:pt idx="3">
                  <c:v>0.54060610972443979</c:v>
                </c:pt>
                <c:pt idx="4">
                  <c:v>0.44131489675775637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53-EFC5-412B-9E93-01A34270BA00}"/>
            </c:ext>
          </c:extLst>
        </c:ser>
        <c:ser>
          <c:idx val="75"/>
          <c:order val="75"/>
          <c:tx>
            <c:strRef>
              <c:f>'все диаграммы-2017'!$A$747</c:f>
              <c:strCache>
                <c:ptCount val="1"/>
                <c:pt idx="0">
                  <c:v>Ульяновская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диаграммы-2017'!$B$747:$F$747</c:f>
              <c:numCache>
                <c:formatCode>0.00</c:formatCode>
                <c:ptCount val="5"/>
                <c:pt idx="0">
                  <c:v>0.33678067848906912</c:v>
                </c:pt>
                <c:pt idx="1">
                  <c:v>0.76997504040917386</c:v>
                </c:pt>
                <c:pt idx="2">
                  <c:v>0.3003471643478175</c:v>
                </c:pt>
                <c:pt idx="3">
                  <c:v>0.57118170886729414</c:v>
                </c:pt>
                <c:pt idx="4">
                  <c:v>0.43924080071507476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54-EFC5-412B-9E93-01A34270BA00}"/>
            </c:ext>
          </c:extLst>
        </c:ser>
        <c:ser>
          <c:idx val="76"/>
          <c:order val="76"/>
          <c:tx>
            <c:strRef>
              <c:f>'все диаграммы-2017'!$A$748</c:f>
              <c:strCache>
                <c:ptCount val="1"/>
                <c:pt idx="0">
                  <c:v>Хабаровский край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диаграммы-2017'!$B$748:$F$748</c:f>
              <c:numCache>
                <c:formatCode>0.00</c:formatCode>
                <c:ptCount val="5"/>
                <c:pt idx="0">
                  <c:v>0.53173142678920016</c:v>
                </c:pt>
                <c:pt idx="1">
                  <c:v>0.63577858265685361</c:v>
                </c:pt>
                <c:pt idx="2">
                  <c:v>0.38058128525159773</c:v>
                </c:pt>
                <c:pt idx="3">
                  <c:v>0.62053569037125433</c:v>
                </c:pt>
                <c:pt idx="4">
                  <c:v>0.53836046825404615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55-EFC5-412B-9E93-01A34270BA00}"/>
            </c:ext>
          </c:extLst>
        </c:ser>
        <c:ser>
          <c:idx val="77"/>
          <c:order val="77"/>
          <c:tx>
            <c:strRef>
              <c:f>'все диаграммы-2017'!$A$749</c:f>
              <c:strCache>
                <c:ptCount val="1"/>
                <c:pt idx="0">
                  <c:v>Ханты-Мансийский автономный округ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диаграммы-2017'!$B$749:$F$749</c:f>
              <c:numCache>
                <c:formatCode>0.00</c:formatCode>
                <c:ptCount val="5"/>
                <c:pt idx="0">
                  <c:v>0.58375476348241595</c:v>
                </c:pt>
                <c:pt idx="1">
                  <c:v>0.62362788864768393</c:v>
                </c:pt>
                <c:pt idx="2">
                  <c:v>0.30326862599863991</c:v>
                </c:pt>
                <c:pt idx="3">
                  <c:v>0.66921281685128298</c:v>
                </c:pt>
                <c:pt idx="4">
                  <c:v>0.5583486828885551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56-EFC5-412B-9E93-01A34270BA00}"/>
            </c:ext>
          </c:extLst>
        </c:ser>
        <c:ser>
          <c:idx val="78"/>
          <c:order val="78"/>
          <c:tx>
            <c:strRef>
              <c:f>'все диаграммы-2017'!$A$750</c:f>
              <c:strCache>
                <c:ptCount val="1"/>
                <c:pt idx="0">
                  <c:v>Челябинская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диаграммы-2017'!$B$750:$F$750</c:f>
              <c:numCache>
                <c:formatCode>0.00</c:formatCode>
                <c:ptCount val="5"/>
                <c:pt idx="0">
                  <c:v>0.51493801237044279</c:v>
                </c:pt>
                <c:pt idx="1">
                  <c:v>0.61160461974342362</c:v>
                </c:pt>
                <c:pt idx="2">
                  <c:v>0.24729291916356999</c:v>
                </c:pt>
                <c:pt idx="3">
                  <c:v>0.43173550107017605</c:v>
                </c:pt>
                <c:pt idx="4">
                  <c:v>0.45634688831763048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57-EFC5-412B-9E93-01A34270BA00}"/>
            </c:ext>
          </c:extLst>
        </c:ser>
        <c:ser>
          <c:idx val="79"/>
          <c:order val="79"/>
          <c:tx>
            <c:strRef>
              <c:f>'все диаграммы-2017'!$A$751</c:f>
              <c:strCache>
                <c:ptCount val="1"/>
                <c:pt idx="0">
                  <c:v>Чеченская Республика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8-EFC5-412B-9E93-01A34270BA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9-EFC5-412B-9E93-01A34270BA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диаграммы-2017'!$B$751:$F$751</c:f>
              <c:numCache>
                <c:formatCode>0.00</c:formatCode>
                <c:ptCount val="5"/>
                <c:pt idx="0">
                  <c:v>0.48218185008979486</c:v>
                </c:pt>
                <c:pt idx="1">
                  <c:v>0.24380119910714868</c:v>
                </c:pt>
                <c:pt idx="2">
                  <c:v>0.39739583772989034</c:v>
                </c:pt>
                <c:pt idx="3">
                  <c:v>6.1835420703420935E-2</c:v>
                </c:pt>
                <c:pt idx="4">
                  <c:v>0.33374006452924349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5A-EFC5-412B-9E93-01A34270BA00}"/>
            </c:ext>
          </c:extLst>
        </c:ser>
        <c:ser>
          <c:idx val="80"/>
          <c:order val="80"/>
          <c:tx>
            <c:strRef>
              <c:f>'все диаграммы-2017'!$A$752</c:f>
              <c:strCache>
                <c:ptCount val="1"/>
                <c:pt idx="0">
                  <c:v>Чувашская Республика - Чувашия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диаграммы-2017'!$B$752:$F$752</c:f>
              <c:numCache>
                <c:formatCode>0.00</c:formatCode>
                <c:ptCount val="5"/>
                <c:pt idx="0">
                  <c:v>0.47158531914253421</c:v>
                </c:pt>
                <c:pt idx="1">
                  <c:v>0.72978921235612215</c:v>
                </c:pt>
                <c:pt idx="2">
                  <c:v>0.31355561955921657</c:v>
                </c:pt>
                <c:pt idx="3">
                  <c:v>0.59321978821958443</c:v>
                </c:pt>
                <c:pt idx="4">
                  <c:v>0.50314561236310706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5B-EFC5-412B-9E93-01A34270BA00}"/>
            </c:ext>
          </c:extLst>
        </c:ser>
        <c:ser>
          <c:idx val="81"/>
          <c:order val="81"/>
          <c:tx>
            <c:strRef>
              <c:f>'все диаграммы-2017'!$A$753</c:f>
              <c:strCache>
                <c:ptCount val="1"/>
                <c:pt idx="0">
                  <c:v>Чукотский автономный округ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диаграммы-2017'!$B$753:$F$753</c:f>
              <c:numCache>
                <c:formatCode>0.00</c:formatCode>
                <c:ptCount val="5"/>
                <c:pt idx="0">
                  <c:v>0.37719750151838788</c:v>
                </c:pt>
                <c:pt idx="1">
                  <c:v>0.62772353711450324</c:v>
                </c:pt>
                <c:pt idx="2">
                  <c:v>0.13513965246174467</c:v>
                </c:pt>
                <c:pt idx="3">
                  <c:v>0.78249247405380129</c:v>
                </c:pt>
                <c:pt idx="4">
                  <c:v>0.46337200981140347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5C-EFC5-412B-9E93-01A34270BA00}"/>
            </c:ext>
          </c:extLst>
        </c:ser>
        <c:ser>
          <c:idx val="82"/>
          <c:order val="82"/>
          <c:tx>
            <c:strRef>
              <c:f>'все диаграммы-2017'!$A$754</c:f>
              <c:strCache>
                <c:ptCount val="1"/>
                <c:pt idx="0">
                  <c:v>Ямало-Ненецкий автономный округ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диаграммы-2017'!$B$754:$F$754</c:f>
              <c:numCache>
                <c:formatCode>0.00</c:formatCode>
                <c:ptCount val="5"/>
                <c:pt idx="0">
                  <c:v>0.60079983247903379</c:v>
                </c:pt>
                <c:pt idx="1">
                  <c:v>0.58794418369304291</c:v>
                </c:pt>
                <c:pt idx="2">
                  <c:v>0.2661016121423338</c:v>
                </c:pt>
                <c:pt idx="3">
                  <c:v>0.73826179014299242</c:v>
                </c:pt>
                <c:pt idx="4">
                  <c:v>0.51944055927078669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5D-EFC5-412B-9E93-01A34270BA00}"/>
            </c:ext>
          </c:extLst>
        </c:ser>
        <c:ser>
          <c:idx val="83"/>
          <c:order val="83"/>
          <c:tx>
            <c:strRef>
              <c:f>'все диаграммы-2017'!$A$755</c:f>
              <c:strCache>
                <c:ptCount val="1"/>
                <c:pt idx="0">
                  <c:v>Ярославская область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>
                  <a:alpha val="2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диаграммы-2017'!$B$755:$F$755</c:f>
              <c:numCache>
                <c:formatCode>0.00</c:formatCode>
                <c:ptCount val="5"/>
                <c:pt idx="0">
                  <c:v>0.48892951548405489</c:v>
                </c:pt>
                <c:pt idx="1">
                  <c:v>0.69958737049607178</c:v>
                </c:pt>
                <c:pt idx="2">
                  <c:v>0.20709844672293579</c:v>
                </c:pt>
                <c:pt idx="3">
                  <c:v>0.63431561414734761</c:v>
                </c:pt>
                <c:pt idx="4">
                  <c:v>0.49818376062840819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5E-EFC5-412B-9E93-01A34270BA00}"/>
            </c:ext>
          </c:extLst>
        </c:ser>
        <c:ser>
          <c:idx val="84"/>
          <c:order val="84"/>
          <c:tx>
            <c:strRef>
              <c:f>'все диаграммы-2017'!$A$756</c:f>
              <c:strCache>
                <c:ptCount val="1"/>
                <c:pt idx="0">
                  <c:v>РФ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РФ; </a:t>
                    </a:r>
                    <a:fld id="{38BC1F26-8647-4791-B741-1C3DFBB9194A}" type="YVALUE">
                      <a:rPr lang="en-US"/>
                      <a:pPr/>
                      <a:t>[ЗНАЧЕНИЕ Y]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F-EFC5-412B-9E93-01A34270BA0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РФ; </a:t>
                    </a:r>
                    <a:fld id="{A64B18FB-80CD-47E8-8B7E-C7AC6BA1CB6C}" type="YVALUE">
                      <a:rPr lang="en-US"/>
                      <a:pPr/>
                      <a:t>[ЗНАЧЕНИЕ Y]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0-EFC5-412B-9E93-01A34270BA0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РФ; </a:t>
                    </a:r>
                    <a:fld id="{D6B18811-E77A-4F37-9BEC-3D0582D23B97}" type="YVALUE">
                      <a:rPr lang="en-US"/>
                      <a:pPr/>
                      <a:t>[ЗНАЧЕНИЕ Y]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1-EFC5-412B-9E93-01A34270BA0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РФ; </a:t>
                    </a:r>
                    <a:fld id="{26667353-9DF1-41D4-AC60-C6D15CC4D972}" type="YVALUE">
                      <a:rPr lang="en-US"/>
                      <a:pPr/>
                      <a:t>[ЗНАЧЕНИЕ Y]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2-EFC5-412B-9E93-01A34270BA0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РФ; </a:t>
                    </a:r>
                    <a:fld id="{0AA78D29-6D22-48A3-B1E3-2B1DD22A201F}" type="YVALUE">
                      <a:rPr lang="en-US"/>
                      <a:pPr/>
                      <a:t>[ЗНАЧЕНИЕ Y]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3-EFC5-412B-9E93-01A34270BA0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'все диаграммы-2017'!$B$522:$F$522</c:f>
              <c:strCache>
                <c:ptCount val="5"/>
                <c:pt idx="0">
                  <c:v>Кадровое обеспечение</c:v>
                </c:pt>
                <c:pt idx="1">
                  <c:v>Материально-техническое оснащение</c:v>
                </c:pt>
                <c:pt idx="2">
                  <c:v>Инклюзия</c:v>
                </c:pt>
                <c:pt idx="3">
                  <c:v>Региональная образовательная сеть</c:v>
                </c:pt>
                <c:pt idx="4">
                  <c:v>Итоговый индекс</c:v>
                </c:pt>
              </c:strCache>
            </c:strRef>
          </c:xVal>
          <c:yVal>
            <c:numRef>
              <c:f>'все диаграммы-2017'!$B$756:$F$756</c:f>
              <c:numCache>
                <c:formatCode>0.00</c:formatCode>
                <c:ptCount val="5"/>
                <c:pt idx="0">
                  <c:v>0.46724688888893551</c:v>
                </c:pt>
                <c:pt idx="1">
                  <c:v>0.61212609257134387</c:v>
                </c:pt>
                <c:pt idx="2">
                  <c:v>0.23297557133014821</c:v>
                </c:pt>
                <c:pt idx="3">
                  <c:v>0.47524613082848222</c:v>
                </c:pt>
                <c:pt idx="4">
                  <c:v>0.44319953158432557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64-EFC5-412B-9E93-01A34270B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453512"/>
        <c:axId val="158481944"/>
      </c:scatterChart>
      <c:valAx>
        <c:axId val="1584535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crossAx val="158481944"/>
        <c:crosses val="autoZero"/>
        <c:crossBetween val="midCat"/>
      </c:valAx>
      <c:valAx>
        <c:axId val="158481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crossAx val="1584535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'Итог 2016-2017'!$A$92:$A$175</c:f>
              <c:strCache>
                <c:ptCount val="84"/>
                <c:pt idx="0">
                  <c:v>Ямало-Ненецкий автономный округ</c:v>
                </c:pt>
                <c:pt idx="1">
                  <c:v>Санкт-Петербург</c:v>
                </c:pt>
                <c:pt idx="2">
                  <c:v>Московская область</c:v>
                </c:pt>
                <c:pt idx="3">
                  <c:v>Ханты-Мансийский автономный округ — Югра</c:v>
                </c:pt>
                <c:pt idx="4">
                  <c:v>Магаданская область</c:v>
                </c:pt>
                <c:pt idx="5">
                  <c:v>Чукотский автономный округ</c:v>
                </c:pt>
                <c:pt idx="6">
                  <c:v>Республика Саха (Якутия)</c:v>
                </c:pt>
                <c:pt idx="7">
                  <c:v>Ненецкий автономный округ</c:v>
                </c:pt>
                <c:pt idx="8">
                  <c:v>Мурманская область</c:v>
                </c:pt>
                <c:pt idx="9">
                  <c:v>Хабаровский край</c:v>
                </c:pt>
                <c:pt idx="10">
                  <c:v>Томская область</c:v>
                </c:pt>
                <c:pt idx="11">
                  <c:v>Ленинградская область</c:v>
                </c:pt>
                <c:pt idx="12">
                  <c:v>Тамбовская область</c:v>
                </c:pt>
                <c:pt idx="13">
                  <c:v>Чувашская республика — Чувашия</c:v>
                </c:pt>
                <c:pt idx="14">
                  <c:v>Свердловская область</c:v>
                </c:pt>
                <c:pt idx="15">
                  <c:v>Челябинская область</c:v>
                </c:pt>
                <c:pt idx="16">
                  <c:v>Липецкая область</c:v>
                </c:pt>
                <c:pt idx="17">
                  <c:v>Ростовская область</c:v>
                </c:pt>
                <c:pt idx="18">
                  <c:v>Владимирская область</c:v>
                </c:pt>
                <c:pt idx="19">
                  <c:v>Оренбургская область</c:v>
                </c:pt>
                <c:pt idx="20">
                  <c:v>Пермский край</c:v>
                </c:pt>
                <c:pt idx="21">
                  <c:v>Республика Татарстан</c:v>
                </c:pt>
                <c:pt idx="22">
                  <c:v>Новосибирская область</c:v>
                </c:pt>
                <c:pt idx="23">
                  <c:v>Республика Башкортостан</c:v>
                </c:pt>
                <c:pt idx="24">
                  <c:v>Воронежская область</c:v>
                </c:pt>
                <c:pt idx="25">
                  <c:v>Ставропольский край</c:v>
                </c:pt>
                <c:pt idx="26">
                  <c:v>Красноярский край</c:v>
                </c:pt>
                <c:pt idx="27">
                  <c:v>Тульская область</c:v>
                </c:pt>
                <c:pt idx="28">
                  <c:v>Республика Бурятия</c:v>
                </c:pt>
                <c:pt idx="29">
                  <c:v>Курганская область</c:v>
                </c:pt>
                <c:pt idx="30">
                  <c:v>Курская область</c:v>
                </c:pt>
                <c:pt idx="31">
                  <c:v>Карачаево-Черкесская Республика</c:v>
                </c:pt>
                <c:pt idx="32">
                  <c:v>Иркутская область</c:v>
                </c:pt>
                <c:pt idx="33">
                  <c:v>Алтайский край</c:v>
                </c:pt>
                <c:pt idx="34">
                  <c:v>Республика Адыгея</c:v>
                </c:pt>
                <c:pt idx="35">
                  <c:v>Брянская область</c:v>
                </c:pt>
                <c:pt idx="36">
                  <c:v>Забайкальский край</c:v>
                </c:pt>
                <c:pt idx="37">
                  <c:v>Республика Северная Осетия — Алания</c:v>
                </c:pt>
                <c:pt idx="38">
                  <c:v>Кабардино-Балкарская Республика</c:v>
                </c:pt>
                <c:pt idx="39">
                  <c:v>Ярославская область</c:v>
                </c:pt>
                <c:pt idx="40">
                  <c:v>Краснодарский край</c:v>
                </c:pt>
                <c:pt idx="41">
                  <c:v>Кемеровская область</c:v>
                </c:pt>
                <c:pt idx="42">
                  <c:v>Самарская область</c:v>
                </c:pt>
                <c:pt idx="43">
                  <c:v>Республика Хакасия</c:v>
                </c:pt>
                <c:pt idx="44">
                  <c:v>Нижегородская область</c:v>
                </c:pt>
                <c:pt idx="45">
                  <c:v>Белгородская область</c:v>
                </c:pt>
                <c:pt idx="46">
                  <c:v>Новгородская область</c:v>
                </c:pt>
                <c:pt idx="47">
                  <c:v>Ивановская область</c:v>
                </c:pt>
                <c:pt idx="48">
                  <c:v>Удмуртская Республика</c:v>
                </c:pt>
                <c:pt idx="49">
                  <c:v>Вологодская область</c:v>
                </c:pt>
                <c:pt idx="50">
                  <c:v>Пензенская область</c:v>
                </c:pt>
                <c:pt idx="51">
                  <c:v>Волгоградская область</c:v>
                </c:pt>
                <c:pt idx="52">
                  <c:v>Республика Мордовия</c:v>
                </c:pt>
                <c:pt idx="53">
                  <c:v>Рязанская область</c:v>
                </c:pt>
                <c:pt idx="54">
                  <c:v>Омская область</c:v>
                </c:pt>
                <c:pt idx="55">
                  <c:v>Республика Карелия</c:v>
                </c:pt>
                <c:pt idx="56">
                  <c:v>Ульяновская область</c:v>
                </c:pt>
                <c:pt idx="57">
                  <c:v>Костромская область</c:v>
                </c:pt>
                <c:pt idx="58">
                  <c:v>Смоленская область</c:v>
                </c:pt>
                <c:pt idx="59">
                  <c:v>Калужская область</c:v>
                </c:pt>
                <c:pt idx="60">
                  <c:v>Республика Коми</c:v>
                </c:pt>
                <c:pt idx="61">
                  <c:v>Республика Марий Эл</c:v>
                </c:pt>
                <c:pt idx="62">
                  <c:v>Архангельская область</c:v>
                </c:pt>
                <c:pt idx="63">
                  <c:v>Орловская область</c:v>
                </c:pt>
                <c:pt idx="64">
                  <c:v>Астраханская область</c:v>
                </c:pt>
                <c:pt idx="65">
                  <c:v>Саратовская область</c:v>
                </c:pt>
                <c:pt idx="66">
                  <c:v>Амурская область</c:v>
                </c:pt>
                <c:pt idx="67">
                  <c:v>Псковская область</c:v>
                </c:pt>
                <c:pt idx="68">
                  <c:v>Кировская область</c:v>
                </c:pt>
                <c:pt idx="69">
                  <c:v>Тверская область</c:v>
                </c:pt>
                <c:pt idx="70">
                  <c:v>Еврейская автономная область</c:v>
                </c:pt>
                <c:pt idx="71">
                  <c:v>Тюменская область</c:v>
                </c:pt>
                <c:pt idx="72">
                  <c:v>Калининградская область</c:v>
                </c:pt>
                <c:pt idx="73">
                  <c:v>Камчатский край</c:v>
                </c:pt>
                <c:pt idx="74">
                  <c:v>Севастополь</c:v>
                </c:pt>
                <c:pt idx="75">
                  <c:v>Сахалинская область</c:v>
                </c:pt>
                <c:pt idx="76">
                  <c:v>Республика Крым</c:v>
                </c:pt>
                <c:pt idx="77">
                  <c:v>Приморский край</c:v>
                </c:pt>
                <c:pt idx="78">
                  <c:v>Республика Алтай</c:v>
                </c:pt>
                <c:pt idx="79">
                  <c:v>Республика Ингушетия</c:v>
                </c:pt>
                <c:pt idx="80">
                  <c:v>Республика Тыва</c:v>
                </c:pt>
                <c:pt idx="81">
                  <c:v>Чеченская Республика</c:v>
                </c:pt>
                <c:pt idx="82">
                  <c:v>Республика Калмыкия</c:v>
                </c:pt>
                <c:pt idx="83">
                  <c:v>Республика Дагестан</c:v>
                </c:pt>
              </c:strCache>
            </c:strRef>
          </c:cat>
          <c:val>
            <c:numRef>
              <c:f>'Итог 2016-2017'!$B$92:$B$175</c:f>
              <c:numCache>
                <c:formatCode>General</c:formatCode>
                <c:ptCount val="84"/>
                <c:pt idx="0">
                  <c:v>0.8</c:v>
                </c:pt>
                <c:pt idx="1">
                  <c:v>0.79700000000000004</c:v>
                </c:pt>
                <c:pt idx="2">
                  <c:v>0.79400000000000004</c:v>
                </c:pt>
                <c:pt idx="3">
                  <c:v>0.79100000000000004</c:v>
                </c:pt>
                <c:pt idx="4">
                  <c:v>0.78800000000000003</c:v>
                </c:pt>
                <c:pt idx="5">
                  <c:v>0.78500000000000003</c:v>
                </c:pt>
                <c:pt idx="6">
                  <c:v>0.78200000000000003</c:v>
                </c:pt>
                <c:pt idx="7">
                  <c:v>0.77900000000000003</c:v>
                </c:pt>
                <c:pt idx="8">
                  <c:v>0.7</c:v>
                </c:pt>
                <c:pt idx="9">
                  <c:v>0.69699999999999995</c:v>
                </c:pt>
                <c:pt idx="10">
                  <c:v>0.69399999999999995</c:v>
                </c:pt>
                <c:pt idx="11">
                  <c:v>0.69099999999999995</c:v>
                </c:pt>
                <c:pt idx="12">
                  <c:v>0.68799999999999994</c:v>
                </c:pt>
                <c:pt idx="13">
                  <c:v>0.68499999999999994</c:v>
                </c:pt>
                <c:pt idx="14">
                  <c:v>0.68199999999999994</c:v>
                </c:pt>
                <c:pt idx="15">
                  <c:v>0.67899999999999994</c:v>
                </c:pt>
                <c:pt idx="16">
                  <c:v>0.67599999999999993</c:v>
                </c:pt>
                <c:pt idx="17">
                  <c:v>0.67299999999999993</c:v>
                </c:pt>
                <c:pt idx="18">
                  <c:v>0.66999999999999993</c:v>
                </c:pt>
                <c:pt idx="19">
                  <c:v>0.66699999999999993</c:v>
                </c:pt>
                <c:pt idx="20">
                  <c:v>0.66399999999999992</c:v>
                </c:pt>
                <c:pt idx="21">
                  <c:v>0.66099999999999992</c:v>
                </c:pt>
                <c:pt idx="22">
                  <c:v>0.65799999999999992</c:v>
                </c:pt>
                <c:pt idx="23">
                  <c:v>0.65499999999999992</c:v>
                </c:pt>
                <c:pt idx="24">
                  <c:v>0.65199999999999991</c:v>
                </c:pt>
                <c:pt idx="25">
                  <c:v>0.64899999999999991</c:v>
                </c:pt>
                <c:pt idx="26">
                  <c:v>0.64599999999999991</c:v>
                </c:pt>
                <c:pt idx="27">
                  <c:v>0.6429999999999999</c:v>
                </c:pt>
                <c:pt idx="28">
                  <c:v>0.6399999999999999</c:v>
                </c:pt>
                <c:pt idx="29">
                  <c:v>0.6369999999999999</c:v>
                </c:pt>
                <c:pt idx="30">
                  <c:v>0.6339999999999999</c:v>
                </c:pt>
                <c:pt idx="31">
                  <c:v>0.63099999999999989</c:v>
                </c:pt>
                <c:pt idx="32">
                  <c:v>0.62799999999999989</c:v>
                </c:pt>
                <c:pt idx="33">
                  <c:v>0.62499999999999989</c:v>
                </c:pt>
                <c:pt idx="34">
                  <c:v>0.62199999999999989</c:v>
                </c:pt>
                <c:pt idx="35">
                  <c:v>0.61899999999999988</c:v>
                </c:pt>
                <c:pt idx="36">
                  <c:v>0.61599999999999988</c:v>
                </c:pt>
                <c:pt idx="37">
                  <c:v>0.61299999999999988</c:v>
                </c:pt>
                <c:pt idx="38">
                  <c:v>0.60999999999999988</c:v>
                </c:pt>
                <c:pt idx="39">
                  <c:v>0.55000000000000004</c:v>
                </c:pt>
                <c:pt idx="40">
                  <c:v>0.54700000000000004</c:v>
                </c:pt>
                <c:pt idx="41">
                  <c:v>0.54400000000000004</c:v>
                </c:pt>
                <c:pt idx="42">
                  <c:v>0.54100000000000004</c:v>
                </c:pt>
                <c:pt idx="43">
                  <c:v>0.53800000000000003</c:v>
                </c:pt>
                <c:pt idx="44">
                  <c:v>0.53500000000000003</c:v>
                </c:pt>
                <c:pt idx="45">
                  <c:v>0.53200000000000003</c:v>
                </c:pt>
                <c:pt idx="46">
                  <c:v>0.52900000000000003</c:v>
                </c:pt>
                <c:pt idx="47">
                  <c:v>0.52600000000000002</c:v>
                </c:pt>
                <c:pt idx="48">
                  <c:v>0.52300000000000002</c:v>
                </c:pt>
                <c:pt idx="49">
                  <c:v>0.52</c:v>
                </c:pt>
                <c:pt idx="50">
                  <c:v>0.51700000000000002</c:v>
                </c:pt>
                <c:pt idx="51">
                  <c:v>0.51400000000000001</c:v>
                </c:pt>
                <c:pt idx="52">
                  <c:v>0.51100000000000001</c:v>
                </c:pt>
                <c:pt idx="53">
                  <c:v>0.50800000000000001</c:v>
                </c:pt>
                <c:pt idx="54">
                  <c:v>0.505</c:v>
                </c:pt>
                <c:pt idx="55">
                  <c:v>0.502</c:v>
                </c:pt>
                <c:pt idx="56">
                  <c:v>0.499</c:v>
                </c:pt>
                <c:pt idx="57">
                  <c:v>0.496</c:v>
                </c:pt>
                <c:pt idx="58">
                  <c:v>0.49299999999999999</c:v>
                </c:pt>
                <c:pt idx="59">
                  <c:v>0.49</c:v>
                </c:pt>
                <c:pt idx="60">
                  <c:v>0.48699999999999999</c:v>
                </c:pt>
                <c:pt idx="61">
                  <c:v>0.48399999999999999</c:v>
                </c:pt>
                <c:pt idx="62">
                  <c:v>0.48099999999999998</c:v>
                </c:pt>
                <c:pt idx="63">
                  <c:v>0.47799999999999998</c:v>
                </c:pt>
                <c:pt idx="64">
                  <c:v>0.47499999999999998</c:v>
                </c:pt>
                <c:pt idx="65">
                  <c:v>0.47199999999999998</c:v>
                </c:pt>
                <c:pt idx="66">
                  <c:v>0.46899999999999997</c:v>
                </c:pt>
                <c:pt idx="67">
                  <c:v>0.46599999999999997</c:v>
                </c:pt>
                <c:pt idx="68">
                  <c:v>0.46299999999999997</c:v>
                </c:pt>
                <c:pt idx="69">
                  <c:v>0.45999999999999996</c:v>
                </c:pt>
                <c:pt idx="70">
                  <c:v>0.45699999999999996</c:v>
                </c:pt>
                <c:pt idx="71">
                  <c:v>0.42</c:v>
                </c:pt>
                <c:pt idx="72">
                  <c:v>0.41699999999999998</c:v>
                </c:pt>
                <c:pt idx="73">
                  <c:v>0.41399999999999998</c:v>
                </c:pt>
                <c:pt idx="74">
                  <c:v>0.41099999999999998</c:v>
                </c:pt>
                <c:pt idx="75">
                  <c:v>0.40799999999999997</c:v>
                </c:pt>
                <c:pt idx="76">
                  <c:v>0.40499999999999997</c:v>
                </c:pt>
                <c:pt idx="77">
                  <c:v>0.40199999999999997</c:v>
                </c:pt>
                <c:pt idx="78">
                  <c:v>0.35</c:v>
                </c:pt>
                <c:pt idx="79">
                  <c:v>0.34699999999999998</c:v>
                </c:pt>
                <c:pt idx="80">
                  <c:v>0.34399999999999997</c:v>
                </c:pt>
                <c:pt idx="81">
                  <c:v>0.34099999999999997</c:v>
                </c:pt>
                <c:pt idx="82">
                  <c:v>0.33799999999999997</c:v>
                </c:pt>
                <c:pt idx="83">
                  <c:v>0.33499999999999996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54C-4A45-ADFE-EB6FF3DAC7F4}"/>
            </c:ext>
          </c:extLst>
        </c:ser>
        <c:ser>
          <c:idx val="1"/>
          <c:order val="1"/>
          <c:spPr>
            <a:ln w="38100" cap="rnd">
              <a:solidFill>
                <a:srgbClr val="F79646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'Итог 2016-2017'!$A$92:$A$175</c:f>
              <c:strCache>
                <c:ptCount val="84"/>
                <c:pt idx="0">
                  <c:v>Ямало-Ненецкий автономный округ</c:v>
                </c:pt>
                <c:pt idx="1">
                  <c:v>Санкт-Петербург</c:v>
                </c:pt>
                <c:pt idx="2">
                  <c:v>Московская область</c:v>
                </c:pt>
                <c:pt idx="3">
                  <c:v>Ханты-Мансийский автономный округ — Югра</c:v>
                </c:pt>
                <c:pt idx="4">
                  <c:v>Магаданская область</c:v>
                </c:pt>
                <c:pt idx="5">
                  <c:v>Чукотский автономный округ</c:v>
                </c:pt>
                <c:pt idx="6">
                  <c:v>Республика Саха (Якутия)</c:v>
                </c:pt>
                <c:pt idx="7">
                  <c:v>Ненецкий автономный округ</c:v>
                </c:pt>
                <c:pt idx="8">
                  <c:v>Мурманская область</c:v>
                </c:pt>
                <c:pt idx="9">
                  <c:v>Хабаровский край</c:v>
                </c:pt>
                <c:pt idx="10">
                  <c:v>Томская область</c:v>
                </c:pt>
                <c:pt idx="11">
                  <c:v>Ленинградская область</c:v>
                </c:pt>
                <c:pt idx="12">
                  <c:v>Тамбовская область</c:v>
                </c:pt>
                <c:pt idx="13">
                  <c:v>Чувашская республика — Чувашия</c:v>
                </c:pt>
                <c:pt idx="14">
                  <c:v>Свердловская область</c:v>
                </c:pt>
                <c:pt idx="15">
                  <c:v>Челябинская область</c:v>
                </c:pt>
                <c:pt idx="16">
                  <c:v>Липецкая область</c:v>
                </c:pt>
                <c:pt idx="17">
                  <c:v>Ростовская область</c:v>
                </c:pt>
                <c:pt idx="18">
                  <c:v>Владимирская область</c:v>
                </c:pt>
                <c:pt idx="19">
                  <c:v>Оренбургская область</c:v>
                </c:pt>
                <c:pt idx="20">
                  <c:v>Пермский край</c:v>
                </c:pt>
                <c:pt idx="21">
                  <c:v>Республика Татарстан</c:v>
                </c:pt>
                <c:pt idx="22">
                  <c:v>Новосибирская область</c:v>
                </c:pt>
                <c:pt idx="23">
                  <c:v>Республика Башкортостан</c:v>
                </c:pt>
                <c:pt idx="24">
                  <c:v>Воронежская область</c:v>
                </c:pt>
                <c:pt idx="25">
                  <c:v>Ставропольский край</c:v>
                </c:pt>
                <c:pt idx="26">
                  <c:v>Красноярский край</c:v>
                </c:pt>
                <c:pt idx="27">
                  <c:v>Тульская область</c:v>
                </c:pt>
                <c:pt idx="28">
                  <c:v>Республика Бурятия</c:v>
                </c:pt>
                <c:pt idx="29">
                  <c:v>Курганская область</c:v>
                </c:pt>
                <c:pt idx="30">
                  <c:v>Курская область</c:v>
                </c:pt>
                <c:pt idx="31">
                  <c:v>Карачаево-Черкесская Республика</c:v>
                </c:pt>
                <c:pt idx="32">
                  <c:v>Иркутская область</c:v>
                </c:pt>
                <c:pt idx="33">
                  <c:v>Алтайский край</c:v>
                </c:pt>
                <c:pt idx="34">
                  <c:v>Республика Адыгея</c:v>
                </c:pt>
                <c:pt idx="35">
                  <c:v>Брянская область</c:v>
                </c:pt>
                <c:pt idx="36">
                  <c:v>Забайкальский край</c:v>
                </c:pt>
                <c:pt idx="37">
                  <c:v>Республика Северная Осетия — Алания</c:v>
                </c:pt>
                <c:pt idx="38">
                  <c:v>Кабардино-Балкарская Республика</c:v>
                </c:pt>
                <c:pt idx="39">
                  <c:v>Ярославская область</c:v>
                </c:pt>
                <c:pt idx="40">
                  <c:v>Краснодарский край</c:v>
                </c:pt>
                <c:pt idx="41">
                  <c:v>Кемеровская область</c:v>
                </c:pt>
                <c:pt idx="42">
                  <c:v>Самарская область</c:v>
                </c:pt>
                <c:pt idx="43">
                  <c:v>Республика Хакасия</c:v>
                </c:pt>
                <c:pt idx="44">
                  <c:v>Нижегородская область</c:v>
                </c:pt>
                <c:pt idx="45">
                  <c:v>Белгородская область</c:v>
                </c:pt>
                <c:pt idx="46">
                  <c:v>Новгородская область</c:v>
                </c:pt>
                <c:pt idx="47">
                  <c:v>Ивановская область</c:v>
                </c:pt>
                <c:pt idx="48">
                  <c:v>Удмуртская Республика</c:v>
                </c:pt>
                <c:pt idx="49">
                  <c:v>Вологодская область</c:v>
                </c:pt>
                <c:pt idx="50">
                  <c:v>Пензенская область</c:v>
                </c:pt>
                <c:pt idx="51">
                  <c:v>Волгоградская область</c:v>
                </c:pt>
                <c:pt idx="52">
                  <c:v>Республика Мордовия</c:v>
                </c:pt>
                <c:pt idx="53">
                  <c:v>Рязанская область</c:v>
                </c:pt>
                <c:pt idx="54">
                  <c:v>Омская область</c:v>
                </c:pt>
                <c:pt idx="55">
                  <c:v>Республика Карелия</c:v>
                </c:pt>
                <c:pt idx="56">
                  <c:v>Ульяновская область</c:v>
                </c:pt>
                <c:pt idx="57">
                  <c:v>Костромская область</c:v>
                </c:pt>
                <c:pt idx="58">
                  <c:v>Смоленская область</c:v>
                </c:pt>
                <c:pt idx="59">
                  <c:v>Калужская область</c:v>
                </c:pt>
                <c:pt idx="60">
                  <c:v>Республика Коми</c:v>
                </c:pt>
                <c:pt idx="61">
                  <c:v>Республика Марий Эл</c:v>
                </c:pt>
                <c:pt idx="62">
                  <c:v>Архангельская область</c:v>
                </c:pt>
                <c:pt idx="63">
                  <c:v>Орловская область</c:v>
                </c:pt>
                <c:pt idx="64">
                  <c:v>Астраханская область</c:v>
                </c:pt>
                <c:pt idx="65">
                  <c:v>Саратовская область</c:v>
                </c:pt>
                <c:pt idx="66">
                  <c:v>Амурская область</c:v>
                </c:pt>
                <c:pt idx="67">
                  <c:v>Псковская область</c:v>
                </c:pt>
                <c:pt idx="68">
                  <c:v>Кировская область</c:v>
                </c:pt>
                <c:pt idx="69">
                  <c:v>Тверская область</c:v>
                </c:pt>
                <c:pt idx="70">
                  <c:v>Еврейская автономная область</c:v>
                </c:pt>
                <c:pt idx="71">
                  <c:v>Тюменская область</c:v>
                </c:pt>
                <c:pt idx="72">
                  <c:v>Калининградская область</c:v>
                </c:pt>
                <c:pt idx="73">
                  <c:v>Камчатский край</c:v>
                </c:pt>
                <c:pt idx="74">
                  <c:v>Севастополь</c:v>
                </c:pt>
                <c:pt idx="75">
                  <c:v>Сахалинская область</c:v>
                </c:pt>
                <c:pt idx="76">
                  <c:v>Республика Крым</c:v>
                </c:pt>
                <c:pt idx="77">
                  <c:v>Приморский край</c:v>
                </c:pt>
                <c:pt idx="78">
                  <c:v>Республика Алтай</c:v>
                </c:pt>
                <c:pt idx="79">
                  <c:v>Республика Ингушетия</c:v>
                </c:pt>
                <c:pt idx="80">
                  <c:v>Республика Тыва</c:v>
                </c:pt>
                <c:pt idx="81">
                  <c:v>Чеченская Республика</c:v>
                </c:pt>
                <c:pt idx="82">
                  <c:v>Республика Калмыкия</c:v>
                </c:pt>
                <c:pt idx="83">
                  <c:v>Республика Дагестан</c:v>
                </c:pt>
              </c:strCache>
            </c:strRef>
          </c:cat>
          <c:val>
            <c:numRef>
              <c:f>'Итог 2016-2017'!$C$92:$C$175</c:f>
              <c:numCache>
                <c:formatCode>General</c:formatCode>
                <c:ptCount val="84"/>
                <c:pt idx="0">
                  <c:v>0.55000000000000004</c:v>
                </c:pt>
                <c:pt idx="1">
                  <c:v>0.55000000000000004</c:v>
                </c:pt>
                <c:pt idx="2">
                  <c:v>0.55000000000000004</c:v>
                </c:pt>
                <c:pt idx="3">
                  <c:v>0.55000000000000004</c:v>
                </c:pt>
                <c:pt idx="4">
                  <c:v>0.55000000000000004</c:v>
                </c:pt>
                <c:pt idx="5">
                  <c:v>0.55000000000000004</c:v>
                </c:pt>
                <c:pt idx="6">
                  <c:v>0.55000000000000004</c:v>
                </c:pt>
                <c:pt idx="7">
                  <c:v>0.55000000000000004</c:v>
                </c:pt>
                <c:pt idx="8">
                  <c:v>0.55000000000000004</c:v>
                </c:pt>
                <c:pt idx="9">
                  <c:v>0.55000000000000004</c:v>
                </c:pt>
                <c:pt idx="10">
                  <c:v>0.55000000000000004</c:v>
                </c:pt>
                <c:pt idx="11">
                  <c:v>0.55000000000000004</c:v>
                </c:pt>
                <c:pt idx="12">
                  <c:v>0.55000000000000004</c:v>
                </c:pt>
                <c:pt idx="13">
                  <c:v>0.55000000000000004</c:v>
                </c:pt>
                <c:pt idx="14">
                  <c:v>0.55000000000000004</c:v>
                </c:pt>
                <c:pt idx="15">
                  <c:v>0.55000000000000004</c:v>
                </c:pt>
                <c:pt idx="16">
                  <c:v>0.55000000000000004</c:v>
                </c:pt>
                <c:pt idx="17">
                  <c:v>0.55000000000000004</c:v>
                </c:pt>
                <c:pt idx="18">
                  <c:v>0.55000000000000004</c:v>
                </c:pt>
                <c:pt idx="19">
                  <c:v>0.55000000000000004</c:v>
                </c:pt>
                <c:pt idx="20">
                  <c:v>0.55000000000000004</c:v>
                </c:pt>
                <c:pt idx="21">
                  <c:v>0.55000000000000004</c:v>
                </c:pt>
                <c:pt idx="22">
                  <c:v>0.55000000000000004</c:v>
                </c:pt>
                <c:pt idx="23">
                  <c:v>0.55000000000000004</c:v>
                </c:pt>
                <c:pt idx="24">
                  <c:v>0.55000000000000004</c:v>
                </c:pt>
                <c:pt idx="25">
                  <c:v>0.55000000000000004</c:v>
                </c:pt>
                <c:pt idx="26">
                  <c:v>0.55000000000000004</c:v>
                </c:pt>
                <c:pt idx="27">
                  <c:v>0.55000000000000004</c:v>
                </c:pt>
                <c:pt idx="28">
                  <c:v>0.55000000000000004</c:v>
                </c:pt>
                <c:pt idx="29">
                  <c:v>0.55000000000000004</c:v>
                </c:pt>
                <c:pt idx="30">
                  <c:v>0.55000000000000004</c:v>
                </c:pt>
                <c:pt idx="31">
                  <c:v>0.55000000000000004</c:v>
                </c:pt>
                <c:pt idx="32">
                  <c:v>0.55000000000000004</c:v>
                </c:pt>
                <c:pt idx="33">
                  <c:v>0.55000000000000004</c:v>
                </c:pt>
                <c:pt idx="34">
                  <c:v>0.55000000000000004</c:v>
                </c:pt>
                <c:pt idx="35">
                  <c:v>0.55000000000000004</c:v>
                </c:pt>
                <c:pt idx="36">
                  <c:v>0.55000000000000004</c:v>
                </c:pt>
                <c:pt idx="37">
                  <c:v>0.55000000000000004</c:v>
                </c:pt>
                <c:pt idx="38">
                  <c:v>0.55000000000000004</c:v>
                </c:pt>
                <c:pt idx="39">
                  <c:v>0.55000000000000004</c:v>
                </c:pt>
                <c:pt idx="40">
                  <c:v>0.55000000000000004</c:v>
                </c:pt>
                <c:pt idx="41">
                  <c:v>0.55000000000000004</c:v>
                </c:pt>
                <c:pt idx="42">
                  <c:v>0.55000000000000004</c:v>
                </c:pt>
                <c:pt idx="43">
                  <c:v>0.55000000000000004</c:v>
                </c:pt>
                <c:pt idx="44">
                  <c:v>0.55000000000000004</c:v>
                </c:pt>
                <c:pt idx="45">
                  <c:v>0.55000000000000004</c:v>
                </c:pt>
                <c:pt idx="46">
                  <c:v>0.55000000000000004</c:v>
                </c:pt>
                <c:pt idx="47">
                  <c:v>0.55000000000000004</c:v>
                </c:pt>
                <c:pt idx="48">
                  <c:v>0.55000000000000004</c:v>
                </c:pt>
                <c:pt idx="49">
                  <c:v>0.55000000000000004</c:v>
                </c:pt>
                <c:pt idx="50">
                  <c:v>0.55000000000000004</c:v>
                </c:pt>
                <c:pt idx="51">
                  <c:v>0.55000000000000004</c:v>
                </c:pt>
                <c:pt idx="52">
                  <c:v>0.55000000000000004</c:v>
                </c:pt>
                <c:pt idx="53">
                  <c:v>0.55000000000000004</c:v>
                </c:pt>
                <c:pt idx="54">
                  <c:v>0.55000000000000004</c:v>
                </c:pt>
                <c:pt idx="55">
                  <c:v>0.55000000000000004</c:v>
                </c:pt>
                <c:pt idx="56">
                  <c:v>0.55000000000000004</c:v>
                </c:pt>
                <c:pt idx="57">
                  <c:v>0.55000000000000004</c:v>
                </c:pt>
                <c:pt idx="58">
                  <c:v>0.55000000000000004</c:v>
                </c:pt>
                <c:pt idx="59">
                  <c:v>0.55000000000000004</c:v>
                </c:pt>
                <c:pt idx="60">
                  <c:v>0.55000000000000004</c:v>
                </c:pt>
                <c:pt idx="61">
                  <c:v>0.55000000000000004</c:v>
                </c:pt>
                <c:pt idx="62">
                  <c:v>0.55000000000000004</c:v>
                </c:pt>
                <c:pt idx="63">
                  <c:v>0.55000000000000004</c:v>
                </c:pt>
                <c:pt idx="64">
                  <c:v>0.55000000000000004</c:v>
                </c:pt>
                <c:pt idx="65">
                  <c:v>0.55000000000000004</c:v>
                </c:pt>
                <c:pt idx="66">
                  <c:v>0.55000000000000004</c:v>
                </c:pt>
                <c:pt idx="67">
                  <c:v>0.55000000000000004</c:v>
                </c:pt>
                <c:pt idx="68">
                  <c:v>0.55000000000000004</c:v>
                </c:pt>
                <c:pt idx="69">
                  <c:v>0.55000000000000004</c:v>
                </c:pt>
                <c:pt idx="70">
                  <c:v>0.55000000000000004</c:v>
                </c:pt>
                <c:pt idx="71">
                  <c:v>0.55000000000000004</c:v>
                </c:pt>
                <c:pt idx="72">
                  <c:v>0.55000000000000004</c:v>
                </c:pt>
                <c:pt idx="73">
                  <c:v>0.55000000000000004</c:v>
                </c:pt>
                <c:pt idx="74">
                  <c:v>0.55000000000000004</c:v>
                </c:pt>
                <c:pt idx="75">
                  <c:v>0.55000000000000004</c:v>
                </c:pt>
                <c:pt idx="76">
                  <c:v>0.55000000000000004</c:v>
                </c:pt>
                <c:pt idx="77">
                  <c:v>0.55000000000000004</c:v>
                </c:pt>
                <c:pt idx="78">
                  <c:v>0.55000000000000004</c:v>
                </c:pt>
                <c:pt idx="79">
                  <c:v>0.55000000000000004</c:v>
                </c:pt>
                <c:pt idx="80">
                  <c:v>0.55000000000000004</c:v>
                </c:pt>
                <c:pt idx="81">
                  <c:v>0.55000000000000004</c:v>
                </c:pt>
                <c:pt idx="82">
                  <c:v>0.55000000000000004</c:v>
                </c:pt>
                <c:pt idx="83">
                  <c:v>0.55000000000000004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54C-4A45-ADFE-EB6FF3DAC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118152"/>
        <c:axId val="159118536"/>
      </c:lineChart>
      <c:catAx>
        <c:axId val="159118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9118536"/>
        <c:crosses val="autoZero"/>
        <c:auto val="1"/>
        <c:lblAlgn val="ctr"/>
        <c:lblOffset val="100"/>
        <c:noMultiLvlLbl val="0"/>
      </c:catAx>
      <c:valAx>
        <c:axId val="159118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59118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'Итог 2016-2017'!$A$1:$A$84</c:f>
              <c:strCache>
                <c:ptCount val="84"/>
                <c:pt idx="0">
                  <c:v>Ямало-Ненецкий автономный округ</c:v>
                </c:pt>
                <c:pt idx="1">
                  <c:v>Санкт-Петербург</c:v>
                </c:pt>
                <c:pt idx="2">
                  <c:v>Московская область</c:v>
                </c:pt>
                <c:pt idx="3">
                  <c:v>Ханты-Мансийский автономный округ — Югра</c:v>
                </c:pt>
                <c:pt idx="4">
                  <c:v>Магаданская область</c:v>
                </c:pt>
                <c:pt idx="5">
                  <c:v>Чукотский автономный округ</c:v>
                </c:pt>
                <c:pt idx="6">
                  <c:v>Республика Саха (Якутия)</c:v>
                </c:pt>
                <c:pt idx="7">
                  <c:v>Ненецкий автономный округ</c:v>
                </c:pt>
                <c:pt idx="8">
                  <c:v>Мурманская область</c:v>
                </c:pt>
                <c:pt idx="9">
                  <c:v>Хабаровский край</c:v>
                </c:pt>
                <c:pt idx="10">
                  <c:v>Томская область</c:v>
                </c:pt>
                <c:pt idx="11">
                  <c:v>Ленинградская область</c:v>
                </c:pt>
                <c:pt idx="12">
                  <c:v>Тамбовская область</c:v>
                </c:pt>
                <c:pt idx="13">
                  <c:v>Чувашская республика — Чувашия</c:v>
                </c:pt>
                <c:pt idx="14">
                  <c:v>Свердловская область</c:v>
                </c:pt>
                <c:pt idx="15">
                  <c:v>Челябинская область</c:v>
                </c:pt>
                <c:pt idx="16">
                  <c:v>Липецкая область</c:v>
                </c:pt>
                <c:pt idx="17">
                  <c:v>Ростовская область</c:v>
                </c:pt>
                <c:pt idx="18">
                  <c:v>Владимирская область</c:v>
                </c:pt>
                <c:pt idx="19">
                  <c:v>Оренбургская область</c:v>
                </c:pt>
                <c:pt idx="20">
                  <c:v>Пермский край</c:v>
                </c:pt>
                <c:pt idx="21">
                  <c:v>Республика Татарстан</c:v>
                </c:pt>
                <c:pt idx="22">
                  <c:v>Новосибирская область</c:v>
                </c:pt>
                <c:pt idx="23">
                  <c:v>Республика Башкортостан</c:v>
                </c:pt>
                <c:pt idx="24">
                  <c:v>Воронежская область</c:v>
                </c:pt>
                <c:pt idx="25">
                  <c:v>Ставропольский край</c:v>
                </c:pt>
                <c:pt idx="26">
                  <c:v>Красноярский край</c:v>
                </c:pt>
                <c:pt idx="27">
                  <c:v>Тульская область</c:v>
                </c:pt>
                <c:pt idx="28">
                  <c:v>Республика Бурятия</c:v>
                </c:pt>
                <c:pt idx="29">
                  <c:v>Курганская область</c:v>
                </c:pt>
                <c:pt idx="30">
                  <c:v>Курская область</c:v>
                </c:pt>
                <c:pt idx="31">
                  <c:v>Карачаево-Черкесская Республика</c:v>
                </c:pt>
                <c:pt idx="32">
                  <c:v>Иркутская область</c:v>
                </c:pt>
                <c:pt idx="33">
                  <c:v>Алтайский край</c:v>
                </c:pt>
                <c:pt idx="34">
                  <c:v>Республика Адыгея</c:v>
                </c:pt>
                <c:pt idx="35">
                  <c:v>Брянская область</c:v>
                </c:pt>
                <c:pt idx="36">
                  <c:v>Забайкальский край</c:v>
                </c:pt>
                <c:pt idx="37">
                  <c:v>Республика Северная Осетия — Алания</c:v>
                </c:pt>
                <c:pt idx="38">
                  <c:v>Кабардино-Балкарская Республика</c:v>
                </c:pt>
                <c:pt idx="39">
                  <c:v>Ярославская область</c:v>
                </c:pt>
                <c:pt idx="40">
                  <c:v>Краснодарский край</c:v>
                </c:pt>
                <c:pt idx="41">
                  <c:v>Кемеровская область</c:v>
                </c:pt>
                <c:pt idx="42">
                  <c:v>Самарская область</c:v>
                </c:pt>
                <c:pt idx="43">
                  <c:v>Республика Хакасия</c:v>
                </c:pt>
                <c:pt idx="44">
                  <c:v>Нижегородская область</c:v>
                </c:pt>
                <c:pt idx="45">
                  <c:v>Белгородская область</c:v>
                </c:pt>
                <c:pt idx="46">
                  <c:v>Новгородская область</c:v>
                </c:pt>
                <c:pt idx="47">
                  <c:v>Ивановская область</c:v>
                </c:pt>
                <c:pt idx="48">
                  <c:v>Удмуртская Республика</c:v>
                </c:pt>
                <c:pt idx="49">
                  <c:v>Вологодская область</c:v>
                </c:pt>
                <c:pt idx="50">
                  <c:v>Пензенская область</c:v>
                </c:pt>
                <c:pt idx="51">
                  <c:v>Волгоградская область</c:v>
                </c:pt>
                <c:pt idx="52">
                  <c:v>Республика Мордовия</c:v>
                </c:pt>
                <c:pt idx="53">
                  <c:v>Рязанская область</c:v>
                </c:pt>
                <c:pt idx="54">
                  <c:v>Омская область</c:v>
                </c:pt>
                <c:pt idx="55">
                  <c:v>Республика Карелия</c:v>
                </c:pt>
                <c:pt idx="56">
                  <c:v>Ульяновская область</c:v>
                </c:pt>
                <c:pt idx="57">
                  <c:v>Костромская область</c:v>
                </c:pt>
                <c:pt idx="58">
                  <c:v>Смоленская область</c:v>
                </c:pt>
                <c:pt idx="59">
                  <c:v>Калужская область</c:v>
                </c:pt>
                <c:pt idx="60">
                  <c:v>Республика Коми</c:v>
                </c:pt>
                <c:pt idx="61">
                  <c:v>Республика Марий Эл</c:v>
                </c:pt>
                <c:pt idx="62">
                  <c:v>Архангельская область</c:v>
                </c:pt>
                <c:pt idx="63">
                  <c:v>Орловская область</c:v>
                </c:pt>
                <c:pt idx="64">
                  <c:v>Астраханская область</c:v>
                </c:pt>
                <c:pt idx="65">
                  <c:v>Саратовская область</c:v>
                </c:pt>
                <c:pt idx="66">
                  <c:v>Амурская область</c:v>
                </c:pt>
                <c:pt idx="67">
                  <c:v>Псковская область</c:v>
                </c:pt>
                <c:pt idx="68">
                  <c:v>Кировская область</c:v>
                </c:pt>
                <c:pt idx="69">
                  <c:v>Тверская область</c:v>
                </c:pt>
                <c:pt idx="70">
                  <c:v>Еврейская автономная область</c:v>
                </c:pt>
                <c:pt idx="71">
                  <c:v>Тюменская область</c:v>
                </c:pt>
                <c:pt idx="72">
                  <c:v>Калининградская область</c:v>
                </c:pt>
                <c:pt idx="73">
                  <c:v>Камчатский край</c:v>
                </c:pt>
                <c:pt idx="74">
                  <c:v>Севастополь</c:v>
                </c:pt>
                <c:pt idx="75">
                  <c:v>Сахалинская область</c:v>
                </c:pt>
                <c:pt idx="76">
                  <c:v>Республика Крым</c:v>
                </c:pt>
                <c:pt idx="77">
                  <c:v>Приморский край</c:v>
                </c:pt>
                <c:pt idx="78">
                  <c:v>Республика Алтай</c:v>
                </c:pt>
                <c:pt idx="79">
                  <c:v>Республика Ингушетия</c:v>
                </c:pt>
                <c:pt idx="80">
                  <c:v>Республика Тыва</c:v>
                </c:pt>
                <c:pt idx="81">
                  <c:v>Чеченская Республика</c:v>
                </c:pt>
                <c:pt idx="82">
                  <c:v>Республика Калмыкия</c:v>
                </c:pt>
                <c:pt idx="83">
                  <c:v>Республика Дагестан</c:v>
                </c:pt>
              </c:strCache>
            </c:strRef>
          </c:cat>
          <c:val>
            <c:numRef>
              <c:f>'Итог 2016-2017'!$B$1:$B$84</c:f>
              <c:numCache>
                <c:formatCode>0.00</c:formatCode>
                <c:ptCount val="84"/>
                <c:pt idx="0">
                  <c:v>0.57621602269589611</c:v>
                </c:pt>
                <c:pt idx="1">
                  <c:v>0.57281392038956025</c:v>
                </c:pt>
                <c:pt idx="2">
                  <c:v>0.55994805554875515</c:v>
                </c:pt>
                <c:pt idx="3">
                  <c:v>0.55296239370283973</c:v>
                </c:pt>
                <c:pt idx="4">
                  <c:v>0.49654729119824609</c:v>
                </c:pt>
                <c:pt idx="5">
                  <c:v>0.49343080398456451</c:v>
                </c:pt>
                <c:pt idx="6">
                  <c:v>0.48340039708809734</c:v>
                </c:pt>
                <c:pt idx="7">
                  <c:v>0.43039502374626698</c:v>
                </c:pt>
                <c:pt idx="8">
                  <c:v>0.56812718560042308</c:v>
                </c:pt>
                <c:pt idx="9">
                  <c:v>0.5492054235557573</c:v>
                </c:pt>
                <c:pt idx="10">
                  <c:v>0.54028224904587518</c:v>
                </c:pt>
                <c:pt idx="11">
                  <c:v>0.53486298952700706</c:v>
                </c:pt>
                <c:pt idx="12">
                  <c:v>0.51667682354329236</c:v>
                </c:pt>
                <c:pt idx="13">
                  <c:v>0.51631637742659919</c:v>
                </c:pt>
                <c:pt idx="14">
                  <c:v>0.51613783138323566</c:v>
                </c:pt>
                <c:pt idx="15">
                  <c:v>0.5151860825830521</c:v>
                </c:pt>
                <c:pt idx="16">
                  <c:v>0.50840735362612854</c:v>
                </c:pt>
                <c:pt idx="17">
                  <c:v>0.50357453587622369</c:v>
                </c:pt>
                <c:pt idx="18">
                  <c:v>0.49722394898021866</c:v>
                </c:pt>
                <c:pt idx="19">
                  <c:v>0.49368481634918732</c:v>
                </c:pt>
                <c:pt idx="20">
                  <c:v>0.49365036401887574</c:v>
                </c:pt>
                <c:pt idx="21">
                  <c:v>0.49192720141200474</c:v>
                </c:pt>
                <c:pt idx="22">
                  <c:v>0.49023494977792315</c:v>
                </c:pt>
                <c:pt idx="23">
                  <c:v>0.48886724355731404</c:v>
                </c:pt>
                <c:pt idx="24">
                  <c:v>0.48657243872119149</c:v>
                </c:pt>
                <c:pt idx="25">
                  <c:v>0.47774617572277556</c:v>
                </c:pt>
                <c:pt idx="26">
                  <c:v>0.4677966143190293</c:v>
                </c:pt>
                <c:pt idx="27">
                  <c:v>0.45842859947823522</c:v>
                </c:pt>
                <c:pt idx="28">
                  <c:v>0.44551497850880611</c:v>
                </c:pt>
                <c:pt idx="29">
                  <c:v>0.43974229679911203</c:v>
                </c:pt>
                <c:pt idx="30">
                  <c:v>0.43816714784787691</c:v>
                </c:pt>
                <c:pt idx="31">
                  <c:v>0.43044731148456461</c:v>
                </c:pt>
                <c:pt idx="32">
                  <c:v>0.42878737797021171</c:v>
                </c:pt>
                <c:pt idx="33">
                  <c:v>0.42375823238580662</c:v>
                </c:pt>
                <c:pt idx="34">
                  <c:v>0.4228352871601464</c:v>
                </c:pt>
                <c:pt idx="35">
                  <c:v>0.4175864989771807</c:v>
                </c:pt>
                <c:pt idx="36">
                  <c:v>0.41456395346256336</c:v>
                </c:pt>
                <c:pt idx="37">
                  <c:v>0.39999135240097916</c:v>
                </c:pt>
                <c:pt idx="38">
                  <c:v>0.39270604851338237</c:v>
                </c:pt>
                <c:pt idx="39">
                  <c:v>0.53558670156912958</c:v>
                </c:pt>
                <c:pt idx="40">
                  <c:v>0.5231180394045114</c:v>
                </c:pt>
                <c:pt idx="41">
                  <c:v>0.51697100645026084</c:v>
                </c:pt>
                <c:pt idx="42">
                  <c:v>0.51316569563200076</c:v>
                </c:pt>
                <c:pt idx="43">
                  <c:v>0.50546128544957902</c:v>
                </c:pt>
                <c:pt idx="44">
                  <c:v>0.50381569986746977</c:v>
                </c:pt>
                <c:pt idx="45">
                  <c:v>0.50163514338490356</c:v>
                </c:pt>
                <c:pt idx="46">
                  <c:v>0.48441103273002795</c:v>
                </c:pt>
                <c:pt idx="47">
                  <c:v>0.4829933058599698</c:v>
                </c:pt>
                <c:pt idx="48">
                  <c:v>0.4822062704415051</c:v>
                </c:pt>
                <c:pt idx="49">
                  <c:v>0.47888401881099529</c:v>
                </c:pt>
                <c:pt idx="50">
                  <c:v>0.47486900937352705</c:v>
                </c:pt>
                <c:pt idx="51">
                  <c:v>0.47301148544050337</c:v>
                </c:pt>
                <c:pt idx="52">
                  <c:v>0.46703656833483775</c:v>
                </c:pt>
                <c:pt idx="53">
                  <c:v>0.46463484327530935</c:v>
                </c:pt>
                <c:pt idx="54">
                  <c:v>0.46445842106493718</c:v>
                </c:pt>
                <c:pt idx="55">
                  <c:v>0.46279725047215986</c:v>
                </c:pt>
                <c:pt idx="56">
                  <c:v>0.4610785753361904</c:v>
                </c:pt>
                <c:pt idx="57">
                  <c:v>0.45828418249012759</c:v>
                </c:pt>
                <c:pt idx="58">
                  <c:v>0.45620708549430328</c:v>
                </c:pt>
                <c:pt idx="59">
                  <c:v>0.45611189929859686</c:v>
                </c:pt>
                <c:pt idx="60">
                  <c:v>0.45605645240185949</c:v>
                </c:pt>
                <c:pt idx="61">
                  <c:v>0.45339444826738301</c:v>
                </c:pt>
                <c:pt idx="62">
                  <c:v>0.45191000831756706</c:v>
                </c:pt>
                <c:pt idx="63">
                  <c:v>0.45158072782419395</c:v>
                </c:pt>
                <c:pt idx="64">
                  <c:v>0.44921299536123976</c:v>
                </c:pt>
                <c:pt idx="65">
                  <c:v>0.44318580574390631</c:v>
                </c:pt>
                <c:pt idx="66">
                  <c:v>0.43074845628195341</c:v>
                </c:pt>
                <c:pt idx="67">
                  <c:v>0.42484826141959109</c:v>
                </c:pt>
                <c:pt idx="68">
                  <c:v>0.41932556548930205</c:v>
                </c:pt>
                <c:pt idx="69">
                  <c:v>0.39550386036386792</c:v>
                </c:pt>
                <c:pt idx="70">
                  <c:v>0.36954918730965558</c:v>
                </c:pt>
                <c:pt idx="71">
                  <c:v>0.56713577782179103</c:v>
                </c:pt>
                <c:pt idx="72">
                  <c:v>0.53528759050808528</c:v>
                </c:pt>
                <c:pt idx="73">
                  <c:v>0.52120962999031295</c:v>
                </c:pt>
                <c:pt idx="74">
                  <c:v>0.49977825216162886</c:v>
                </c:pt>
                <c:pt idx="75">
                  <c:v>0.49069806768961022</c:v>
                </c:pt>
                <c:pt idx="76">
                  <c:v>0.42537759659832874</c:v>
                </c:pt>
                <c:pt idx="77">
                  <c:v>0.4082481326439929</c:v>
                </c:pt>
                <c:pt idx="78">
                  <c:v>0.44993581369055324</c:v>
                </c:pt>
                <c:pt idx="79">
                  <c:v>0.41095754099574283</c:v>
                </c:pt>
                <c:pt idx="80">
                  <c:v>0.40812731754149995</c:v>
                </c:pt>
                <c:pt idx="81">
                  <c:v>0.4050596792954258</c:v>
                </c:pt>
                <c:pt idx="82">
                  <c:v>0.40172283718221302</c:v>
                </c:pt>
                <c:pt idx="83">
                  <c:v>0.38409545438379356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F53-4E5F-AD69-6C99D91DCCE2}"/>
            </c:ext>
          </c:extLst>
        </c:ser>
        <c:ser>
          <c:idx val="1"/>
          <c:order val="1"/>
          <c:spPr>
            <a:ln w="38100" cap="rnd">
              <a:solidFill>
                <a:srgbClr val="F79646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'Итог 2016-2017'!$A$1:$A$84</c:f>
              <c:strCache>
                <c:ptCount val="84"/>
                <c:pt idx="0">
                  <c:v>Ямало-Ненецкий автономный округ</c:v>
                </c:pt>
                <c:pt idx="1">
                  <c:v>Санкт-Петербург</c:v>
                </c:pt>
                <c:pt idx="2">
                  <c:v>Московская область</c:v>
                </c:pt>
                <c:pt idx="3">
                  <c:v>Ханты-Мансийский автономный округ — Югра</c:v>
                </c:pt>
                <c:pt idx="4">
                  <c:v>Магаданская область</c:v>
                </c:pt>
                <c:pt idx="5">
                  <c:v>Чукотский автономный округ</c:v>
                </c:pt>
                <c:pt idx="6">
                  <c:v>Республика Саха (Якутия)</c:v>
                </c:pt>
                <c:pt idx="7">
                  <c:v>Ненецкий автономный округ</c:v>
                </c:pt>
                <c:pt idx="8">
                  <c:v>Мурманская область</c:v>
                </c:pt>
                <c:pt idx="9">
                  <c:v>Хабаровский край</c:v>
                </c:pt>
                <c:pt idx="10">
                  <c:v>Томская область</c:v>
                </c:pt>
                <c:pt idx="11">
                  <c:v>Ленинградская область</c:v>
                </c:pt>
                <c:pt idx="12">
                  <c:v>Тамбовская область</c:v>
                </c:pt>
                <c:pt idx="13">
                  <c:v>Чувашская республика — Чувашия</c:v>
                </c:pt>
                <c:pt idx="14">
                  <c:v>Свердловская область</c:v>
                </c:pt>
                <c:pt idx="15">
                  <c:v>Челябинская область</c:v>
                </c:pt>
                <c:pt idx="16">
                  <c:v>Липецкая область</c:v>
                </c:pt>
                <c:pt idx="17">
                  <c:v>Ростовская область</c:v>
                </c:pt>
                <c:pt idx="18">
                  <c:v>Владимирская область</c:v>
                </c:pt>
                <c:pt idx="19">
                  <c:v>Оренбургская область</c:v>
                </c:pt>
                <c:pt idx="20">
                  <c:v>Пермский край</c:v>
                </c:pt>
                <c:pt idx="21">
                  <c:v>Республика Татарстан</c:v>
                </c:pt>
                <c:pt idx="22">
                  <c:v>Новосибирская область</c:v>
                </c:pt>
                <c:pt idx="23">
                  <c:v>Республика Башкортостан</c:v>
                </c:pt>
                <c:pt idx="24">
                  <c:v>Воронежская область</c:v>
                </c:pt>
                <c:pt idx="25">
                  <c:v>Ставропольский край</c:v>
                </c:pt>
                <c:pt idx="26">
                  <c:v>Красноярский край</c:v>
                </c:pt>
                <c:pt idx="27">
                  <c:v>Тульская область</c:v>
                </c:pt>
                <c:pt idx="28">
                  <c:v>Республика Бурятия</c:v>
                </c:pt>
                <c:pt idx="29">
                  <c:v>Курганская область</c:v>
                </c:pt>
                <c:pt idx="30">
                  <c:v>Курская область</c:v>
                </c:pt>
                <c:pt idx="31">
                  <c:v>Карачаево-Черкесская Республика</c:v>
                </c:pt>
                <c:pt idx="32">
                  <c:v>Иркутская область</c:v>
                </c:pt>
                <c:pt idx="33">
                  <c:v>Алтайский край</c:v>
                </c:pt>
                <c:pt idx="34">
                  <c:v>Республика Адыгея</c:v>
                </c:pt>
                <c:pt idx="35">
                  <c:v>Брянская область</c:v>
                </c:pt>
                <c:pt idx="36">
                  <c:v>Забайкальский край</c:v>
                </c:pt>
                <c:pt idx="37">
                  <c:v>Республика Северная Осетия — Алания</c:v>
                </c:pt>
                <c:pt idx="38">
                  <c:v>Кабардино-Балкарская Республика</c:v>
                </c:pt>
                <c:pt idx="39">
                  <c:v>Ярославская область</c:v>
                </c:pt>
                <c:pt idx="40">
                  <c:v>Краснодарский край</c:v>
                </c:pt>
                <c:pt idx="41">
                  <c:v>Кемеровская область</c:v>
                </c:pt>
                <c:pt idx="42">
                  <c:v>Самарская область</c:v>
                </c:pt>
                <c:pt idx="43">
                  <c:v>Республика Хакасия</c:v>
                </c:pt>
                <c:pt idx="44">
                  <c:v>Нижегородская область</c:v>
                </c:pt>
                <c:pt idx="45">
                  <c:v>Белгородская область</c:v>
                </c:pt>
                <c:pt idx="46">
                  <c:v>Новгородская область</c:v>
                </c:pt>
                <c:pt idx="47">
                  <c:v>Ивановская область</c:v>
                </c:pt>
                <c:pt idx="48">
                  <c:v>Удмуртская Республика</c:v>
                </c:pt>
                <c:pt idx="49">
                  <c:v>Вологодская область</c:v>
                </c:pt>
                <c:pt idx="50">
                  <c:v>Пензенская область</c:v>
                </c:pt>
                <c:pt idx="51">
                  <c:v>Волгоградская область</c:v>
                </c:pt>
                <c:pt idx="52">
                  <c:v>Республика Мордовия</c:v>
                </c:pt>
                <c:pt idx="53">
                  <c:v>Рязанская область</c:v>
                </c:pt>
                <c:pt idx="54">
                  <c:v>Омская область</c:v>
                </c:pt>
                <c:pt idx="55">
                  <c:v>Республика Карелия</c:v>
                </c:pt>
                <c:pt idx="56">
                  <c:v>Ульяновская область</c:v>
                </c:pt>
                <c:pt idx="57">
                  <c:v>Костромская область</c:v>
                </c:pt>
                <c:pt idx="58">
                  <c:v>Смоленская область</c:v>
                </c:pt>
                <c:pt idx="59">
                  <c:v>Калужская область</c:v>
                </c:pt>
                <c:pt idx="60">
                  <c:v>Республика Коми</c:v>
                </c:pt>
                <c:pt idx="61">
                  <c:v>Республика Марий Эл</c:v>
                </c:pt>
                <c:pt idx="62">
                  <c:v>Архангельская область</c:v>
                </c:pt>
                <c:pt idx="63">
                  <c:v>Орловская область</c:v>
                </c:pt>
                <c:pt idx="64">
                  <c:v>Астраханская область</c:v>
                </c:pt>
                <c:pt idx="65">
                  <c:v>Саратовская область</c:v>
                </c:pt>
                <c:pt idx="66">
                  <c:v>Амурская область</c:v>
                </c:pt>
                <c:pt idx="67">
                  <c:v>Псковская область</c:v>
                </c:pt>
                <c:pt idx="68">
                  <c:v>Кировская область</c:v>
                </c:pt>
                <c:pt idx="69">
                  <c:v>Тверская область</c:v>
                </c:pt>
                <c:pt idx="70">
                  <c:v>Еврейская автономная область</c:v>
                </c:pt>
                <c:pt idx="71">
                  <c:v>Тюменская область</c:v>
                </c:pt>
                <c:pt idx="72">
                  <c:v>Калининградская область</c:v>
                </c:pt>
                <c:pt idx="73">
                  <c:v>Камчатский край</c:v>
                </c:pt>
                <c:pt idx="74">
                  <c:v>Севастополь</c:v>
                </c:pt>
                <c:pt idx="75">
                  <c:v>Сахалинская область</c:v>
                </c:pt>
                <c:pt idx="76">
                  <c:v>Республика Крым</c:v>
                </c:pt>
                <c:pt idx="77">
                  <c:v>Приморский край</c:v>
                </c:pt>
                <c:pt idx="78">
                  <c:v>Республика Алтай</c:v>
                </c:pt>
                <c:pt idx="79">
                  <c:v>Республика Ингушетия</c:v>
                </c:pt>
                <c:pt idx="80">
                  <c:v>Республика Тыва</c:v>
                </c:pt>
                <c:pt idx="81">
                  <c:v>Чеченская Республика</c:v>
                </c:pt>
                <c:pt idx="82">
                  <c:v>Республика Калмыкия</c:v>
                </c:pt>
                <c:pt idx="83">
                  <c:v>Республика Дагестан</c:v>
                </c:pt>
              </c:strCache>
            </c:strRef>
          </c:cat>
          <c:val>
            <c:numRef>
              <c:f>'Итог 2016-2017'!$C$1:$C$84</c:f>
              <c:numCache>
                <c:formatCode>0.00</c:formatCode>
                <c:ptCount val="84"/>
                <c:pt idx="0">
                  <c:v>0.48024942021182981</c:v>
                </c:pt>
                <c:pt idx="1">
                  <c:v>0.48024942021182981</c:v>
                </c:pt>
                <c:pt idx="2">
                  <c:v>0.48024942021182981</c:v>
                </c:pt>
                <c:pt idx="3">
                  <c:v>0.48024942021182981</c:v>
                </c:pt>
                <c:pt idx="4">
                  <c:v>0.48024942021182981</c:v>
                </c:pt>
                <c:pt idx="5">
                  <c:v>0.48024942021182981</c:v>
                </c:pt>
                <c:pt idx="6">
                  <c:v>0.48024942021182981</c:v>
                </c:pt>
                <c:pt idx="7">
                  <c:v>0.48024942021182981</c:v>
                </c:pt>
                <c:pt idx="8">
                  <c:v>0.48024942021182981</c:v>
                </c:pt>
                <c:pt idx="9">
                  <c:v>0.48024942021182981</c:v>
                </c:pt>
                <c:pt idx="10">
                  <c:v>0.48024942021182981</c:v>
                </c:pt>
                <c:pt idx="11">
                  <c:v>0.48024942021182981</c:v>
                </c:pt>
                <c:pt idx="12">
                  <c:v>0.48024942021182981</c:v>
                </c:pt>
                <c:pt idx="13">
                  <c:v>0.48024942021182981</c:v>
                </c:pt>
                <c:pt idx="14">
                  <c:v>0.48024942021182981</c:v>
                </c:pt>
                <c:pt idx="15">
                  <c:v>0.48024942021182981</c:v>
                </c:pt>
                <c:pt idx="16">
                  <c:v>0.48024942021182981</c:v>
                </c:pt>
                <c:pt idx="17">
                  <c:v>0.48024942021182981</c:v>
                </c:pt>
                <c:pt idx="18">
                  <c:v>0.48024942021182981</c:v>
                </c:pt>
                <c:pt idx="19">
                  <c:v>0.48024942021182981</c:v>
                </c:pt>
                <c:pt idx="20">
                  <c:v>0.48024942021182981</c:v>
                </c:pt>
                <c:pt idx="21">
                  <c:v>0.48024942021182981</c:v>
                </c:pt>
                <c:pt idx="22">
                  <c:v>0.48024942021182981</c:v>
                </c:pt>
                <c:pt idx="23">
                  <c:v>0.48024942021182981</c:v>
                </c:pt>
                <c:pt idx="24">
                  <c:v>0.48024942021182981</c:v>
                </c:pt>
                <c:pt idx="25">
                  <c:v>0.48024942021182981</c:v>
                </c:pt>
                <c:pt idx="26">
                  <c:v>0.48024942021182981</c:v>
                </c:pt>
                <c:pt idx="27">
                  <c:v>0.48024942021182981</c:v>
                </c:pt>
                <c:pt idx="28">
                  <c:v>0.48024942021182981</c:v>
                </c:pt>
                <c:pt idx="29">
                  <c:v>0.48024942021182981</c:v>
                </c:pt>
                <c:pt idx="30">
                  <c:v>0.48024942021182981</c:v>
                </c:pt>
                <c:pt idx="31">
                  <c:v>0.48024942021182981</c:v>
                </c:pt>
                <c:pt idx="32">
                  <c:v>0.48024942021182981</c:v>
                </c:pt>
                <c:pt idx="33">
                  <c:v>0.48024942021182981</c:v>
                </c:pt>
                <c:pt idx="34">
                  <c:v>0.48024942021182981</c:v>
                </c:pt>
                <c:pt idx="35">
                  <c:v>0.48024942021182981</c:v>
                </c:pt>
                <c:pt idx="36">
                  <c:v>0.48024942021182981</c:v>
                </c:pt>
                <c:pt idx="37">
                  <c:v>0.48024942021182981</c:v>
                </c:pt>
                <c:pt idx="38">
                  <c:v>0.48024942021182981</c:v>
                </c:pt>
                <c:pt idx="39">
                  <c:v>0.48024942021182981</c:v>
                </c:pt>
                <c:pt idx="40">
                  <c:v>0.48024942021182981</c:v>
                </c:pt>
                <c:pt idx="41">
                  <c:v>0.48024942021182981</c:v>
                </c:pt>
                <c:pt idx="42">
                  <c:v>0.48024942021182981</c:v>
                </c:pt>
                <c:pt idx="43">
                  <c:v>0.48024942021182981</c:v>
                </c:pt>
                <c:pt idx="44">
                  <c:v>0.48024942021182981</c:v>
                </c:pt>
                <c:pt idx="45">
                  <c:v>0.48024942021182981</c:v>
                </c:pt>
                <c:pt idx="46">
                  <c:v>0.48024942021182981</c:v>
                </c:pt>
                <c:pt idx="47">
                  <c:v>0.48024942021182981</c:v>
                </c:pt>
                <c:pt idx="48">
                  <c:v>0.48024942021182981</c:v>
                </c:pt>
                <c:pt idx="49">
                  <c:v>0.48024942021182981</c:v>
                </c:pt>
                <c:pt idx="50">
                  <c:v>0.48024942021182981</c:v>
                </c:pt>
                <c:pt idx="51">
                  <c:v>0.48024942021182981</c:v>
                </c:pt>
                <c:pt idx="52">
                  <c:v>0.48024942021182981</c:v>
                </c:pt>
                <c:pt idx="53">
                  <c:v>0.48024942021182981</c:v>
                </c:pt>
                <c:pt idx="54">
                  <c:v>0.48024942021182981</c:v>
                </c:pt>
                <c:pt idx="55">
                  <c:v>0.48024942021182981</c:v>
                </c:pt>
                <c:pt idx="56">
                  <c:v>0.48024942021182981</c:v>
                </c:pt>
                <c:pt idx="57">
                  <c:v>0.48024942021182981</c:v>
                </c:pt>
                <c:pt idx="58">
                  <c:v>0.48024942021182981</c:v>
                </c:pt>
                <c:pt idx="59">
                  <c:v>0.48024942021182981</c:v>
                </c:pt>
                <c:pt idx="60">
                  <c:v>0.48024942021182981</c:v>
                </c:pt>
                <c:pt idx="61">
                  <c:v>0.48024942021182981</c:v>
                </c:pt>
                <c:pt idx="62">
                  <c:v>0.48024942021182981</c:v>
                </c:pt>
                <c:pt idx="63">
                  <c:v>0.48024942021182981</c:v>
                </c:pt>
                <c:pt idx="64">
                  <c:v>0.48024942021182981</c:v>
                </c:pt>
                <c:pt idx="65">
                  <c:v>0.48024942021182981</c:v>
                </c:pt>
                <c:pt idx="66">
                  <c:v>0.48024942021182981</c:v>
                </c:pt>
                <c:pt idx="67">
                  <c:v>0.48024942021182981</c:v>
                </c:pt>
                <c:pt idx="68">
                  <c:v>0.48024942021182981</c:v>
                </c:pt>
                <c:pt idx="69">
                  <c:v>0.48024942021182981</c:v>
                </c:pt>
                <c:pt idx="70">
                  <c:v>0.48024942021182981</c:v>
                </c:pt>
                <c:pt idx="71">
                  <c:v>0.48024942021182981</c:v>
                </c:pt>
                <c:pt idx="72">
                  <c:v>0.48024942021182981</c:v>
                </c:pt>
                <c:pt idx="73">
                  <c:v>0.48024942021182981</c:v>
                </c:pt>
                <c:pt idx="74">
                  <c:v>0.48024942021182981</c:v>
                </c:pt>
                <c:pt idx="75">
                  <c:v>0.48024942021182981</c:v>
                </c:pt>
                <c:pt idx="76">
                  <c:v>0.48024942021182981</c:v>
                </c:pt>
                <c:pt idx="77">
                  <c:v>0.48024942021182981</c:v>
                </c:pt>
                <c:pt idx="78">
                  <c:v>0.48024942021182981</c:v>
                </c:pt>
                <c:pt idx="79">
                  <c:v>0.48024942021182981</c:v>
                </c:pt>
                <c:pt idx="80">
                  <c:v>0.48024942021182981</c:v>
                </c:pt>
                <c:pt idx="81">
                  <c:v>0.48024942021182981</c:v>
                </c:pt>
                <c:pt idx="82">
                  <c:v>0.48024942021182981</c:v>
                </c:pt>
                <c:pt idx="83">
                  <c:v>0.48024942021182981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F53-4E5F-AD69-6C99D91DC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371936"/>
        <c:axId val="159134784"/>
      </c:lineChart>
      <c:catAx>
        <c:axId val="159371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9134784"/>
        <c:crosses val="autoZero"/>
        <c:auto val="1"/>
        <c:lblAlgn val="ctr"/>
        <c:lblOffset val="100"/>
        <c:noMultiLvlLbl val="0"/>
      </c:catAx>
      <c:valAx>
        <c:axId val="15913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5937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600" dirty="0">
                <a:solidFill>
                  <a:schemeClr val="tx1"/>
                </a:solidFill>
              </a:rPr>
              <a:t>Распределение регионов по кластерам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[Апрелька.xlsx]Лист4!$H$9:$H$13</c:f>
              <c:strCache>
                <c:ptCount val="5"/>
                <c:pt idx="0">
                  <c:v>1 кластер</c:v>
                </c:pt>
                <c:pt idx="1">
                  <c:v>2 кластер</c:v>
                </c:pt>
                <c:pt idx="2">
                  <c:v>3 кластер</c:v>
                </c:pt>
                <c:pt idx="3">
                  <c:v>4 кластер</c:v>
                </c:pt>
                <c:pt idx="4">
                  <c:v>5 кластер</c:v>
                </c:pt>
              </c:strCache>
            </c:strRef>
          </c:cat>
          <c:val>
            <c:numRef>
              <c:f>[Апрелька.xlsx]Лист4!$I$9:$I$13</c:f>
              <c:numCache>
                <c:formatCode>General</c:formatCode>
                <c:ptCount val="5"/>
                <c:pt idx="0">
                  <c:v>8</c:v>
                </c:pt>
                <c:pt idx="1">
                  <c:v>31</c:v>
                </c:pt>
                <c:pt idx="2">
                  <c:v>32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FD-4E7B-8F4E-5C1EA69A4BA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1"/>
        <c:overlap val="-27"/>
        <c:axId val="159136632"/>
        <c:axId val="159141640"/>
      </c:barChart>
      <c:catAx>
        <c:axId val="159136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59141640"/>
        <c:crosses val="autoZero"/>
        <c:auto val="1"/>
        <c:lblAlgn val="ctr"/>
        <c:lblOffset val="100"/>
        <c:noMultiLvlLbl val="0"/>
      </c:catAx>
      <c:valAx>
        <c:axId val="1591416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9136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BF-4394-A2E0-66D0C931F0E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BF-4394-A2E0-66D0C931F0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'Опрос-школы2'!$Z$127:$Z$144</c:f>
              <c:strCache>
                <c:ptCount val="18"/>
                <c:pt idx="0">
                  <c:v>Озеленение территории школы и внутришкольных помещений</c:v>
                </c:pt>
                <c:pt idx="1">
                  <c:v>Современная столовая</c:v>
                </c:pt>
                <c:pt idx="2">
                  <c:v>Автотранспорт</c:v>
                </c:pt>
                <c:pt idx="3">
                  <c:v>Просторные рекреации, зоны отдыха</c:v>
                </c:pt>
                <c:pt idx="4">
                  <c:v>Зона для организации групп продленного дня, включая отдых/сон и игровую зону</c:v>
                </c:pt>
                <c:pt idx="5">
                  <c:v>Современная школьная мебель</c:v>
                </c:pt>
                <c:pt idx="6">
                  <c:v>Актовый зал с современным оборудованием</c:v>
                </c:pt>
                <c:pt idx="7">
                  <c:v>Наличие оборудованной пришкольной территории</c:v>
                </c:pt>
                <c:pt idx="8">
                  <c:v>Наличие всех форм благоустройства (теплые туалеты, горячее водоснабжение, центральное отопление)</c:v>
                </c:pt>
                <c:pt idx="9">
                  <c:v>Кабинеты для индивидуальной и групповой работы, терапии</c:v>
                </c:pt>
                <c:pt idx="10">
                  <c:v>Система внутришкольной безопасности</c:v>
                </c:pt>
                <c:pt idx="11">
                  <c:v>Компьютерные классы</c:v>
                </c:pt>
                <c:pt idx="12">
                  <c:v>Наличие спортивных объектов (зал, бассейн, площадка для легкой атлетики и т.д.)</c:v>
                </c:pt>
                <c:pt idx="13">
                  <c:v>Наличие высокоскоростного интернета</c:v>
                </c:pt>
                <c:pt idx="14">
                  <c:v>Достаточное количество учебных кабинетов</c:v>
                </c:pt>
                <c:pt idx="15">
                  <c:v>Хорошее состояние здания и помещений</c:v>
                </c:pt>
                <c:pt idx="16">
                  <c:v>Современная библиотека с компьютерным оборудованием и выходом в интернет</c:v>
                </c:pt>
                <c:pt idx="17">
                  <c:v>Наличие специализированных кабинетов, оснащенных современным оборудованием</c:v>
                </c:pt>
              </c:strCache>
            </c:strRef>
          </c:cat>
          <c:val>
            <c:numRef>
              <c:f>'Опрос-школы2'!$AA$127:$AA$144</c:f>
              <c:numCache>
                <c:formatCode>0%</c:formatCode>
                <c:ptCount val="18"/>
                <c:pt idx="0">
                  <c:v>8.3333333333333332E-3</c:v>
                </c:pt>
                <c:pt idx="1">
                  <c:v>3.3333333333333333E-2</c:v>
                </c:pt>
                <c:pt idx="2">
                  <c:v>8.3333333333333329E-2</c:v>
                </c:pt>
                <c:pt idx="3">
                  <c:v>9.166666666666666E-2</c:v>
                </c:pt>
                <c:pt idx="4">
                  <c:v>9.166666666666666E-2</c:v>
                </c:pt>
                <c:pt idx="5">
                  <c:v>0.10833333333333334</c:v>
                </c:pt>
                <c:pt idx="6">
                  <c:v>0.15</c:v>
                </c:pt>
                <c:pt idx="7">
                  <c:v>0.15833333333333333</c:v>
                </c:pt>
                <c:pt idx="8">
                  <c:v>0.17499999999999999</c:v>
                </c:pt>
                <c:pt idx="9">
                  <c:v>0.18333333333333332</c:v>
                </c:pt>
                <c:pt idx="10">
                  <c:v>0.30833333333333335</c:v>
                </c:pt>
                <c:pt idx="11">
                  <c:v>0.375</c:v>
                </c:pt>
                <c:pt idx="12">
                  <c:v>0.38333333333333336</c:v>
                </c:pt>
                <c:pt idx="13">
                  <c:v>0.4</c:v>
                </c:pt>
                <c:pt idx="14">
                  <c:v>0.42499999999999999</c:v>
                </c:pt>
                <c:pt idx="15">
                  <c:v>0.5083333333333333</c:v>
                </c:pt>
                <c:pt idx="16">
                  <c:v>0.52500000000000002</c:v>
                </c:pt>
                <c:pt idx="17">
                  <c:v>0.76666666666666672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2F-433E-B044-C7908D771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248856"/>
        <c:axId val="159989944"/>
      </c:barChart>
      <c:catAx>
        <c:axId val="159248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9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59989944"/>
        <c:crosses val="autoZero"/>
        <c:auto val="1"/>
        <c:lblAlgn val="ctr"/>
        <c:lblOffset val="100"/>
        <c:noMultiLvlLbl val="0"/>
      </c:catAx>
      <c:valAx>
        <c:axId val="1599899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9248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>
      <a:outerShdw blurRad="50800" dist="38100" dir="16200000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'Опрос-школы2'!$GM$127</c:f>
              <c:strCache>
                <c:ptCount val="1"/>
                <c:pt idx="0">
                  <c:v>Влияют отрицательно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EC1-4B10-A781-52FFBD67509E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EC1-4B10-A781-52FFBD67509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EC1-4B10-A781-52FFBD67509E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EC1-4B10-A781-52FFBD67509E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EC1-4B10-A781-52FFBD67509E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EC1-4B10-A781-52FFBD67509E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EC1-4B10-A781-52FFBD67509E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EC1-4B10-A781-52FFBD67509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'Опрос-школы2'!$GL$128:$GL$142</c:f>
              <c:strCache>
                <c:ptCount val="15"/>
                <c:pt idx="0">
                  <c:v>Материально-экономическое положение семей</c:v>
                </c:pt>
                <c:pt idx="1">
                  <c:v>Окружающая территория, на которой расположена школа в пределах квартала (дома, дороги, объекты социально-культурной инфраструктуры, вокзалы, помойки, тюрьмы и т.д.)</c:v>
                </c:pt>
                <c:pt idx="2">
                  <c:v>Уровень образования родителей</c:v>
                </c:pt>
                <c:pt idx="3">
                  <c:v>Фактический уровень бюджетного финансирования школы</c:v>
                </c:pt>
                <c:pt idx="4">
                  <c:v>Внешние проверки и оценка качества</c:v>
                </c:pt>
                <c:pt idx="5">
                  <c:v>Отношение учредителя (органов управления) к школе</c:v>
                </c:pt>
                <c:pt idx="6">
                  <c:v>Стиль управления в школе (жестко административный, волюнтаристский, авторитарный, демократический, командный и т.п.)</c:v>
                </c:pt>
                <c:pt idx="7">
                  <c:v>Внутренний дизайн помещений</c:v>
                </c:pt>
                <c:pt idx="8">
                  <c:v>Отношение родителей к учителям</c:v>
                </c:pt>
                <c:pt idx="9">
                  <c:v>Отношение родителей к школе</c:v>
                </c:pt>
                <c:pt idx="10">
                  <c:v>Репутация школы</c:v>
                </c:pt>
                <c:pt idx="11">
                  <c:v>Взаимоотношения в коллективе</c:v>
                </c:pt>
                <c:pt idx="12">
                  <c:v>Образовательная программа</c:v>
                </c:pt>
                <c:pt idx="13">
                  <c:v>Мотивация учеников</c:v>
                </c:pt>
                <c:pt idx="14">
                  <c:v>Внутришкольные традиции</c:v>
                </c:pt>
              </c:strCache>
            </c:strRef>
          </c:cat>
          <c:val>
            <c:numRef>
              <c:f>'Опрос-школы2'!$GM$128:$GM$142</c:f>
              <c:numCache>
                <c:formatCode>0%</c:formatCode>
                <c:ptCount val="15"/>
                <c:pt idx="0">
                  <c:v>0.1743119266055046</c:v>
                </c:pt>
                <c:pt idx="1">
                  <c:v>9.5238095238095233E-2</c:v>
                </c:pt>
                <c:pt idx="2">
                  <c:v>0.14035087719298245</c:v>
                </c:pt>
                <c:pt idx="3">
                  <c:v>0.10576923076923077</c:v>
                </c:pt>
                <c:pt idx="4">
                  <c:v>5.6074766355140186E-2</c:v>
                </c:pt>
                <c:pt idx="5">
                  <c:v>1.8518518518518517E-2</c:v>
                </c:pt>
                <c:pt idx="6">
                  <c:v>9.5238095238095233E-2</c:v>
                </c:pt>
                <c:pt idx="7">
                  <c:v>2.7272727272727271E-2</c:v>
                </c:pt>
                <c:pt idx="8">
                  <c:v>1.8518518518518517E-2</c:v>
                </c:pt>
                <c:pt idx="9">
                  <c:v>5.2631578947368418E-2</c:v>
                </c:pt>
                <c:pt idx="10">
                  <c:v>8.6956521739130436E-3</c:v>
                </c:pt>
                <c:pt idx="11">
                  <c:v>1.7543859649122806E-2</c:v>
                </c:pt>
                <c:pt idx="12">
                  <c:v>0</c:v>
                </c:pt>
                <c:pt idx="13">
                  <c:v>1.680672268907563E-2</c:v>
                </c:pt>
                <c:pt idx="1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EC1-4B10-A781-52FFBD67509E}"/>
            </c:ext>
          </c:extLst>
        </c:ser>
        <c:ser>
          <c:idx val="1"/>
          <c:order val="1"/>
          <c:tx>
            <c:strRef>
              <c:f>'Опрос-школы2'!$GN$127</c:f>
              <c:strCache>
                <c:ptCount val="1"/>
                <c:pt idx="0">
                  <c:v>Никак не влияют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'Опрос-школы2'!$GL$128:$GL$142</c:f>
              <c:strCache>
                <c:ptCount val="15"/>
                <c:pt idx="0">
                  <c:v>Материально-экономическое положение семей</c:v>
                </c:pt>
                <c:pt idx="1">
                  <c:v>Окружающая территория, на которой расположена школа в пределах квартала (дома, дороги, объекты социально-культурной инфраструктуры, вокзалы, помойки, тюрьмы и т.д.)</c:v>
                </c:pt>
                <c:pt idx="2">
                  <c:v>Уровень образования родителей</c:v>
                </c:pt>
                <c:pt idx="3">
                  <c:v>Фактический уровень бюджетного финансирования школы</c:v>
                </c:pt>
                <c:pt idx="4">
                  <c:v>Внешние проверки и оценка качества</c:v>
                </c:pt>
                <c:pt idx="5">
                  <c:v>Отношение учредителя (органов управления) к школе</c:v>
                </c:pt>
                <c:pt idx="6">
                  <c:v>Стиль управления в школе (жестко административный, волюнтаристский, авторитарный, демократический, командный и т.п.)</c:v>
                </c:pt>
                <c:pt idx="7">
                  <c:v>Внутренний дизайн помещений</c:v>
                </c:pt>
                <c:pt idx="8">
                  <c:v>Отношение родителей к учителям</c:v>
                </c:pt>
                <c:pt idx="9">
                  <c:v>Отношение родителей к школе</c:v>
                </c:pt>
                <c:pt idx="10">
                  <c:v>Репутация школы</c:v>
                </c:pt>
                <c:pt idx="11">
                  <c:v>Взаимоотношения в коллективе</c:v>
                </c:pt>
                <c:pt idx="12">
                  <c:v>Образовательная программа</c:v>
                </c:pt>
                <c:pt idx="13">
                  <c:v>Мотивация учеников</c:v>
                </c:pt>
                <c:pt idx="14">
                  <c:v>Внутришкольные традиции</c:v>
                </c:pt>
              </c:strCache>
            </c:strRef>
          </c:cat>
          <c:val>
            <c:numRef>
              <c:f>'Опрос-школы2'!$GN$128:$GN$142</c:f>
              <c:numCache>
                <c:formatCode>0%</c:formatCode>
                <c:ptCount val="15"/>
                <c:pt idx="0">
                  <c:v>0.3577981651376147</c:v>
                </c:pt>
                <c:pt idx="1">
                  <c:v>0.30476190476190479</c:v>
                </c:pt>
                <c:pt idx="2">
                  <c:v>0.13157894736842105</c:v>
                </c:pt>
                <c:pt idx="3">
                  <c:v>0.18269230769230768</c:v>
                </c:pt>
                <c:pt idx="4">
                  <c:v>0.23364485981308411</c:v>
                </c:pt>
                <c:pt idx="5">
                  <c:v>0.27777777777777779</c:v>
                </c:pt>
                <c:pt idx="6">
                  <c:v>7.6190476190476197E-2</c:v>
                </c:pt>
                <c:pt idx="7">
                  <c:v>0.14545454545454545</c:v>
                </c:pt>
                <c:pt idx="8">
                  <c:v>0.12037037037037036</c:v>
                </c:pt>
                <c:pt idx="9">
                  <c:v>4.3859649122807015E-2</c:v>
                </c:pt>
                <c:pt idx="10">
                  <c:v>0.13043478260869565</c:v>
                </c:pt>
                <c:pt idx="11">
                  <c:v>6.1403508771929821E-2</c:v>
                </c:pt>
                <c:pt idx="12">
                  <c:v>5.9322033898305086E-2</c:v>
                </c:pt>
                <c:pt idx="13">
                  <c:v>2.5210084033613446E-2</c:v>
                </c:pt>
                <c:pt idx="14">
                  <c:v>3.3613445378151259E-2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EC1-4B10-A781-52FFBD67509E}"/>
            </c:ext>
          </c:extLst>
        </c:ser>
        <c:ser>
          <c:idx val="2"/>
          <c:order val="2"/>
          <c:tx>
            <c:strRef>
              <c:f>'Опрос-школы2'!$GO$127</c:f>
              <c:strCache>
                <c:ptCount val="1"/>
                <c:pt idx="0">
                  <c:v>Влияют положительно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'Опрос-школы2'!$GL$128:$GL$142</c:f>
              <c:strCache>
                <c:ptCount val="15"/>
                <c:pt idx="0">
                  <c:v>Материально-экономическое положение семей</c:v>
                </c:pt>
                <c:pt idx="1">
                  <c:v>Окружающая территория, на которой расположена школа в пределах квартала (дома, дороги, объекты социально-культурной инфраструктуры, вокзалы, помойки, тюрьмы и т.д.)</c:v>
                </c:pt>
                <c:pt idx="2">
                  <c:v>Уровень образования родителей</c:v>
                </c:pt>
                <c:pt idx="3">
                  <c:v>Фактический уровень бюджетного финансирования школы</c:v>
                </c:pt>
                <c:pt idx="4">
                  <c:v>Внешние проверки и оценка качества</c:v>
                </c:pt>
                <c:pt idx="5">
                  <c:v>Отношение учредителя (органов управления) к школе</c:v>
                </c:pt>
                <c:pt idx="6">
                  <c:v>Стиль управления в школе (жестко административный, волюнтаристский, авторитарный, демократический, командный и т.п.)</c:v>
                </c:pt>
                <c:pt idx="7">
                  <c:v>Внутренний дизайн помещений</c:v>
                </c:pt>
                <c:pt idx="8">
                  <c:v>Отношение родителей к учителям</c:v>
                </c:pt>
                <c:pt idx="9">
                  <c:v>Отношение родителей к школе</c:v>
                </c:pt>
                <c:pt idx="10">
                  <c:v>Репутация школы</c:v>
                </c:pt>
                <c:pt idx="11">
                  <c:v>Взаимоотношения в коллективе</c:v>
                </c:pt>
                <c:pt idx="12">
                  <c:v>Образовательная программа</c:v>
                </c:pt>
                <c:pt idx="13">
                  <c:v>Мотивация учеников</c:v>
                </c:pt>
                <c:pt idx="14">
                  <c:v>Внутришкольные традиции</c:v>
                </c:pt>
              </c:strCache>
            </c:strRef>
          </c:cat>
          <c:val>
            <c:numRef>
              <c:f>'Опрос-школы2'!$GO$128:$GO$142</c:f>
              <c:numCache>
                <c:formatCode>0%</c:formatCode>
                <c:ptCount val="15"/>
                <c:pt idx="0">
                  <c:v>0.46788990825688076</c:v>
                </c:pt>
                <c:pt idx="1">
                  <c:v>0.6</c:v>
                </c:pt>
                <c:pt idx="2">
                  <c:v>0.72807017543859653</c:v>
                </c:pt>
                <c:pt idx="3">
                  <c:v>0.71153846153846156</c:v>
                </c:pt>
                <c:pt idx="4">
                  <c:v>0.71028037383177567</c:v>
                </c:pt>
                <c:pt idx="5">
                  <c:v>0.70370370370370372</c:v>
                </c:pt>
                <c:pt idx="6">
                  <c:v>0.82857142857142863</c:v>
                </c:pt>
                <c:pt idx="7">
                  <c:v>0.82727272727272727</c:v>
                </c:pt>
                <c:pt idx="8">
                  <c:v>0.86111111111111116</c:v>
                </c:pt>
                <c:pt idx="9">
                  <c:v>0.90350877192982459</c:v>
                </c:pt>
                <c:pt idx="10">
                  <c:v>0.86086956521739133</c:v>
                </c:pt>
                <c:pt idx="11">
                  <c:v>0.92105263157894735</c:v>
                </c:pt>
                <c:pt idx="12">
                  <c:v>0.94067796610169496</c:v>
                </c:pt>
                <c:pt idx="13">
                  <c:v>0.95798319327731096</c:v>
                </c:pt>
                <c:pt idx="14">
                  <c:v>0.96638655462184875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EC1-4B10-A781-52FFBD675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9992296"/>
        <c:axId val="159992688"/>
      </c:barChart>
      <c:catAx>
        <c:axId val="159992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10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59992688"/>
        <c:crosses val="autoZero"/>
        <c:auto val="1"/>
        <c:lblAlgn val="ctr"/>
        <c:lblOffset val="100"/>
        <c:noMultiLvlLbl val="0"/>
      </c:catAx>
      <c:valAx>
        <c:axId val="15999268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59992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'Опрос-школы2'!$GM$127</c:f>
              <c:strCache>
                <c:ptCount val="1"/>
                <c:pt idx="0">
                  <c:v>Влияют отрицательно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EC1-4B10-A781-52FFBD67509E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EC1-4B10-A781-52FFBD67509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EC1-4B10-A781-52FFBD67509E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EC1-4B10-A781-52FFBD67509E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EC1-4B10-A781-52FFBD67509E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EC1-4B10-A781-52FFBD67509E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EC1-4B10-A781-52FFBD67509E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EC1-4B10-A781-52FFBD67509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'Опрос-школы2'!$GL$128:$GL$142</c:f>
              <c:strCache>
                <c:ptCount val="15"/>
                <c:pt idx="0">
                  <c:v>Материально-экономическое положение семей</c:v>
                </c:pt>
                <c:pt idx="1">
                  <c:v>Окружающая территория, на которой расположена школа в пределах квартала (дома, дороги, объекты социально-культурной инфраструктуры, вокзалы, помойки, тюрьмы и т.д.)</c:v>
                </c:pt>
                <c:pt idx="2">
                  <c:v>Уровень образования родителей</c:v>
                </c:pt>
                <c:pt idx="3">
                  <c:v>Фактический уровень бюджетного финансирования школы</c:v>
                </c:pt>
                <c:pt idx="4">
                  <c:v>Внешние проверки и оценка качества</c:v>
                </c:pt>
                <c:pt idx="5">
                  <c:v>Отношение учредителя (органов управления) к школе</c:v>
                </c:pt>
                <c:pt idx="6">
                  <c:v>Стиль управления в школе (жестко административный, волюнтаристский, авторитарный, демократический, командный и т.п.)</c:v>
                </c:pt>
                <c:pt idx="7">
                  <c:v>Внутренний дизайн помещений</c:v>
                </c:pt>
                <c:pt idx="8">
                  <c:v>Отношение родителей к учителям</c:v>
                </c:pt>
                <c:pt idx="9">
                  <c:v>Отношение родителей к школе</c:v>
                </c:pt>
                <c:pt idx="10">
                  <c:v>Репутация школы</c:v>
                </c:pt>
                <c:pt idx="11">
                  <c:v>Взаимоотношения в коллективе</c:v>
                </c:pt>
                <c:pt idx="12">
                  <c:v>Образовательная программа</c:v>
                </c:pt>
                <c:pt idx="13">
                  <c:v>Мотивация учеников</c:v>
                </c:pt>
                <c:pt idx="14">
                  <c:v>Внутришкольные традиции</c:v>
                </c:pt>
              </c:strCache>
            </c:strRef>
          </c:cat>
          <c:val>
            <c:numRef>
              <c:f>'Опрос-школы2'!$GM$128:$GM$142</c:f>
              <c:numCache>
                <c:formatCode>0%</c:formatCode>
                <c:ptCount val="15"/>
                <c:pt idx="0">
                  <c:v>0.1743119266055046</c:v>
                </c:pt>
                <c:pt idx="1">
                  <c:v>9.5238095238095233E-2</c:v>
                </c:pt>
                <c:pt idx="2">
                  <c:v>0.14035087719298245</c:v>
                </c:pt>
                <c:pt idx="3">
                  <c:v>0.10576923076923077</c:v>
                </c:pt>
                <c:pt idx="4">
                  <c:v>5.6074766355140186E-2</c:v>
                </c:pt>
                <c:pt idx="5">
                  <c:v>1.8518518518518517E-2</c:v>
                </c:pt>
                <c:pt idx="6">
                  <c:v>9.5238095238095233E-2</c:v>
                </c:pt>
                <c:pt idx="7">
                  <c:v>2.7272727272727271E-2</c:v>
                </c:pt>
                <c:pt idx="8">
                  <c:v>1.8518518518518517E-2</c:v>
                </c:pt>
                <c:pt idx="9">
                  <c:v>5.2631578947368418E-2</c:v>
                </c:pt>
                <c:pt idx="10">
                  <c:v>8.6956521739130436E-3</c:v>
                </c:pt>
                <c:pt idx="11">
                  <c:v>1.7543859649122806E-2</c:v>
                </c:pt>
                <c:pt idx="12">
                  <c:v>0</c:v>
                </c:pt>
                <c:pt idx="13">
                  <c:v>1.680672268907563E-2</c:v>
                </c:pt>
                <c:pt idx="1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EC1-4B10-A781-52FFBD67509E}"/>
            </c:ext>
          </c:extLst>
        </c:ser>
        <c:ser>
          <c:idx val="1"/>
          <c:order val="1"/>
          <c:tx>
            <c:strRef>
              <c:f>'Опрос-школы2'!$GN$127</c:f>
              <c:strCache>
                <c:ptCount val="1"/>
                <c:pt idx="0">
                  <c:v>Никак не влияют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'Опрос-школы2'!$GL$128:$GL$142</c:f>
              <c:strCache>
                <c:ptCount val="15"/>
                <c:pt idx="0">
                  <c:v>Материально-экономическое положение семей</c:v>
                </c:pt>
                <c:pt idx="1">
                  <c:v>Окружающая территория, на которой расположена школа в пределах квартала (дома, дороги, объекты социально-культурной инфраструктуры, вокзалы, помойки, тюрьмы и т.д.)</c:v>
                </c:pt>
                <c:pt idx="2">
                  <c:v>Уровень образования родителей</c:v>
                </c:pt>
                <c:pt idx="3">
                  <c:v>Фактический уровень бюджетного финансирования школы</c:v>
                </c:pt>
                <c:pt idx="4">
                  <c:v>Внешние проверки и оценка качества</c:v>
                </c:pt>
                <c:pt idx="5">
                  <c:v>Отношение учредителя (органов управления) к школе</c:v>
                </c:pt>
                <c:pt idx="6">
                  <c:v>Стиль управления в школе (жестко административный, волюнтаристский, авторитарный, демократический, командный и т.п.)</c:v>
                </c:pt>
                <c:pt idx="7">
                  <c:v>Внутренний дизайн помещений</c:v>
                </c:pt>
                <c:pt idx="8">
                  <c:v>Отношение родителей к учителям</c:v>
                </c:pt>
                <c:pt idx="9">
                  <c:v>Отношение родителей к школе</c:v>
                </c:pt>
                <c:pt idx="10">
                  <c:v>Репутация школы</c:v>
                </c:pt>
                <c:pt idx="11">
                  <c:v>Взаимоотношения в коллективе</c:v>
                </c:pt>
                <c:pt idx="12">
                  <c:v>Образовательная программа</c:v>
                </c:pt>
                <c:pt idx="13">
                  <c:v>Мотивация учеников</c:v>
                </c:pt>
                <c:pt idx="14">
                  <c:v>Внутришкольные традиции</c:v>
                </c:pt>
              </c:strCache>
            </c:strRef>
          </c:cat>
          <c:val>
            <c:numRef>
              <c:f>'Опрос-школы2'!$GN$128:$GN$142</c:f>
              <c:numCache>
                <c:formatCode>0%</c:formatCode>
                <c:ptCount val="15"/>
                <c:pt idx="0">
                  <c:v>0.3577981651376147</c:v>
                </c:pt>
                <c:pt idx="1">
                  <c:v>0.30476190476190479</c:v>
                </c:pt>
                <c:pt idx="2">
                  <c:v>0.13157894736842105</c:v>
                </c:pt>
                <c:pt idx="3">
                  <c:v>0.18269230769230768</c:v>
                </c:pt>
                <c:pt idx="4">
                  <c:v>0.23364485981308411</c:v>
                </c:pt>
                <c:pt idx="5">
                  <c:v>0.27777777777777779</c:v>
                </c:pt>
                <c:pt idx="6">
                  <c:v>7.6190476190476197E-2</c:v>
                </c:pt>
                <c:pt idx="7">
                  <c:v>0.14545454545454545</c:v>
                </c:pt>
                <c:pt idx="8">
                  <c:v>0.12037037037037036</c:v>
                </c:pt>
                <c:pt idx="9">
                  <c:v>4.3859649122807015E-2</c:v>
                </c:pt>
                <c:pt idx="10">
                  <c:v>0.13043478260869565</c:v>
                </c:pt>
                <c:pt idx="11">
                  <c:v>6.1403508771929821E-2</c:v>
                </c:pt>
                <c:pt idx="12">
                  <c:v>5.9322033898305086E-2</c:v>
                </c:pt>
                <c:pt idx="13">
                  <c:v>2.5210084033613446E-2</c:v>
                </c:pt>
                <c:pt idx="14">
                  <c:v>3.3613445378151259E-2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EC1-4B10-A781-52FFBD67509E}"/>
            </c:ext>
          </c:extLst>
        </c:ser>
        <c:ser>
          <c:idx val="2"/>
          <c:order val="2"/>
          <c:tx>
            <c:strRef>
              <c:f>'Опрос-школы2'!$GO$127</c:f>
              <c:strCache>
                <c:ptCount val="1"/>
                <c:pt idx="0">
                  <c:v>Влияют положительно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'Опрос-школы2'!$GL$128:$GL$142</c:f>
              <c:strCache>
                <c:ptCount val="15"/>
                <c:pt idx="0">
                  <c:v>Материально-экономическое положение семей</c:v>
                </c:pt>
                <c:pt idx="1">
                  <c:v>Окружающая территория, на которой расположена школа в пределах квартала (дома, дороги, объекты социально-культурной инфраструктуры, вокзалы, помойки, тюрьмы и т.д.)</c:v>
                </c:pt>
                <c:pt idx="2">
                  <c:v>Уровень образования родителей</c:v>
                </c:pt>
                <c:pt idx="3">
                  <c:v>Фактический уровень бюджетного финансирования школы</c:v>
                </c:pt>
                <c:pt idx="4">
                  <c:v>Внешние проверки и оценка качества</c:v>
                </c:pt>
                <c:pt idx="5">
                  <c:v>Отношение учредителя (органов управления) к школе</c:v>
                </c:pt>
                <c:pt idx="6">
                  <c:v>Стиль управления в школе (жестко административный, волюнтаристский, авторитарный, демократический, командный и т.п.)</c:v>
                </c:pt>
                <c:pt idx="7">
                  <c:v>Внутренний дизайн помещений</c:v>
                </c:pt>
                <c:pt idx="8">
                  <c:v>Отношение родителей к учителям</c:v>
                </c:pt>
                <c:pt idx="9">
                  <c:v>Отношение родителей к школе</c:v>
                </c:pt>
                <c:pt idx="10">
                  <c:v>Репутация школы</c:v>
                </c:pt>
                <c:pt idx="11">
                  <c:v>Взаимоотношения в коллективе</c:v>
                </c:pt>
                <c:pt idx="12">
                  <c:v>Образовательная программа</c:v>
                </c:pt>
                <c:pt idx="13">
                  <c:v>Мотивация учеников</c:v>
                </c:pt>
                <c:pt idx="14">
                  <c:v>Внутришкольные традиции</c:v>
                </c:pt>
              </c:strCache>
            </c:strRef>
          </c:cat>
          <c:val>
            <c:numRef>
              <c:f>'Опрос-школы2'!$GO$128:$GO$142</c:f>
              <c:numCache>
                <c:formatCode>0%</c:formatCode>
                <c:ptCount val="15"/>
                <c:pt idx="0">
                  <c:v>0.46788990825688076</c:v>
                </c:pt>
                <c:pt idx="1">
                  <c:v>0.6</c:v>
                </c:pt>
                <c:pt idx="2">
                  <c:v>0.72807017543859653</c:v>
                </c:pt>
                <c:pt idx="3">
                  <c:v>0.71153846153846156</c:v>
                </c:pt>
                <c:pt idx="4">
                  <c:v>0.71028037383177567</c:v>
                </c:pt>
                <c:pt idx="5">
                  <c:v>0.70370370370370372</c:v>
                </c:pt>
                <c:pt idx="6">
                  <c:v>0.82857142857142863</c:v>
                </c:pt>
                <c:pt idx="7">
                  <c:v>0.82727272727272727</c:v>
                </c:pt>
                <c:pt idx="8">
                  <c:v>0.86111111111111116</c:v>
                </c:pt>
                <c:pt idx="9">
                  <c:v>0.90350877192982459</c:v>
                </c:pt>
                <c:pt idx="10">
                  <c:v>0.86086956521739133</c:v>
                </c:pt>
                <c:pt idx="11">
                  <c:v>0.92105263157894735</c:v>
                </c:pt>
                <c:pt idx="12">
                  <c:v>0.94067796610169496</c:v>
                </c:pt>
                <c:pt idx="13">
                  <c:v>0.95798319327731096</c:v>
                </c:pt>
                <c:pt idx="14">
                  <c:v>0.96638655462184875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EC1-4B10-A781-52FFBD675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9991120"/>
        <c:axId val="159991512"/>
      </c:barChart>
      <c:catAx>
        <c:axId val="159991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10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59991512"/>
        <c:crosses val="autoZero"/>
        <c:auto val="1"/>
        <c:lblAlgn val="ctr"/>
        <c:lblOffset val="100"/>
        <c:noMultiLvlLbl val="0"/>
      </c:catAx>
      <c:valAx>
        <c:axId val="15999151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5999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324428434632844E-2"/>
          <c:y val="0.1186891805407759"/>
          <c:w val="0.41023536163439595"/>
          <c:h val="0.7731481481481481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AD-42FD-847B-A1AA15D45E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AD-42FD-847B-A1AA15D45E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EAD-42FD-847B-A1AA15D45E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EAD-42FD-847B-A1AA15D45E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EAD-42FD-847B-A1AA15D45E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'все диаграммы-2017'!$B$937:$F$937</c:f>
              <c:strCache>
                <c:ptCount val="5"/>
                <c:pt idx="0">
                  <c:v>Доля учителей, имеющих высшее профессиональное педагогическое образование, в общей численности учителей</c:v>
                </c:pt>
                <c:pt idx="1">
                  <c:v>Доля учителей, имеющих стаж работы от 5 до 10 лет</c:v>
                </c:pt>
                <c:pt idx="2">
                  <c:v>Доля педагогических работников в структуре кадрового обеспечения учреждений</c:v>
                </c:pt>
                <c:pt idx="3">
                  <c:v>Численность обучающихся в расчете на одного учителя</c:v>
                </c:pt>
                <c:pt idx="4">
                  <c:v>Количество педагогов-психологов в расчете на тысячу обучающихся</c:v>
                </c:pt>
              </c:strCache>
            </c:strRef>
          </c:cat>
          <c:val>
            <c:numRef>
              <c:f>'все диаграммы-2017'!$B$938:$F$938</c:f>
              <c:numCache>
                <c:formatCode>0.00</c:formatCode>
                <c:ptCount val="5"/>
                <c:pt idx="0">
                  <c:v>0.5884812202660844</c:v>
                </c:pt>
                <c:pt idx="1">
                  <c:v>0.34910250677432225</c:v>
                </c:pt>
                <c:pt idx="2">
                  <c:v>0.55751395165321715</c:v>
                </c:pt>
                <c:pt idx="3">
                  <c:v>0.51610382800683674</c:v>
                </c:pt>
                <c:pt idx="4">
                  <c:v>0.32503293774421699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EAD-42FD-847B-A1AA15D45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3174608964264688"/>
          <c:y val="2.2322442368723793E-3"/>
          <c:w val="0.55351491947858544"/>
          <c:h val="0.994985614467735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0.14609</cdr:x>
      <cdr:y>0</cdr:y>
    </cdr:from>
    <cdr:to>
      <cdr:x>0.93948</cdr:x>
      <cdr:y>0.27615</cdr:y>
    </cdr:to>
    <cdr:grpSp>
      <cdr:nvGrpSpPr>
        <cdr:cNvPr id="7" name="Группа 6">
          <a:extLst xmlns:a="http://schemas.openxmlformats.org/drawingml/2006/main">
            <a:ext uri="{FF2B5EF4-FFF2-40B4-BE49-F238E27FC236}">
              <a16:creationId xmlns:a16="http://schemas.microsoft.com/office/drawing/2014/main" xmlns="" id="{604214CA-0E6D-4AC6-A6FF-0BDFB0A4C8C8}"/>
            </a:ext>
          </a:extLst>
        </cdr:cNvPr>
        <cdr:cNvGrpSpPr/>
      </cdr:nvGrpSpPr>
      <cdr:grpSpPr>
        <a:xfrm xmlns:a="http://schemas.openxmlformats.org/drawingml/2006/main">
          <a:off x="620625" y="0"/>
          <a:ext cx="3370510" cy="1343017"/>
          <a:chOff x="1673560" y="-2955330"/>
          <a:chExt cx="5294080" cy="1032277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 rot="16200000">
            <a:off x="1618947" y="-2900717"/>
            <a:ext cx="1020019" cy="910793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l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Кадровое</a:t>
            </a:r>
            <a:r>
              <a:rPr lang="ru-RU" sz="140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 обеспечение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cdr:txBody>
      </cdr:sp>
      <cdr:sp macro="" textlink="">
        <cdr:nvSpPr>
          <cdr:cNvPr id="3" name="TextBox 2"/>
          <cdr:cNvSpPr txBox="1"/>
        </cdr:nvSpPr>
        <cdr:spPr>
          <a:xfrm xmlns:a="http://schemas.openxmlformats.org/drawingml/2006/main" rot="16200000">
            <a:off x="2804325" y="-2975410"/>
            <a:ext cx="1005676" cy="104583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r>
              <a:rPr lang="ru-RU" sz="1400" dirty="0">
                <a:latin typeface="Arial Narrow" panose="020B0606020202030204" pitchFamily="34" charset="0"/>
              </a:rPr>
              <a:t>Мат.-тех. обеспечение</a:t>
            </a:r>
          </a:p>
        </cdr:txBody>
      </cdr:sp>
      <cdr:sp macro="" textlink="">
        <cdr:nvSpPr>
          <cdr:cNvPr id="4" name="TextBox 3"/>
          <cdr:cNvSpPr txBox="1"/>
        </cdr:nvSpPr>
        <cdr:spPr>
          <a:xfrm xmlns:a="http://schemas.openxmlformats.org/drawingml/2006/main" rot="16200000">
            <a:off x="3646276" y="-2766553"/>
            <a:ext cx="1012846" cy="63529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r>
              <a:rPr lang="ru-RU" sz="1400" dirty="0">
                <a:latin typeface="Arial Narrow" panose="020B0606020202030204" pitchFamily="34" charset="0"/>
              </a:rPr>
              <a:t>Инклюзия</a:t>
            </a:r>
          </a:p>
        </cdr:txBody>
      </cdr:sp>
      <cdr:sp macro="" textlink="">
        <cdr:nvSpPr>
          <cdr:cNvPr id="5" name="TextBox 4"/>
          <cdr:cNvSpPr txBox="1"/>
        </cdr:nvSpPr>
        <cdr:spPr>
          <a:xfrm xmlns:a="http://schemas.openxmlformats.org/drawingml/2006/main" rot="16200000">
            <a:off x="4914027" y="-2962109"/>
            <a:ext cx="1032276" cy="104583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r>
              <a:rPr lang="ru-RU" sz="1400" dirty="0" err="1">
                <a:latin typeface="Arial Narrow" panose="020B0606020202030204" pitchFamily="34" charset="0"/>
              </a:rPr>
              <a:t>Информ</a:t>
            </a:r>
            <a:r>
              <a:rPr lang="ru-RU" sz="1400" dirty="0">
                <a:latin typeface="Arial Narrow" panose="020B0606020202030204" pitchFamily="34" charset="0"/>
              </a:rPr>
              <a:t>.-метод. обеспечение</a:t>
            </a:r>
          </a:p>
        </cdr:txBody>
      </cdr:sp>
      <cdr:sp macro="" textlink="">
        <cdr:nvSpPr>
          <cdr:cNvPr id="6" name="TextBox 5"/>
          <cdr:cNvSpPr txBox="1"/>
        </cdr:nvSpPr>
        <cdr:spPr>
          <a:xfrm xmlns:a="http://schemas.openxmlformats.org/drawingml/2006/main" rot="16200000">
            <a:off x="5938298" y="-2971823"/>
            <a:ext cx="1012847" cy="104583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r>
              <a:rPr lang="ru-RU" sz="1400" dirty="0">
                <a:latin typeface="Arial Narrow" panose="020B0606020202030204" pitchFamily="34" charset="0"/>
              </a:rPr>
              <a:t>Итоговый индекс</a:t>
            </a: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690A9-3657-4984-89A8-B2F84183D9DA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8FD08-68B2-4815-B2EA-22F9ECEAD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746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Вот тут возможно нужно куда-то</a:t>
            </a:r>
            <a:r>
              <a:rPr lang="ru-RU" baseline="0" dirty="0"/>
              <a:t> в другое место засунуть текстовые вставки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77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9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4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8" indent="0" algn="ctr">
              <a:buNone/>
              <a:defRPr sz="1200"/>
            </a:lvl6pPr>
            <a:lvl7pPr marL="2057351" indent="0" algn="ctr">
              <a:buNone/>
              <a:defRPr sz="1200"/>
            </a:lvl7pPr>
            <a:lvl8pPr marL="2400242" indent="0" algn="ctr">
              <a:buNone/>
              <a:defRPr sz="1200"/>
            </a:lvl8pPr>
            <a:lvl9pPr marL="2743133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BDBB-6C2D-498D-AECD-8E85DE14BE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EC25-DA19-4AEF-8367-20B8E10A31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BDBB-6C2D-498D-AECD-8E85DE14BE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EC25-DA19-4AEF-8367-20B8E10A31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4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BDBB-6C2D-498D-AECD-8E85DE14BE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EC25-DA19-4AEF-8367-20B8E10A31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12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65913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/>
          <p:cNvSpPr/>
          <p:nvPr/>
        </p:nvSpPr>
        <p:spPr>
          <a:xfrm>
            <a:off x="1961345" y="-18670"/>
            <a:ext cx="7206641" cy="685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 algn="ctr" defTabSz="308074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25984" y="6505277"/>
            <a:ext cx="261289" cy="2827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183621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990204" y="446484"/>
            <a:ext cx="5156895" cy="4161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812727" y="4723805"/>
            <a:ext cx="5518547" cy="1000126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812727" y="5759648"/>
            <a:ext cx="5518547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75931" y="6500813"/>
            <a:ext cx="261289" cy="2827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20655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25984" y="6505277"/>
            <a:ext cx="261289" cy="2827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692325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4685853" y="446484"/>
            <a:ext cx="2812852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45295" y="446484"/>
            <a:ext cx="2812852" cy="2803923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45295" y="3348633"/>
            <a:ext cx="2812852" cy="288429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25984" y="6505277"/>
            <a:ext cx="261289" cy="2827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194343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25984" y="6505277"/>
            <a:ext cx="261289" cy="2827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342822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25984" y="6505277"/>
            <a:ext cx="261289" cy="2827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746232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4685853" y="1830586"/>
            <a:ext cx="2812852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45295" y="1830586"/>
            <a:ext cx="2812852" cy="4420196"/>
          </a:xfrm>
          <a:prstGeom prst="rect">
            <a:avLst/>
          </a:prstGeom>
        </p:spPr>
        <p:txBody>
          <a:bodyPr/>
          <a:lstStyle>
            <a:lvl1pPr marL="174512" indent="-174512">
              <a:spcBef>
                <a:spcPts val="1688"/>
              </a:spcBef>
              <a:defRPr sz="1425"/>
            </a:lvl1pPr>
            <a:lvl2pPr marL="303099" indent="-174512">
              <a:spcBef>
                <a:spcPts val="1688"/>
              </a:spcBef>
              <a:defRPr sz="1425"/>
            </a:lvl2pPr>
            <a:lvl3pPr marL="431687" indent="-174512">
              <a:spcBef>
                <a:spcPts val="1688"/>
              </a:spcBef>
              <a:defRPr sz="1425"/>
            </a:lvl3pPr>
            <a:lvl4pPr marL="560274" indent="-174512">
              <a:spcBef>
                <a:spcPts val="1688"/>
              </a:spcBef>
              <a:defRPr sz="1425"/>
            </a:lvl4pPr>
            <a:lvl5pPr marL="688862" indent="-174512">
              <a:spcBef>
                <a:spcPts val="1688"/>
              </a:spcBef>
              <a:defRPr sz="1425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25984" y="6505277"/>
            <a:ext cx="261289" cy="2827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08845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BDBB-6C2D-498D-AECD-8E85DE14BE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EC25-DA19-4AEF-8367-20B8E10A31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72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45295" y="892969"/>
            <a:ext cx="5853410" cy="507206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25984" y="6505277"/>
            <a:ext cx="261289" cy="2827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338045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4685853" y="3580805"/>
            <a:ext cx="2812852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4689133" y="625078"/>
            <a:ext cx="2812852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1645295" y="625078"/>
            <a:ext cx="2812852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25984" y="6505277"/>
            <a:ext cx="261289" cy="2827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673862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812727" y="4473773"/>
            <a:ext cx="5518547" cy="33039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4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812727" y="3019302"/>
            <a:ext cx="5518547" cy="4443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950"/>
            </a:lvl1pPr>
          </a:lstStyle>
          <a:p>
            <a:r>
              <a:t>«Место ввода цитаты».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25984" y="6505277"/>
            <a:ext cx="261289" cy="2827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493849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Изображение"/>
          <p:cNvSpPr>
            <a:spLocks noGrp="1"/>
          </p:cNvSpPr>
          <p:nvPr>
            <p:ph type="pic" idx="13"/>
          </p:nvPr>
        </p:nvSpPr>
        <p:spPr>
          <a:xfrm>
            <a:off x="1143000" y="0"/>
            <a:ext cx="6858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25984" y="6505277"/>
            <a:ext cx="261289" cy="2827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232630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25984" y="6505277"/>
            <a:ext cx="261289" cy="2827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559428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BDBB-6C2D-498D-AECD-8E85DE14BE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EC25-DA19-4AEF-8367-20B8E10A31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BDBB-6C2D-498D-AECD-8E85DE14BE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EC25-DA19-4AEF-8367-20B8E10A31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4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8" indent="0">
              <a:buNone/>
              <a:defRPr sz="1200" b="1"/>
            </a:lvl6pPr>
            <a:lvl7pPr marL="2057351" indent="0">
              <a:buNone/>
              <a:defRPr sz="1200" b="1"/>
            </a:lvl7pPr>
            <a:lvl8pPr marL="2400242" indent="0">
              <a:buNone/>
              <a:defRPr sz="1200" b="1"/>
            </a:lvl8pPr>
            <a:lvl9pPr marL="2743133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8" indent="0">
              <a:buNone/>
              <a:defRPr sz="1200" b="1"/>
            </a:lvl6pPr>
            <a:lvl7pPr marL="2057351" indent="0">
              <a:buNone/>
              <a:defRPr sz="1200" b="1"/>
            </a:lvl7pPr>
            <a:lvl8pPr marL="2400242" indent="0">
              <a:buNone/>
              <a:defRPr sz="1200" b="1"/>
            </a:lvl8pPr>
            <a:lvl9pPr marL="2743133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BDBB-6C2D-498D-AECD-8E85DE14BE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EC25-DA19-4AEF-8367-20B8E10A31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3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BDBB-6C2D-498D-AECD-8E85DE14BE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EC25-DA19-4AEF-8367-20B8E10A31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1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BDBB-6C2D-498D-AECD-8E85DE14BE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EC25-DA19-4AEF-8367-20B8E10A31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7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4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8" indent="0">
              <a:buNone/>
              <a:defRPr sz="750"/>
            </a:lvl6pPr>
            <a:lvl7pPr marL="2057351" indent="0">
              <a:buNone/>
              <a:defRPr sz="750"/>
            </a:lvl7pPr>
            <a:lvl8pPr marL="2400242" indent="0">
              <a:buNone/>
              <a:defRPr sz="750"/>
            </a:lvl8pPr>
            <a:lvl9pPr marL="2743133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BDBB-6C2D-498D-AECD-8E85DE14BE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EC25-DA19-4AEF-8367-20B8E10A31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7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4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8" indent="0">
              <a:buNone/>
              <a:defRPr sz="1500"/>
            </a:lvl6pPr>
            <a:lvl7pPr marL="2057351" indent="0">
              <a:buNone/>
              <a:defRPr sz="1500"/>
            </a:lvl7pPr>
            <a:lvl8pPr marL="2400242" indent="0">
              <a:buNone/>
              <a:defRPr sz="1500"/>
            </a:lvl8pPr>
            <a:lvl9pPr marL="2743133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4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8" indent="0">
              <a:buNone/>
              <a:defRPr sz="750"/>
            </a:lvl6pPr>
            <a:lvl7pPr marL="2057351" indent="0">
              <a:buNone/>
              <a:defRPr sz="750"/>
            </a:lvl7pPr>
            <a:lvl8pPr marL="2400242" indent="0">
              <a:buNone/>
              <a:defRPr sz="750"/>
            </a:lvl8pPr>
            <a:lvl9pPr marL="2743133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BDBB-6C2D-498D-AECD-8E85DE14BE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EC25-DA19-4AEF-8367-20B8E10A31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1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5"/>
            <a:fld id="{228ABDBB-6C2D-498D-AECD-8E85DE14BE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35"/>
              <a:t>12.11.2019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5"/>
            <a:fld id="{45DAEC25-DA19-4AEF-8367-20B8E10A31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3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78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3" indent="-171446" algn="l" defTabSz="6857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6" indent="-171446" algn="l" defTabSz="6857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8" indent="-171446" algn="l" defTabSz="6857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80" indent="-171446" algn="l" defTabSz="68578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4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8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51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3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45295" y="312539"/>
            <a:ext cx="5853410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45295" y="1830586"/>
            <a:ext cx="5853410" cy="4420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425984" y="6505277"/>
            <a:ext cx="285334" cy="282769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900"/>
            </a:lvl1pPr>
          </a:lstStyle>
          <a:p>
            <a:pPr algn="ctr" defTabSz="308074" hangingPunct="0"/>
            <a:fld id="{86CB4B4D-7CA3-9044-876B-883B54F8677D}" type="slidenum">
              <a:rPr lang="ru-RU" kern="0" smtClean="0">
                <a:solidFill>
                  <a:srgbClr val="000000"/>
                </a:solidFill>
                <a:latin typeface="Helvetica Light"/>
                <a:sym typeface="Helvetica Light"/>
              </a:rPr>
              <a:pPr algn="ctr" defTabSz="308074" hangingPunct="0"/>
              <a:t>‹#›</a:t>
            </a:fld>
            <a:endParaRPr lang="ru-RU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9434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med"/>
  <p:txStyles>
    <p:titleStyle>
      <a:lvl1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85725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17145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257175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34290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428625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51435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600075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68580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231510" marR="0" indent="-231510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398198" marR="0" indent="-231510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564885" marR="0" indent="-231510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731573" marR="0" indent="-231510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898260" marR="0" indent="-231510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1064948" marR="0" indent="-231510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1231635" marR="0" indent="-231510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1398323" marR="0" indent="-231510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1565010" marR="0" indent="-231510" algn="l" defTabSz="308074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3080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image" Target="../media/image4.pn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2867487" cy="6858000"/>
          </a:xfrm>
          <a:prstGeom prst="rect">
            <a:avLst/>
          </a:prstGeom>
          <a:solidFill>
            <a:srgbClr val="2539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70"/>
          </a:p>
        </p:txBody>
      </p:sp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45" y="718584"/>
            <a:ext cx="1372752" cy="132731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/>
          <p:cNvSpPr txBox="1"/>
          <p:nvPr/>
        </p:nvSpPr>
        <p:spPr>
          <a:xfrm>
            <a:off x="3660531" y="6284143"/>
            <a:ext cx="4507509" cy="30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11" dirty="0">
                <a:solidFill>
                  <a:srgbClr val="253957"/>
                </a:solidFill>
                <a:latin typeface="Arial Narrow" panose="020B0606020202030204" pitchFamily="34" charset="0"/>
              </a:rPr>
              <a:t>Москва, 201</a:t>
            </a:r>
            <a:r>
              <a:rPr lang="en-US" sz="1411" dirty="0">
                <a:solidFill>
                  <a:srgbClr val="253957"/>
                </a:solidFill>
                <a:latin typeface="Arial Narrow" panose="020B0606020202030204" pitchFamily="34" charset="0"/>
              </a:rPr>
              <a:t>9</a:t>
            </a:r>
            <a:endParaRPr lang="ru-RU" sz="1411" dirty="0">
              <a:solidFill>
                <a:srgbClr val="253957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Название подразделения,  лаборатории, факультета и т.д."/>
          <p:cNvSpPr txBox="1"/>
          <p:nvPr/>
        </p:nvSpPr>
        <p:spPr>
          <a:xfrm>
            <a:off x="4457787" y="482621"/>
            <a:ext cx="354987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400" dirty="0">
                <a:latin typeface="Arial Narrow" charset="0"/>
                <a:ea typeface="Arial Narrow" charset="0"/>
                <a:cs typeface="Arial Narrow" charset="0"/>
              </a:rPr>
              <a:t>Институт образования</a:t>
            </a:r>
            <a:endParaRPr sz="24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" name="Очень крутой…"/>
          <p:cNvSpPr txBox="1"/>
          <p:nvPr/>
        </p:nvSpPr>
        <p:spPr>
          <a:xfrm>
            <a:off x="3045041" y="1294332"/>
            <a:ext cx="5385279" cy="2955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/>
          <a:p>
            <a:pPr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3200" dirty="0" smtClean="0">
                <a:latin typeface="Arial Narrow" charset="0"/>
                <a:ea typeface="Arial Narrow" charset="0"/>
                <a:cs typeface="Arial Narrow" charset="0"/>
              </a:rPr>
              <a:t>Оценка качества образования в фокусе показателей образовательной инфраструктуры</a:t>
            </a:r>
            <a:endParaRPr lang="ru-RU" sz="32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Очень крутой подзаголовок презентации"/>
          <p:cNvSpPr txBox="1"/>
          <p:nvPr/>
        </p:nvSpPr>
        <p:spPr>
          <a:xfrm>
            <a:off x="5237825" y="4470400"/>
            <a:ext cx="3280528" cy="819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l"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r"/>
            <a:r>
              <a:rPr lang="ru-RU" sz="2000" dirty="0">
                <a:latin typeface="Arial Narrow" charset="0"/>
                <a:ea typeface="Arial Narrow" charset="0"/>
                <a:cs typeface="Arial Narrow" charset="0"/>
              </a:rPr>
              <a:t>Сергей Заир-Бек</a:t>
            </a:r>
          </a:p>
          <a:p>
            <a:pPr algn="r"/>
            <a:r>
              <a:rPr lang="ru-RU" sz="2000" dirty="0" smtClean="0">
                <a:latin typeface="Arial Narrow" charset="0"/>
                <a:ea typeface="Arial Narrow" charset="0"/>
                <a:cs typeface="Arial Narrow" charset="0"/>
              </a:rPr>
              <a:t>Татьяна </a:t>
            </a:r>
            <a:r>
              <a:rPr lang="ru-RU" sz="2000" dirty="0" err="1" smtClean="0">
                <a:latin typeface="Arial Narrow" charset="0"/>
                <a:ea typeface="Arial Narrow" charset="0"/>
                <a:cs typeface="Arial Narrow" charset="0"/>
              </a:rPr>
              <a:t>Мерцалова</a:t>
            </a:r>
            <a:endParaRPr lang="ru-RU" sz="20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" y="2786345"/>
            <a:ext cx="2860920" cy="407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10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727776385"/>
              </p:ext>
            </p:extLst>
          </p:nvPr>
        </p:nvGraphicFramePr>
        <p:xfrm>
          <a:off x="3160183" y="2099733"/>
          <a:ext cx="5803900" cy="4672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Линия"/>
          <p:cNvSpPr/>
          <p:nvPr/>
        </p:nvSpPr>
        <p:spPr>
          <a:xfrm flipV="1">
            <a:off x="1120512" y="541840"/>
            <a:ext cx="7563447" cy="504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841" tIns="35841" rIns="35841" bIns="35841" anchor="ctr"/>
          <a:lstStyle/>
          <a:p>
            <a:pPr>
              <a:defRPr sz="2400"/>
            </a:pPr>
            <a:endParaRPr sz="1693"/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46" y="214122"/>
            <a:ext cx="535180" cy="53518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/>
          <p:cNvSpPr txBox="1"/>
          <p:nvPr/>
        </p:nvSpPr>
        <p:spPr>
          <a:xfrm>
            <a:off x="468312" y="857525"/>
            <a:ext cx="763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Международные исследования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6846" y="245130"/>
            <a:ext cx="769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СОЦИАЛЬНО-ЭКОНОМИЧЕСКИЙ СТАТУС СЕМЬИ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02317" y="1226857"/>
            <a:ext cx="3333083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96442" y="1251661"/>
            <a:ext cx="82257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Arial Narrow" panose="020B0606020202030204" pitchFamily="34" charset="0"/>
              </a:rPr>
              <a:t>Характеристики семьи – важнейший фактор определяющий качество образовательных результатов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2345" y="1898926"/>
            <a:ext cx="761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Отечественные эксперты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502312" y="2268258"/>
            <a:ext cx="3333083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96438" y="2293062"/>
            <a:ext cx="25430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Arial Narrow" panose="020B0606020202030204" pitchFamily="34" charset="0"/>
              </a:rPr>
              <a:t>СЭС рассматривается как фактор с самым слабым влиянием, либо как, оказывающий самое сильное негативное влияние.</a:t>
            </a:r>
          </a:p>
          <a:p>
            <a:pPr lvl="0"/>
            <a:endParaRPr lang="ru-RU" sz="1600" dirty="0">
              <a:latin typeface="Arial Narrow" panose="020B0606020202030204" pitchFamily="34" charset="0"/>
            </a:endParaRPr>
          </a:p>
          <a:p>
            <a:pPr lvl="0"/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312" y="3930926"/>
            <a:ext cx="761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Индекс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12279" y="4300258"/>
            <a:ext cx="1291121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06405" y="4325062"/>
            <a:ext cx="25430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Arial Narrow" panose="020B0606020202030204" pitchFamily="34" charset="0"/>
              </a:rPr>
              <a:t>СЭС контекст для развития образовательной инфраструктуры.</a:t>
            </a:r>
          </a:p>
          <a:p>
            <a:pPr lvl="0"/>
            <a:endParaRPr lang="ru-RU" sz="1600" dirty="0">
              <a:latin typeface="Arial Narrow" panose="020B0606020202030204" pitchFamily="34" charset="0"/>
            </a:endParaRPr>
          </a:p>
          <a:p>
            <a:pPr lvl="0"/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30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Линия"/>
          <p:cNvSpPr/>
          <p:nvPr/>
        </p:nvSpPr>
        <p:spPr>
          <a:xfrm flipV="1">
            <a:off x="1120512" y="541840"/>
            <a:ext cx="7563447" cy="504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841" tIns="35841" rIns="35841" bIns="35841" anchor="ctr"/>
          <a:lstStyle/>
          <a:p>
            <a:pPr>
              <a:defRPr sz="2400"/>
            </a:pPr>
            <a:endParaRPr sz="1693"/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46" y="214122"/>
            <a:ext cx="535180" cy="5351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1056846" y="245130"/>
            <a:ext cx="769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253957"/>
                </a:solidFill>
                <a:latin typeface="Arial Narrow" panose="020B0606020202030204" pitchFamily="34" charset="0"/>
              </a:rPr>
              <a:t>ТЕЗИС 4</a:t>
            </a:r>
            <a:endParaRPr lang="ru-RU" sz="1600" dirty="0">
              <a:solidFill>
                <a:srgbClr val="253957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900" y="1401047"/>
            <a:ext cx="822578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latin typeface="Arial Narrow" panose="020B0606020202030204" pitchFamily="34" charset="0"/>
              </a:rPr>
              <a:t>Невозможно говорить о связи образовательной среды и образовательных результатов (в контексте окончательных управленческих задач) в терминах статистической корреляции, если иметь в виду академические результаты.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lvl="0" algn="just"/>
            <a:endParaRPr lang="ru-RU" sz="2000" dirty="0">
              <a:latin typeface="Arial Narrow" panose="020B0606020202030204" pitchFamily="34" charset="0"/>
            </a:endParaRPr>
          </a:p>
          <a:p>
            <a:pPr lvl="0" algn="just"/>
            <a:endParaRPr lang="ru-RU" sz="2000" dirty="0" smtClean="0">
              <a:latin typeface="Arial Narrow" panose="020B0606020202030204" pitchFamily="34" charset="0"/>
            </a:endParaRPr>
          </a:p>
          <a:p>
            <a:pPr lvl="0" algn="just"/>
            <a:r>
              <a:rPr lang="ru-RU" sz="2000" dirty="0" smtClean="0">
                <a:latin typeface="Arial Narrow" panose="020B0606020202030204" pitchFamily="34" charset="0"/>
              </a:rPr>
              <a:t>Исследовательский вопрос: какие </a:t>
            </a:r>
            <a:r>
              <a:rPr lang="ru-RU" sz="2000" dirty="0">
                <a:latin typeface="Arial Narrow" panose="020B0606020202030204" pitchFamily="34" charset="0"/>
              </a:rPr>
              <a:t>вообще образовательные результаты системы и люди связывают с образовательной средой. Чаще всего это результаты, связанные с комплексным развитием, с изменением поведения, с социальными процессами и местом конкретных субъектов образовательного процесса в нем (отношения: учитель-ученик, учитель-администрация, администрация-учредитель и распределение зон их ответственности).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093" y="899250"/>
            <a:ext cx="769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Инфраструктура и результаты: корреляций </a:t>
            </a:r>
            <a:r>
              <a:rPr lang="ru-RU" b="1" dirty="0">
                <a:latin typeface="Arial Narrow" panose="020B0606020202030204" pitchFamily="34" charset="0"/>
              </a:rPr>
              <a:t>нет</a:t>
            </a:r>
            <a:endParaRPr lang="ru-RU" b="1" dirty="0">
              <a:latin typeface="Arial Narrow" panose="020B0606020202030204" pitchFamily="34" charset="0"/>
            </a:endParaRPr>
          </a:p>
        </p:txBody>
      </p:sp>
      <p:cxnSp>
        <p:nvCxnSpPr>
          <p:cNvPr id="10" name="Прямая соединительная линия 9"/>
          <p:cNvCxnSpPr>
            <a:endCxn id="9" idx="2"/>
          </p:cNvCxnSpPr>
          <p:nvPr/>
        </p:nvCxnSpPr>
        <p:spPr>
          <a:xfrm flipV="1">
            <a:off x="509525" y="1268582"/>
            <a:ext cx="3813957" cy="588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255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056640967"/>
              </p:ext>
            </p:extLst>
          </p:nvPr>
        </p:nvGraphicFramePr>
        <p:xfrm>
          <a:off x="601133" y="1511513"/>
          <a:ext cx="8146491" cy="3898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Линия"/>
          <p:cNvSpPr/>
          <p:nvPr/>
        </p:nvSpPr>
        <p:spPr>
          <a:xfrm flipV="1">
            <a:off x="1120512" y="541840"/>
            <a:ext cx="7563447" cy="504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841" tIns="35841" rIns="35841" bIns="35841" anchor="ctr"/>
          <a:lstStyle/>
          <a:p>
            <a:pPr>
              <a:defRPr sz="2400"/>
            </a:pPr>
            <a:endParaRPr sz="1693"/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46" y="214122"/>
            <a:ext cx="535180" cy="53518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18"/>
          <p:cNvSpPr txBox="1"/>
          <p:nvPr/>
        </p:nvSpPr>
        <p:spPr>
          <a:xfrm>
            <a:off x="1056846" y="245130"/>
            <a:ext cx="769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ВАЖНОСТЬ ЧЕЛОВЕЧЕСКОГО ПРИСУТСТВИЯ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70459" y="5628241"/>
            <a:ext cx="4194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latin typeface="Arial Narrow" panose="020B0606020202030204" pitchFamily="34" charset="0"/>
              </a:rPr>
              <a:t>Внутренние факторы влияют позитивно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999868" y="6217414"/>
            <a:ext cx="3333083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8312" y="857525"/>
            <a:ext cx="7638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Никакие факторы материальной среды или учебные материалы не обеспечивают достижения качества образования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06409" y="1511513"/>
            <a:ext cx="5339683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02235" y="5552126"/>
            <a:ext cx="352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Внешние факторы не влияют или влияют негативно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74951" y="5966795"/>
            <a:ext cx="3639849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E436E3DE-D97B-4122-8752-A52458A8270A}"/>
              </a:ext>
            </a:extLst>
          </p:cNvPr>
          <p:cNvSpPr/>
          <p:nvPr/>
        </p:nvSpPr>
        <p:spPr>
          <a:xfrm>
            <a:off x="1871129" y="1612079"/>
            <a:ext cx="3381375" cy="1596787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802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Линия"/>
          <p:cNvSpPr/>
          <p:nvPr/>
        </p:nvSpPr>
        <p:spPr>
          <a:xfrm flipV="1">
            <a:off x="1120512" y="541840"/>
            <a:ext cx="7563447" cy="504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841" tIns="35841" rIns="35841" bIns="35841" anchor="ctr"/>
          <a:lstStyle/>
          <a:p>
            <a:pPr>
              <a:defRPr sz="2400"/>
            </a:pPr>
            <a:endParaRPr sz="1693"/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46" y="214122"/>
            <a:ext cx="535180" cy="53518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/>
          <p:cNvSpPr txBox="1"/>
          <p:nvPr/>
        </p:nvSpPr>
        <p:spPr>
          <a:xfrm>
            <a:off x="468312" y="857525"/>
            <a:ext cx="763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Отечественные и зарубежные исследования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6846" y="245130"/>
            <a:ext cx="769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КАДРЫ РЕШАЮТ ВСЁ и … ВЕЗДЕ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02317" y="1226857"/>
            <a:ext cx="4933283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87975" y="1251661"/>
            <a:ext cx="82257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Arial Narrow" panose="020B0606020202030204" pitchFamily="34" charset="0"/>
              </a:rPr>
              <a:t>Кадры рассматриваются практически во всех исследованиях, как контекст образовательных результатов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2345" y="1898926"/>
            <a:ext cx="761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Отечественные эксперты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502312" y="2268258"/>
            <a:ext cx="3333083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96437" y="2293062"/>
            <a:ext cx="28224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Arial Narrow" panose="020B0606020202030204" pitchFamily="34" charset="0"/>
              </a:rPr>
              <a:t>Развитие кадрового потенциала – зона ответственности школьной администрации.</a:t>
            </a:r>
          </a:p>
          <a:p>
            <a:pPr lvl="0"/>
            <a:endParaRPr lang="ru-RU" sz="1600" dirty="0">
              <a:latin typeface="Arial Narrow" panose="020B0606020202030204" pitchFamily="34" charset="0"/>
            </a:endParaRPr>
          </a:p>
          <a:p>
            <a:pPr lvl="0"/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64911" y="1894834"/>
            <a:ext cx="26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Arial Narrow" panose="020B0606020202030204" pitchFamily="34" charset="0"/>
              </a:rPr>
              <a:t>Индекс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353345" y="2264166"/>
            <a:ext cx="1323404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069004" y="2288970"/>
            <a:ext cx="26066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600" dirty="0">
                <a:latin typeface="Arial Narrow" panose="020B0606020202030204" pitchFamily="34" charset="0"/>
              </a:rPr>
              <a:t>Вес кадрового обеспечения самый высокий по всем уровням образования</a:t>
            </a:r>
          </a:p>
          <a:p>
            <a:pPr lvl="0"/>
            <a:endParaRPr lang="ru-RU" sz="1600" dirty="0">
              <a:latin typeface="Arial Narrow" panose="020B0606020202030204" pitchFamily="34" charset="0"/>
            </a:endParaRPr>
          </a:p>
          <a:p>
            <a:pPr lvl="0"/>
            <a:endParaRPr lang="ru-RU" sz="1600" dirty="0">
              <a:latin typeface="Arial Narrow" panose="020B0606020202030204" pitchFamily="34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882214018"/>
              </p:ext>
            </p:extLst>
          </p:nvPr>
        </p:nvGraphicFramePr>
        <p:xfrm>
          <a:off x="305794" y="3196910"/>
          <a:ext cx="5676262" cy="344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50368" y="3974577"/>
            <a:ext cx="2805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Arial Narrow" panose="020B0606020202030204" pitchFamily="34" charset="0"/>
              </a:rPr>
              <a:t>Структура индекса кадрового обеспечения общего (школьного) образования, приведенные нормированные значения (индексы), в целом по РФ, 2017 г.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683664" y="3281585"/>
            <a:ext cx="373182" cy="5896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2597921" y="5512037"/>
            <a:ext cx="418744" cy="2563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964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Линия"/>
          <p:cNvSpPr/>
          <p:nvPr/>
        </p:nvSpPr>
        <p:spPr>
          <a:xfrm flipV="1">
            <a:off x="1120512" y="541840"/>
            <a:ext cx="7563447" cy="504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841" tIns="35841" rIns="35841" bIns="35841" anchor="ctr"/>
          <a:lstStyle/>
          <a:p>
            <a:pPr>
              <a:defRPr sz="2400"/>
            </a:pPr>
            <a:endParaRPr sz="1693"/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46" y="214122"/>
            <a:ext cx="535180" cy="53518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18"/>
          <p:cNvSpPr txBox="1"/>
          <p:nvPr/>
        </p:nvSpPr>
        <p:spPr>
          <a:xfrm>
            <a:off x="1056846" y="245130"/>
            <a:ext cx="769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СОЗДАНИЕ БЛАГОПРИЯТНОЙ ОБРАЗОВАТЕЛЬНОЙ СРЕДЫ: ОТВЕТСТВЕННОСТЬ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52494" y="1788217"/>
            <a:ext cx="25288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BF9000"/>
                </a:solidFill>
                <a:latin typeface="Arial Narrow" panose="020B0606020202030204" pitchFamily="34" charset="0"/>
              </a:rPr>
              <a:t>Педагогический коллектив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60419" y="1646020"/>
            <a:ext cx="2691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BF9000"/>
                </a:solidFill>
                <a:latin typeface="Arial Narrow" panose="020B0606020202030204" pitchFamily="34" charset="0"/>
              </a:rPr>
              <a:t>Учредитель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52494" y="4468946"/>
            <a:ext cx="3333083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06409" y="4549676"/>
            <a:ext cx="37812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Arial Narrow" panose="020B0606020202030204" pitchFamily="34" charset="0"/>
              </a:rPr>
              <a:t>Нормативное, организационное, управленческое обеспечение деятельности школы:</a:t>
            </a:r>
          </a:p>
          <a:p>
            <a:pPr marL="285750" lvl="0" indent="-285750">
              <a:buFontTx/>
              <a:buChar char="-"/>
            </a:pPr>
            <a:r>
              <a:rPr lang="ru-RU" sz="1600" dirty="0">
                <a:latin typeface="Arial Narrow" panose="020B0606020202030204" pitchFamily="34" charset="0"/>
              </a:rPr>
              <a:t>Программа развития</a:t>
            </a:r>
          </a:p>
          <a:p>
            <a:pPr marL="285750" lvl="0" indent="-285750">
              <a:buFontTx/>
              <a:buChar char="-"/>
            </a:pPr>
            <a:r>
              <a:rPr lang="ru-RU" sz="1600" dirty="0">
                <a:latin typeface="Arial Narrow" panose="020B0606020202030204" pitchFamily="34" charset="0"/>
              </a:rPr>
              <a:t>Компетентная управленческая команда</a:t>
            </a:r>
          </a:p>
          <a:p>
            <a:pPr marL="285750" lvl="0" indent="-285750">
              <a:buFontTx/>
              <a:buChar char="-"/>
            </a:pPr>
            <a:r>
              <a:rPr lang="ru-RU" sz="1600" dirty="0">
                <a:latin typeface="Arial Narrow" panose="020B0606020202030204" pitchFamily="34" charset="0"/>
              </a:rPr>
              <a:t>Образовательная программа</a:t>
            </a:r>
          </a:p>
          <a:p>
            <a:pPr marL="285750" lvl="0" indent="-285750">
              <a:buFontTx/>
              <a:buChar char="-"/>
            </a:pPr>
            <a:r>
              <a:rPr lang="ru-RU" sz="1600" dirty="0">
                <a:latin typeface="Arial Narrow" panose="020B0606020202030204" pitchFamily="34" charset="0"/>
              </a:rPr>
              <a:t>Квалифицированные кадры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8312" y="857525"/>
            <a:ext cx="7638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Четкое распределение зон ответственности за создание благоприятной образовательной среды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06409" y="1511513"/>
            <a:ext cx="5339683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2346" y="4130392"/>
            <a:ext cx="3528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BF9000"/>
                </a:solidFill>
                <a:latin typeface="Arial Narrow" panose="020B0606020202030204" pitchFamily="34" charset="0"/>
              </a:rPr>
              <a:t>Администрация школы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8312" y="2126771"/>
            <a:ext cx="2386421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92C34FC-09A0-40D4-9149-3F092E412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419" y="2017886"/>
            <a:ext cx="3340898" cy="609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95DC38B-BDBE-402C-9793-662CF6B90F05}"/>
              </a:ext>
            </a:extLst>
          </p:cNvPr>
          <p:cNvSpPr/>
          <p:nvPr/>
        </p:nvSpPr>
        <p:spPr>
          <a:xfrm>
            <a:off x="4760420" y="2304252"/>
            <a:ext cx="3798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Создание материально-технических и финансовых условий: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 Narrow" panose="020B0606020202030204" pitchFamily="34" charset="0"/>
              </a:rPr>
              <a:t>Хорошее состояние зданий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 Narrow" panose="020B0606020202030204" pitchFamily="34" charset="0"/>
              </a:rPr>
              <a:t>Финансирование и оплата труда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 Narrow" panose="020B0606020202030204" pitchFamily="34" charset="0"/>
              </a:rPr>
              <a:t>Отсутствие сменности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 Narrow" panose="020B0606020202030204" pitchFamily="34" charset="0"/>
              </a:rPr>
              <a:t>Наличие современного программного и методического обеспечения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8DD9F27-EA49-4BBD-85CE-08E051DDC6B8}"/>
              </a:ext>
            </a:extLst>
          </p:cNvPr>
          <p:cNvSpPr/>
          <p:nvPr/>
        </p:nvSpPr>
        <p:spPr>
          <a:xfrm>
            <a:off x="492345" y="2281725"/>
            <a:ext cx="37952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Создание благоприятных отношений: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 Narrow" panose="020B0606020202030204" pitchFamily="34" charset="0"/>
              </a:rPr>
              <a:t>Поддержка родителей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 Narrow" panose="020B0606020202030204" pitchFamily="34" charset="0"/>
              </a:rPr>
              <a:t>Поддержка традиций и репутации школы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 Narrow" panose="020B0606020202030204" pitchFamily="34" charset="0"/>
              </a:rPr>
              <a:t>Комфортный климат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 Narrow" panose="020B0606020202030204" pitchFamily="34" charset="0"/>
              </a:rPr>
              <a:t>Наличие современного программного и методического обеспечения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D498D6C-E150-4765-B815-7D6D5E62C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854733" y="1694918"/>
            <a:ext cx="844309" cy="5868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DA7FF05-0639-4B8E-8895-C2B7AEB3D9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857" y="3729013"/>
            <a:ext cx="1097279" cy="9143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66FFAA6-085D-4889-BA5F-FAE874D04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0690" y="1371555"/>
            <a:ext cx="934106" cy="794401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FFC29B1F-20D8-4F49-A3BF-520387B35317}"/>
              </a:ext>
            </a:extLst>
          </p:cNvPr>
          <p:cNvSpPr/>
          <p:nvPr/>
        </p:nvSpPr>
        <p:spPr>
          <a:xfrm>
            <a:off x="4760419" y="5204304"/>
            <a:ext cx="3787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BF9000"/>
                </a:solidFill>
                <a:latin typeface="Arial Narrow" panose="020B0606020202030204" pitchFamily="34" charset="0"/>
              </a:rPr>
              <a:t>То, что органы управления считают благополучным, эксперты видят как неблагоприятные зоны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8FD78AB-CB6E-4BA8-8066-103182BC48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690" y="4515633"/>
            <a:ext cx="997197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1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52882" y="2177488"/>
            <a:ext cx="288932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b="1" dirty="0">
                <a:solidFill>
                  <a:prstClr val="black"/>
                </a:solidFill>
                <a:latin typeface="Arial Narrow" panose="020B0606020202030204" pitchFamily="34" charset="0"/>
              </a:rPr>
              <a:t>Взаимосвязь среды обучения и качества результатов, эффективность учителя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5932" y="1500394"/>
            <a:ext cx="66872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b="1" dirty="0">
                <a:solidFill>
                  <a:prstClr val="black"/>
                </a:solidFill>
                <a:latin typeface="Arial Narrow" panose="020B0606020202030204" pitchFamily="34" charset="0"/>
              </a:rPr>
              <a:t>ИССЛЕДОВАНИЯ, УСТАНАВЛИВАЮЩИЕ ВЗАИМОСВЯЗИ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35931" y="1742768"/>
            <a:ext cx="4004762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92C34FC-09A0-40D4-9149-3F092E412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37" y="2204109"/>
            <a:ext cx="2505674" cy="457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95DC38B-BDBE-402C-9793-662CF6B90F05}"/>
              </a:ext>
            </a:extLst>
          </p:cNvPr>
          <p:cNvSpPr/>
          <p:nvPr/>
        </p:nvSpPr>
        <p:spPr>
          <a:xfrm>
            <a:off x="390710" y="2906190"/>
            <a:ext cx="2990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E.Hanushek</a:t>
            </a: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 (1971, 2007, </a:t>
            </a:r>
            <a:r>
              <a:rPr lang="en-US" sz="1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etc</a:t>
            </a: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</a:p>
          <a:p>
            <a:pPr defTabSz="685800"/>
            <a:r>
              <a:rPr lang="en-US" sz="1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R.Marzano</a:t>
            </a: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 (2001, </a:t>
            </a:r>
            <a:r>
              <a:rPr lang="en-US" sz="1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etc</a:t>
            </a: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8161" y="1898125"/>
            <a:ext cx="19172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b="1" dirty="0">
                <a:solidFill>
                  <a:prstClr val="black"/>
                </a:solidFill>
                <a:latin typeface="Arial Narrow" panose="020B0606020202030204" pitchFamily="34" charset="0"/>
              </a:rPr>
              <a:t>Качество инноваций и образовательная среда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95DC38B-BDBE-402C-9793-662CF6B90F05}"/>
              </a:ext>
            </a:extLst>
          </p:cNvPr>
          <p:cNvSpPr/>
          <p:nvPr/>
        </p:nvSpPr>
        <p:spPr>
          <a:xfrm>
            <a:off x="6139814" y="3195656"/>
            <a:ext cx="2990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ITERS (Infant Environment Rating Scale)</a:t>
            </a:r>
          </a:p>
          <a:p>
            <a:pPr defTabSz="685800"/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ECERS (Early childhood environmental rating scale)</a:t>
            </a:r>
          </a:p>
          <a:p>
            <a:pPr defTabSz="685800"/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SACERS (School-Age Care Environment Rating Scale)</a:t>
            </a:r>
          </a:p>
          <a:p>
            <a:pPr defTabSz="685800"/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08478" y="2678804"/>
            <a:ext cx="28893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Шкалирование</a:t>
            </a:r>
            <a:r>
              <a:rPr lang="ru-RU" sz="1350" b="1" dirty="0">
                <a:solidFill>
                  <a:prstClr val="black"/>
                </a:solidFill>
                <a:latin typeface="Arial Narrow" panose="020B0606020202030204" pitchFamily="34" charset="0"/>
              </a:rPr>
              <a:t> динамики развития образовательной среды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95DC38B-BDBE-402C-9793-662CF6B90F05}"/>
              </a:ext>
            </a:extLst>
          </p:cNvPr>
          <p:cNvSpPr/>
          <p:nvPr/>
        </p:nvSpPr>
        <p:spPr>
          <a:xfrm>
            <a:off x="3678250" y="2416814"/>
            <a:ext cx="1617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M.Fullan</a:t>
            </a: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 (1993, </a:t>
            </a:r>
            <a:r>
              <a:rPr lang="en-US" sz="1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etc</a:t>
            </a: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),</a:t>
            </a:r>
          </a:p>
          <a:p>
            <a:pPr defTabSz="685800"/>
            <a:r>
              <a:rPr lang="en-US" sz="1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R.Florida</a:t>
            </a: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 (2012, </a:t>
            </a:r>
            <a:r>
              <a:rPr lang="en-US" sz="1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etc</a:t>
            </a: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3841" y="1641489"/>
            <a:ext cx="24466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b="1" dirty="0">
                <a:solidFill>
                  <a:prstClr val="black"/>
                </a:solidFill>
                <a:latin typeface="Arial Narrow" panose="020B0606020202030204" pitchFamily="34" charset="0"/>
              </a:rPr>
              <a:t>Факторы, влияющие на образовательные результаты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D95DC38B-BDBE-402C-9793-662CF6B90F05}"/>
              </a:ext>
            </a:extLst>
          </p:cNvPr>
          <p:cNvSpPr/>
          <p:nvPr/>
        </p:nvSpPr>
        <p:spPr>
          <a:xfrm>
            <a:off x="6317467" y="2154294"/>
            <a:ext cx="1189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PISA</a:t>
            </a:r>
          </a:p>
          <a:p>
            <a:pPr defTabSz="685800"/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TALIS</a:t>
            </a:r>
          </a:p>
          <a:p>
            <a:pPr defTabSz="685800"/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3538" y="3817446"/>
            <a:ext cx="28893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b="1" dirty="0">
                <a:solidFill>
                  <a:prstClr val="black"/>
                </a:solidFill>
                <a:latin typeface="Arial Narrow" panose="020B0606020202030204" pitchFamily="34" charset="0"/>
              </a:rPr>
              <a:t>Взаимосвязь между средой и обучением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D95DC38B-BDBE-402C-9793-662CF6B90F05}"/>
              </a:ext>
            </a:extLst>
          </p:cNvPr>
          <p:cNvSpPr/>
          <p:nvPr/>
        </p:nvSpPr>
        <p:spPr>
          <a:xfrm>
            <a:off x="413537" y="4362032"/>
            <a:ext cx="24572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Университет </a:t>
            </a:r>
            <a:r>
              <a:rPr lang="ru-RU" sz="1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Салфорд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 «Умные классные комнаты» </a:t>
            </a:r>
          </a:p>
          <a:p>
            <a:pPr defTabSz="685800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Университет Мельбурна </a:t>
            </a: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Innovative Learning Environments and Teachers Change</a:t>
            </a:r>
          </a:p>
          <a:p>
            <a:pPr defTabSz="685800"/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LEEP (Learning Environments Evaluation </a:t>
            </a:r>
            <a:r>
              <a:rPr lang="en-US" sz="1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Programme</a:t>
            </a: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, OECD)</a:t>
            </a:r>
          </a:p>
          <a:p>
            <a:pPr defTabSz="685800"/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08478" y="4694435"/>
            <a:ext cx="23759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b="1" dirty="0">
                <a:solidFill>
                  <a:prstClr val="black"/>
                </a:solidFill>
                <a:latin typeface="Arial Narrow" panose="020B0606020202030204" pitchFamily="34" charset="0"/>
              </a:rPr>
              <a:t>Исследования эффективной образовательной среды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95DC38B-BDBE-402C-9793-662CF6B90F05}"/>
              </a:ext>
            </a:extLst>
          </p:cNvPr>
          <p:cNvSpPr/>
          <p:nvPr/>
        </p:nvSpPr>
        <p:spPr>
          <a:xfrm>
            <a:off x="6314573" y="5167229"/>
            <a:ext cx="2232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МГПУ (</a:t>
            </a:r>
            <a:r>
              <a:rPr lang="ru-RU" sz="1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И.Б.Шиян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, 2018 и </a:t>
            </a:r>
            <a:r>
              <a:rPr lang="ru-RU" sz="12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др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</a:p>
          <a:p>
            <a:pPr defTabSz="685800"/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</a:rPr>
              <a:t>World bank (2018)</a:t>
            </a:r>
          </a:p>
          <a:p>
            <a:pPr defTabSz="685800"/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18CEB3-9848-4290-A3C1-B9A570E8C516}"/>
              </a:ext>
            </a:extLst>
          </p:cNvPr>
          <p:cNvSpPr txBox="1"/>
          <p:nvPr/>
        </p:nvSpPr>
        <p:spPr>
          <a:xfrm>
            <a:off x="5895147" y="1565793"/>
            <a:ext cx="2295255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5" b="1" dirty="0"/>
              <a:t>G</a:t>
            </a:r>
            <a:endParaRPr lang="ru-RU" sz="525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00E489-1D3F-44B3-8F27-E38250B643EF}"/>
              </a:ext>
            </a:extLst>
          </p:cNvPr>
          <p:cNvSpPr txBox="1"/>
          <p:nvPr/>
        </p:nvSpPr>
        <p:spPr>
          <a:xfrm>
            <a:off x="3459368" y="3280998"/>
            <a:ext cx="217009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latin typeface="Arial Narrow" panose="020B0606020202030204" pitchFamily="34" charset="0"/>
              </a:rPr>
              <a:t>Образовательное пространство как экосистема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92B2E7-4DBB-41F3-8EFE-273F6E229473}"/>
              </a:ext>
            </a:extLst>
          </p:cNvPr>
          <p:cNvSpPr txBox="1"/>
          <p:nvPr/>
        </p:nvSpPr>
        <p:spPr>
          <a:xfrm>
            <a:off x="3427259" y="3996579"/>
            <a:ext cx="222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C.Pirie, </a:t>
            </a:r>
            <a:r>
              <a:rPr lang="en-US" sz="1200" dirty="0" err="1">
                <a:latin typeface="Arial Narrow" panose="020B0606020202030204" pitchFamily="34" charset="0"/>
              </a:rPr>
              <a:t>J.A.Brodo</a:t>
            </a:r>
            <a:r>
              <a:rPr lang="ru-RU" sz="1200" dirty="0">
                <a:latin typeface="Arial Narrow" panose="020B0606020202030204" pitchFamily="34" charset="0"/>
              </a:rPr>
              <a:t>, </a:t>
            </a:r>
            <a:r>
              <a:rPr lang="ru-RU" sz="1200" dirty="0" err="1">
                <a:latin typeface="Arial Narrow" panose="020B0606020202030204" pitchFamily="34" charset="0"/>
              </a:rPr>
              <a:t>И.Д.Фрумин</a:t>
            </a:r>
            <a:r>
              <a:rPr lang="ru-RU" sz="1200" dirty="0">
                <a:latin typeface="Arial Narrow" panose="020B0606020202030204" pitchFamily="34" charset="0"/>
              </a:rPr>
              <a:t>, </a:t>
            </a:r>
            <a:r>
              <a:rPr lang="ru-RU" sz="1200" dirty="0" err="1">
                <a:latin typeface="Arial Narrow" panose="020B0606020202030204" pitchFamily="34" charset="0"/>
              </a:rPr>
              <a:t>С.Г.Косарецкий</a:t>
            </a:r>
            <a:r>
              <a:rPr lang="ru-RU" sz="1200" dirty="0">
                <a:latin typeface="Arial Narrow" panose="020B0606020202030204" pitchFamily="34" charset="0"/>
              </a:rPr>
              <a:t> и </a:t>
            </a:r>
            <a:r>
              <a:rPr lang="ru-RU" sz="1200" dirty="0" err="1">
                <a:latin typeface="Arial Narrow" panose="020B0606020202030204" pitchFamily="34" charset="0"/>
              </a:rPr>
              <a:t>др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D5F45D-882A-4AFF-BEBC-04070DBD2161}"/>
              </a:ext>
            </a:extLst>
          </p:cNvPr>
          <p:cNvSpPr txBox="1"/>
          <p:nvPr/>
        </p:nvSpPr>
        <p:spPr>
          <a:xfrm>
            <a:off x="3486038" y="4546697"/>
            <a:ext cx="2120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latin typeface="Arial Narrow" panose="020B0606020202030204" pitchFamily="34" charset="0"/>
              </a:rPr>
              <a:t>Образовательное пространство как открытая комплексная автономная система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61DD12F-8600-4787-8CC4-5FBF9079483B}"/>
              </a:ext>
            </a:extLst>
          </p:cNvPr>
          <p:cNvSpPr txBox="1"/>
          <p:nvPr/>
        </p:nvSpPr>
        <p:spPr>
          <a:xfrm>
            <a:off x="3630407" y="5470027"/>
            <a:ext cx="1924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 Narrow" panose="020B0606020202030204" pitchFamily="34" charset="0"/>
              </a:rPr>
              <a:t>J.Holland</a:t>
            </a:r>
            <a:r>
              <a:rPr lang="en-US" sz="1200" dirty="0">
                <a:latin typeface="Arial Narrow" panose="020B0606020202030204" pitchFamily="34" charset="0"/>
              </a:rPr>
              <a:t>, </a:t>
            </a:r>
            <a:r>
              <a:rPr lang="en-US" sz="1200" dirty="0" err="1">
                <a:latin typeface="Arial Narrow" panose="020B0606020202030204" pitchFamily="34" charset="0"/>
              </a:rPr>
              <a:t>M.Gell</a:t>
            </a:r>
            <a:r>
              <a:rPr lang="en-US" sz="1200" dirty="0">
                <a:latin typeface="Arial Narrow" panose="020B0606020202030204" pitchFamily="34" charset="0"/>
              </a:rPr>
              <a:t>-Mann</a:t>
            </a:r>
            <a:r>
              <a:rPr lang="ru-RU" sz="1200" dirty="0">
                <a:latin typeface="Arial Narrow" panose="020B0606020202030204" pitchFamily="34" charset="0"/>
              </a:rPr>
              <a:t> и </a:t>
            </a:r>
            <a:r>
              <a:rPr lang="ru-RU" sz="1200" dirty="0" err="1">
                <a:latin typeface="Arial Narrow" panose="020B0606020202030204" pitchFamily="34" charset="0"/>
              </a:rPr>
              <a:t>др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25" name="Линия"/>
          <p:cNvSpPr/>
          <p:nvPr/>
        </p:nvSpPr>
        <p:spPr>
          <a:xfrm flipV="1">
            <a:off x="1120512" y="541840"/>
            <a:ext cx="7563447" cy="504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841" tIns="35841" rIns="35841" bIns="35841" anchor="ctr"/>
          <a:lstStyle/>
          <a:p>
            <a:pPr>
              <a:defRPr sz="2400"/>
            </a:pPr>
            <a:endParaRPr sz="1693"/>
          </a:p>
        </p:txBody>
      </p:sp>
      <p:pic>
        <p:nvPicPr>
          <p:cNvPr id="26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46" y="214122"/>
            <a:ext cx="535180" cy="535180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TextBox 26"/>
          <p:cNvSpPr txBox="1"/>
          <p:nvPr/>
        </p:nvSpPr>
        <p:spPr>
          <a:xfrm>
            <a:off x="1056846" y="245130"/>
            <a:ext cx="7690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ОБРАЗОВАТЕЛЬНАЯ СРЕДА И ОБРАЗОВАТЕЛЬНЫЕ РЕЗУЛЬТАТЫ: </a:t>
            </a:r>
            <a:endParaRPr lang="en-US" sz="1600" dirty="0" smtClean="0">
              <a:solidFill>
                <a:srgbClr val="253957"/>
              </a:solidFill>
              <a:latin typeface="Arial Narrow" panose="020B0606020202030204" pitchFamily="34" charset="0"/>
            </a:endParaRPr>
          </a:p>
          <a:p>
            <a:pPr algn="r"/>
            <a:r>
              <a:rPr lang="ru-RU" sz="1600" dirty="0" smtClean="0">
                <a:solidFill>
                  <a:srgbClr val="253957"/>
                </a:solidFill>
                <a:latin typeface="Arial Narrow" panose="020B0606020202030204" pitchFamily="34" charset="0"/>
              </a:rPr>
              <a:t>ЕСТЬ </a:t>
            </a:r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ЛИ СВЯЗЬ, НУЖНО ЛИ ВКЛАДЫВАТЬ</a:t>
            </a:r>
          </a:p>
        </p:txBody>
      </p:sp>
    </p:spTree>
    <p:extLst>
      <p:ext uri="{BB962C8B-B14F-4D97-AF65-F5344CB8AC3E}">
        <p14:creationId xmlns:p14="http://schemas.microsoft.com/office/powerpoint/2010/main" val="93619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Адрес: ТехтТехтТехтТехтТехтТехтТехтТехтТехтТехтТехтТехтТехт"/>
          <p:cNvSpPr txBox="1"/>
          <p:nvPr/>
        </p:nvSpPr>
        <p:spPr>
          <a:xfrm>
            <a:off x="5490102" y="5167751"/>
            <a:ext cx="1990347" cy="19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 algn="r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hangingPunct="0"/>
            <a:r>
              <a:rPr sz="900" kern="0" dirty="0" err="1"/>
              <a:t>Адрес</a:t>
            </a:r>
            <a:r>
              <a:rPr sz="900" kern="0" dirty="0"/>
              <a:t>: </a:t>
            </a:r>
            <a:r>
              <a:rPr lang="ru-RU" sz="900" kern="0" dirty="0"/>
              <a:t>Потаповский переулок д.16/10</a:t>
            </a:r>
            <a:endParaRPr sz="900" kern="0" dirty="0"/>
          </a:p>
        </p:txBody>
      </p:sp>
      <p:sp>
        <p:nvSpPr>
          <p:cNvPr id="101" name="www.text"/>
          <p:cNvSpPr txBox="1"/>
          <p:nvPr/>
        </p:nvSpPr>
        <p:spPr>
          <a:xfrm>
            <a:off x="1385646" y="5167751"/>
            <a:ext cx="805745" cy="19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 algn="l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hangingPunct="0"/>
            <a:r>
              <a:rPr sz="900" kern="0" dirty="0"/>
              <a:t>www.</a:t>
            </a:r>
            <a:r>
              <a:rPr lang="ru-RU" sz="900" kern="0" dirty="0"/>
              <a:t> </a:t>
            </a:r>
            <a:r>
              <a:rPr lang="en-US" sz="900" kern="0" dirty="0"/>
              <a:t>Ioe.hse.ru</a:t>
            </a:r>
            <a:endParaRPr sz="900" kern="0" dirty="0"/>
          </a:p>
        </p:txBody>
      </p:sp>
      <p:pic>
        <p:nvPicPr>
          <p:cNvPr id="103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72778" y="2702274"/>
            <a:ext cx="1198444" cy="11587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362542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0029" y="1054664"/>
            <a:ext cx="7690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Что измеряет ИНДЕКС образовательной инфраструктуры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7" name="Линия"/>
          <p:cNvSpPr/>
          <p:nvPr/>
        </p:nvSpPr>
        <p:spPr>
          <a:xfrm flipV="1">
            <a:off x="1120512" y="541840"/>
            <a:ext cx="7563447" cy="504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841" tIns="35841" rIns="35841" bIns="35841" anchor="ctr"/>
          <a:lstStyle/>
          <a:p>
            <a:pPr>
              <a:defRPr sz="2400"/>
            </a:pPr>
            <a:endParaRPr sz="1693"/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46" y="214122"/>
            <a:ext cx="535180" cy="53518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/>
          <p:cNvSpPr txBox="1"/>
          <p:nvPr/>
        </p:nvSpPr>
        <p:spPr>
          <a:xfrm>
            <a:off x="1056846" y="245130"/>
            <a:ext cx="769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253957"/>
                </a:solidFill>
                <a:latin typeface="Arial Narrow" panose="020B0606020202030204" pitchFamily="34" charset="0"/>
              </a:rPr>
              <a:t>ТЕЗИС 1</a:t>
            </a:r>
            <a:endParaRPr lang="ru-RU" sz="1600" dirty="0">
              <a:solidFill>
                <a:srgbClr val="253957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92346" y="1435100"/>
            <a:ext cx="3584354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58178" y="2318899"/>
            <a:ext cx="82257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Arial Narrow" panose="020B0606020202030204" pitchFamily="34" charset="0"/>
              </a:rPr>
              <a:t>ИОИ позволяет </a:t>
            </a:r>
            <a:r>
              <a:rPr lang="ru-RU" sz="2400" dirty="0">
                <a:latin typeface="Arial Narrow" panose="020B0606020202030204" pitchFamily="34" charset="0"/>
              </a:rPr>
              <a:t>измерить, фактически, качество управления сферой образования в части насыщения образовательной системы территории (регион, муниципалитет) элементами инфраструктуры в соответствии с нормативными требованиями и логикой развития территории.</a:t>
            </a:r>
            <a:endParaRPr lang="ru-RU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Линия"/>
          <p:cNvSpPr/>
          <p:nvPr/>
        </p:nvSpPr>
        <p:spPr>
          <a:xfrm flipV="1">
            <a:off x="1120512" y="541840"/>
            <a:ext cx="7563447" cy="504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841" tIns="35841" rIns="35841" bIns="35841" anchor="ctr"/>
          <a:lstStyle/>
          <a:p>
            <a:pPr>
              <a:defRPr sz="2400"/>
            </a:pPr>
            <a:endParaRPr sz="1693"/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46" y="214122"/>
            <a:ext cx="535180" cy="53518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/>
          <p:cNvSpPr txBox="1"/>
          <p:nvPr/>
        </p:nvSpPr>
        <p:spPr>
          <a:xfrm>
            <a:off x="1056846" y="245130"/>
            <a:ext cx="769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МЕТОДОЛОГИЯ ЗАМЫСЛА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8596" y="979118"/>
            <a:ext cx="769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Цель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0413" y="5485851"/>
            <a:ext cx="7683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Arial Narrow" panose="020B0606020202030204" pitchFamily="34" charset="0"/>
              </a:rPr>
              <a:t>Определение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0335" y="5848775"/>
            <a:ext cx="7607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Arial Narrow" panose="020B0606020202030204" pitchFamily="34" charset="0"/>
              </a:rPr>
              <a:t>Образовательная инфраструктура – комплекс взаимосвязанных систем, объектов, видов деятельности, ресурсов и средств, составляющих и/или обеспечивающих основу функционирования всей системы образования и каждой образовательной организации. </a:t>
            </a:r>
            <a:endParaRPr lang="ru-RU" sz="1270" b="1" dirty="0"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80028" y="5848778"/>
            <a:ext cx="19812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80028" y="1354336"/>
            <a:ext cx="19812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49906" y="1354336"/>
            <a:ext cx="82257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Arial Narrow" panose="020B0606020202030204" pitchFamily="34" charset="0"/>
              </a:rPr>
              <a:t>Оценить состояние образовательной инфраструктуры субъектов РФ, </a:t>
            </a:r>
          </a:p>
          <a:p>
            <a:pPr lvl="0"/>
            <a:r>
              <a:rPr lang="ru-RU" sz="1600" dirty="0">
                <a:latin typeface="Arial Narrow" panose="020B0606020202030204" pitchFamily="34" charset="0"/>
              </a:rPr>
              <a:t>Выявить потенциал ее развития для повышения качества и доступности всех уровней образования,</a:t>
            </a:r>
          </a:p>
          <a:p>
            <a:pPr lvl="0"/>
            <a:r>
              <a:rPr lang="ru-RU" sz="1600" dirty="0">
                <a:latin typeface="Arial Narrow" panose="020B0606020202030204" pitchFamily="34" charset="0"/>
              </a:rPr>
              <a:t>Определить направления инвестиций в создание образовательных условий</a:t>
            </a:r>
            <a:endParaRPr lang="ru-RU" sz="127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255119"/>
              </p:ext>
            </p:extLst>
          </p:nvPr>
        </p:nvGraphicFramePr>
        <p:xfrm>
          <a:off x="535670" y="2750163"/>
          <a:ext cx="8054252" cy="2539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88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05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05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13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29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569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Группы условий (в соответствии с требованиями ФГОС)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Дошкольное образование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Общее (школьное) образование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Профессиональное (среднее) образование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Группы показателей оценки инфраструктуры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94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Психолого-педагогические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340" marR="37340" marT="0" marB="0"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Кадровое обеспечение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94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Кадровые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Кадровое обеспечение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94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Материально-технические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340" marR="37340" marT="0" marB="0"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Материально-техническое обеспечение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94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Финансовые / Финансово-экономические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340" marR="37340" marT="0" marB="0"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–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94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Информационно-методические условия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340" marR="373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Информационно-методическое обеспечение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394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Учебно-методическое и информационное обеспечение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340" marR="373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Информационно-методическое обеспечение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69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Требования к развивающей предметно-пространственной среде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Материально-техническое обеспечение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394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Требования к оценке качества освоения ОПОП СПО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7340" marR="373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–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0" marR="37340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4239" y="2271696"/>
            <a:ext cx="769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Требования ФГОС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96960" y="2613051"/>
            <a:ext cx="19812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90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77095035"/>
              </p:ext>
            </p:extLst>
          </p:nvPr>
        </p:nvGraphicFramePr>
        <p:xfrm>
          <a:off x="448596" y="1749384"/>
          <a:ext cx="4002106" cy="4727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Линия"/>
          <p:cNvSpPr/>
          <p:nvPr/>
        </p:nvSpPr>
        <p:spPr>
          <a:xfrm flipV="1">
            <a:off x="1120512" y="541840"/>
            <a:ext cx="7563447" cy="504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841" tIns="35841" rIns="35841" bIns="35841" anchor="ctr"/>
          <a:lstStyle/>
          <a:p>
            <a:pPr>
              <a:defRPr sz="2400"/>
            </a:pPr>
            <a:endParaRPr sz="1693"/>
          </a:p>
        </p:txBody>
      </p:sp>
      <p:pic>
        <p:nvPicPr>
          <p:cNvPr id="6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46" y="214122"/>
            <a:ext cx="535180" cy="5351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1056846" y="245130"/>
            <a:ext cx="769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НЕКОТОРЫЕ РЕЗУЛЬТАТЫ</a:t>
            </a:r>
          </a:p>
        </p:txBody>
      </p:sp>
      <p:sp>
        <p:nvSpPr>
          <p:cNvPr id="8" name="Линия"/>
          <p:cNvSpPr/>
          <p:nvPr/>
        </p:nvSpPr>
        <p:spPr>
          <a:xfrm flipV="1">
            <a:off x="1120512" y="541840"/>
            <a:ext cx="7563447" cy="504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841" tIns="35841" rIns="35841" bIns="35841" anchor="ctr"/>
          <a:lstStyle/>
          <a:p>
            <a:pPr>
              <a:defRPr sz="2400"/>
            </a:pPr>
            <a:endParaRPr sz="1693"/>
          </a:p>
        </p:txBody>
      </p:sp>
      <p:sp>
        <p:nvSpPr>
          <p:cNvPr id="9" name="TextBox 8"/>
          <p:cNvSpPr txBox="1"/>
          <p:nvPr/>
        </p:nvSpPr>
        <p:spPr>
          <a:xfrm>
            <a:off x="448596" y="764627"/>
            <a:ext cx="769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Высокая дифференциация регионов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92346" y="1133959"/>
            <a:ext cx="5073076" cy="15325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48597" y="1149284"/>
            <a:ext cx="35262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Arial Narrow" panose="020B0606020202030204" pitchFamily="34" charset="0"/>
              </a:rPr>
              <a:t>Дифференциация регионов по уровневой инфраструктуре образования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82547" y="1164609"/>
            <a:ext cx="3701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600" dirty="0">
                <a:latin typeface="Arial Narrow" panose="020B0606020202030204" pitchFamily="34" charset="0"/>
              </a:rPr>
              <a:t>Дифференциация регионов по направлениям инфраструктуры образования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99747552"/>
              </p:ext>
            </p:extLst>
          </p:nvPr>
        </p:nvGraphicFramePr>
        <p:xfrm>
          <a:off x="4562669" y="1780034"/>
          <a:ext cx="4248238" cy="4863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4618655" y="1963531"/>
            <a:ext cx="1" cy="449636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94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Линия"/>
          <p:cNvSpPr/>
          <p:nvPr/>
        </p:nvSpPr>
        <p:spPr>
          <a:xfrm flipV="1">
            <a:off x="1120512" y="541840"/>
            <a:ext cx="7563447" cy="504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841" tIns="35841" rIns="35841" bIns="35841" anchor="ctr"/>
          <a:lstStyle/>
          <a:p>
            <a:pPr>
              <a:defRPr sz="2400"/>
            </a:pPr>
            <a:endParaRPr sz="1693"/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46" y="214122"/>
            <a:ext cx="535180" cy="5351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1056846" y="245130"/>
            <a:ext cx="769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МЕТОДОЛОГИЯ ЗАМЫСЛА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596" y="764627"/>
            <a:ext cx="769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Arial Narrow" panose="020B0606020202030204" pitchFamily="34" charset="0"/>
              </a:rPr>
              <a:t>Контекстуализация</a:t>
            </a:r>
            <a:r>
              <a:rPr lang="ru-RU" b="1" dirty="0">
                <a:latin typeface="Arial Narrow" panose="020B0606020202030204" pitchFamily="34" charset="0"/>
              </a:rPr>
              <a:t> – ключевой принцип анализа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92346" y="1133959"/>
            <a:ext cx="5073076" cy="15325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838" y="3726626"/>
            <a:ext cx="5069162" cy="2580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87" y="1337763"/>
            <a:ext cx="4190476" cy="5400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885267" y="2350968"/>
            <a:ext cx="3564465" cy="64633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Arial Narrow" panose="020B0606020202030204" pitchFamily="34" charset="0"/>
              </a:rPr>
              <a:t>1 </a:t>
            </a:r>
            <a:r>
              <a:rPr lang="ru-RU" dirty="0">
                <a:latin typeface="Arial Narrow" panose="020B0606020202030204" pitchFamily="34" charset="0"/>
              </a:rPr>
              <a:t>группа: Финансово-экономические</a:t>
            </a: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2 группа: Демографически</a:t>
            </a:r>
          </a:p>
        </p:txBody>
      </p:sp>
    </p:spTree>
    <p:extLst>
      <p:ext uri="{BB962C8B-B14F-4D97-AF65-F5344CB8AC3E}">
        <p14:creationId xmlns:p14="http://schemas.microsoft.com/office/powerpoint/2010/main" val="4215605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644405"/>
              </p:ext>
            </p:extLst>
          </p:nvPr>
        </p:nvGraphicFramePr>
        <p:xfrm>
          <a:off x="1911406" y="1950098"/>
          <a:ext cx="7008077" cy="1883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3221850" y="2067580"/>
            <a:ext cx="0" cy="1685456"/>
          </a:xfrm>
          <a:prstGeom prst="line">
            <a:avLst/>
          </a:prstGeom>
          <a:noFill/>
          <a:ln w="254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 useBgFill="1">
        <p:nvSpPr>
          <p:cNvPr id="15" name="TextBox 14">
            <a:extLst>
              <a:ext uri="{FF2B5EF4-FFF2-40B4-BE49-F238E27FC236}">
                <a16:creationId xmlns:a16="http://schemas.microsoft.com/office/drawing/2014/main" xmlns="" id="{91C46897-6BEA-024B-AC95-C4F4550E97B4}"/>
              </a:ext>
            </a:extLst>
          </p:cNvPr>
          <p:cNvSpPr txBox="1"/>
          <p:nvPr/>
        </p:nvSpPr>
        <p:spPr>
          <a:xfrm>
            <a:off x="2967880" y="1680644"/>
            <a:ext cx="5465549" cy="331100"/>
          </a:xfrm>
          <a:prstGeom prst="rect">
            <a:avLst/>
          </a:prstGeom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 algn="l"/>
            <a:r>
              <a:rPr lang="ru-RU" dirty="0">
                <a:latin typeface="Arial Narrow" panose="020B0606020202030204" pitchFamily="34" charset="0"/>
              </a:rPr>
              <a:t>Ожидаемое распределение регионов по значению индекса</a:t>
            </a: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674991"/>
              </p:ext>
            </p:extLst>
          </p:nvPr>
        </p:nvGraphicFramePr>
        <p:xfrm>
          <a:off x="1930388" y="4379661"/>
          <a:ext cx="6989096" cy="1831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>
            <a:off x="5517105" y="2067580"/>
            <a:ext cx="0" cy="1685456"/>
          </a:xfrm>
          <a:prstGeom prst="line">
            <a:avLst/>
          </a:prstGeom>
          <a:noFill/>
          <a:ln w="254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893369" y="2067580"/>
            <a:ext cx="0" cy="1685456"/>
          </a:xfrm>
          <a:prstGeom prst="line">
            <a:avLst/>
          </a:prstGeom>
          <a:noFill/>
          <a:ln w="254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433429" y="2067579"/>
            <a:ext cx="0" cy="1685456"/>
          </a:xfrm>
          <a:prstGeom prst="line">
            <a:avLst/>
          </a:prstGeom>
          <a:noFill/>
          <a:ln w="254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221850" y="4473230"/>
            <a:ext cx="0" cy="1685456"/>
          </a:xfrm>
          <a:prstGeom prst="line">
            <a:avLst/>
          </a:prstGeom>
          <a:noFill/>
          <a:ln w="254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517105" y="4473230"/>
            <a:ext cx="0" cy="1685456"/>
          </a:xfrm>
          <a:prstGeom prst="line">
            <a:avLst/>
          </a:prstGeom>
          <a:noFill/>
          <a:ln w="254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893369" y="4473230"/>
            <a:ext cx="0" cy="1685456"/>
          </a:xfrm>
          <a:prstGeom prst="line">
            <a:avLst/>
          </a:prstGeom>
          <a:noFill/>
          <a:ln w="254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433429" y="4473229"/>
            <a:ext cx="0" cy="1685456"/>
          </a:xfrm>
          <a:prstGeom prst="line">
            <a:avLst/>
          </a:prstGeom>
          <a:noFill/>
          <a:ln w="25400" cap="flat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 useBgFill="1">
        <p:nvSpPr>
          <p:cNvPr id="27" name="TextBox 26">
            <a:extLst>
              <a:ext uri="{FF2B5EF4-FFF2-40B4-BE49-F238E27FC236}">
                <a16:creationId xmlns:a16="http://schemas.microsoft.com/office/drawing/2014/main" xmlns="" id="{91C46897-6BEA-024B-AC95-C4F4550E97B4}"/>
              </a:ext>
            </a:extLst>
          </p:cNvPr>
          <p:cNvSpPr txBox="1"/>
          <p:nvPr/>
        </p:nvSpPr>
        <p:spPr>
          <a:xfrm>
            <a:off x="2967879" y="4048020"/>
            <a:ext cx="5465549" cy="331100"/>
          </a:xfrm>
          <a:prstGeom prst="rect">
            <a:avLst/>
          </a:prstGeom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 algn="l"/>
            <a:r>
              <a:rPr lang="ru-RU" dirty="0">
                <a:latin typeface="Arial Narrow" panose="020B0606020202030204" pitchFamily="34" charset="0"/>
              </a:rPr>
              <a:t>Реальное распределение регионов по значению индекса</a:t>
            </a:r>
          </a:p>
        </p:txBody>
      </p:sp>
      <p:sp>
        <p:nvSpPr>
          <p:cNvPr id="26" name="Линия"/>
          <p:cNvSpPr/>
          <p:nvPr/>
        </p:nvSpPr>
        <p:spPr>
          <a:xfrm flipV="1">
            <a:off x="1120512" y="541840"/>
            <a:ext cx="7563447" cy="504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841" tIns="35841" rIns="35841" bIns="35841" anchor="ctr"/>
          <a:lstStyle/>
          <a:p>
            <a:pPr>
              <a:defRPr sz="2400"/>
            </a:pPr>
            <a:endParaRPr sz="1693"/>
          </a:p>
        </p:txBody>
      </p:sp>
      <p:pic>
        <p:nvPicPr>
          <p:cNvPr id="29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46" y="214122"/>
            <a:ext cx="535180" cy="535180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TextBox 29"/>
          <p:cNvSpPr txBox="1"/>
          <p:nvPr/>
        </p:nvSpPr>
        <p:spPr>
          <a:xfrm>
            <a:off x="1056846" y="245130"/>
            <a:ext cx="769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НЕКОТОРЫЕ РЕЗУЛЬТАТЫ</a:t>
            </a:r>
          </a:p>
        </p:txBody>
      </p:sp>
      <p:sp>
        <p:nvSpPr>
          <p:cNvPr id="31" name="Линия"/>
          <p:cNvSpPr/>
          <p:nvPr/>
        </p:nvSpPr>
        <p:spPr>
          <a:xfrm flipV="1">
            <a:off x="1120512" y="541840"/>
            <a:ext cx="7563447" cy="504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841" tIns="35841" rIns="35841" bIns="35841" anchor="ctr"/>
          <a:lstStyle/>
          <a:p>
            <a:pPr>
              <a:defRPr sz="2400"/>
            </a:pPr>
            <a:endParaRPr sz="1693"/>
          </a:p>
        </p:txBody>
      </p:sp>
      <p:sp>
        <p:nvSpPr>
          <p:cNvPr id="32" name="TextBox 31"/>
          <p:cNvSpPr txBox="1"/>
          <p:nvPr/>
        </p:nvSpPr>
        <p:spPr>
          <a:xfrm>
            <a:off x="448596" y="764627"/>
            <a:ext cx="769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Распределение индекса по кластерам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92346" y="1133959"/>
            <a:ext cx="5073076" cy="15325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974408"/>
              </p:ext>
            </p:extLst>
          </p:nvPr>
        </p:nvGraphicFramePr>
        <p:xfrm>
          <a:off x="-4208" y="1648760"/>
          <a:ext cx="1915614" cy="437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35" name="Прямая соединительная линия 34"/>
          <p:cNvCxnSpPr/>
          <p:nvPr/>
        </p:nvCxnSpPr>
        <p:spPr>
          <a:xfrm>
            <a:off x="1967392" y="3948465"/>
            <a:ext cx="6836218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877235" y="1699306"/>
            <a:ext cx="1" cy="449636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0436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Линия"/>
          <p:cNvSpPr/>
          <p:nvPr/>
        </p:nvSpPr>
        <p:spPr>
          <a:xfrm flipV="1">
            <a:off x="1120512" y="541840"/>
            <a:ext cx="7563447" cy="504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841" tIns="35841" rIns="35841" bIns="35841" anchor="ctr"/>
          <a:lstStyle/>
          <a:p>
            <a:pPr>
              <a:defRPr sz="2400"/>
            </a:pPr>
            <a:endParaRPr sz="1693"/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46" y="214122"/>
            <a:ext cx="535180" cy="5351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1056846" y="245130"/>
            <a:ext cx="769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253957"/>
                </a:solidFill>
                <a:latin typeface="Arial Narrow" panose="020B0606020202030204" pitchFamily="34" charset="0"/>
              </a:rPr>
              <a:t>ТЕЗИС 2</a:t>
            </a:r>
            <a:endParaRPr lang="ru-RU" sz="1600" dirty="0">
              <a:solidFill>
                <a:srgbClr val="253957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09525" y="1274468"/>
            <a:ext cx="6348475" cy="7293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596370B7-E76A-463B-B140-6DE93BE650F3}"/>
              </a:ext>
            </a:extLst>
          </p:cNvPr>
          <p:cNvSpPr txBox="1">
            <a:spLocks/>
          </p:cNvSpPr>
          <p:nvPr/>
        </p:nvSpPr>
        <p:spPr>
          <a:xfrm>
            <a:off x="509524" y="746581"/>
            <a:ext cx="7574797" cy="5351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atin typeface="Arial Narrow" panose="020B0606020202030204" pitchFamily="34" charset="0"/>
              </a:rPr>
              <a:t>Прямое воздействие может не привести к ожидаемому результату</a:t>
            </a:r>
          </a:p>
        </p:txBody>
      </p:sp>
      <p:pic>
        <p:nvPicPr>
          <p:cNvPr id="26" name="Объект 3">
            <a:extLst>
              <a:ext uri="{FF2B5EF4-FFF2-40B4-BE49-F238E27FC236}">
                <a16:creationId xmlns:a16="http://schemas.microsoft.com/office/drawing/2014/main" xmlns="" id="{A4541308-312D-4B09-88F4-88651F20E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1434200"/>
            <a:ext cx="6667500" cy="333375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F96F40B-D3FA-4C1A-92D2-468D5A688106}"/>
              </a:ext>
            </a:extLst>
          </p:cNvPr>
          <p:cNvSpPr txBox="1"/>
          <p:nvPr/>
        </p:nvSpPr>
        <p:spPr>
          <a:xfrm>
            <a:off x="333286" y="4920389"/>
            <a:ext cx="85116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Управленческие усилия часто не приводят к ожидаемому результату, так как очень много факторов могут воздействовать как отклоняющие силы, меняя векторы воздействий в социальной </a:t>
            </a:r>
            <a:r>
              <a:rPr lang="ru-RU" dirty="0" smtClean="0">
                <a:latin typeface="Arial Narrow" panose="020B0606020202030204" pitchFamily="34" charset="0"/>
              </a:rPr>
              <a:t>системе.</a:t>
            </a:r>
          </a:p>
          <a:p>
            <a:r>
              <a:rPr lang="ru-RU" dirty="0">
                <a:latin typeface="Arial Narrow" panose="020B0606020202030204" pitchFamily="34" charset="0"/>
              </a:rPr>
              <a:t>Внешние факторы (контексты) чаще всего не играют определяющей роли в этом процессе, они могут только усиливать или ослаблять те или иные решения, давать дополнительные инструменты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34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Линия"/>
          <p:cNvSpPr/>
          <p:nvPr/>
        </p:nvSpPr>
        <p:spPr>
          <a:xfrm flipV="1">
            <a:off x="1120512" y="541840"/>
            <a:ext cx="7563447" cy="504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841" tIns="35841" rIns="35841" bIns="35841" anchor="ctr"/>
          <a:lstStyle/>
          <a:p>
            <a:pPr>
              <a:defRPr sz="2400"/>
            </a:pPr>
            <a:endParaRPr sz="1693"/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46" y="214122"/>
            <a:ext cx="535180" cy="5351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1056846" y="245130"/>
            <a:ext cx="769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253957"/>
                </a:solidFill>
                <a:latin typeface="Arial Narrow" panose="020B0606020202030204" pitchFamily="34" charset="0"/>
              </a:rPr>
              <a:t>ТЕЗИС 3</a:t>
            </a:r>
            <a:endParaRPr lang="ru-RU" sz="1600" dirty="0">
              <a:solidFill>
                <a:srgbClr val="253957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9812" y="1637914"/>
            <a:ext cx="82257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latin typeface="Arial Narrow" panose="020B0606020202030204" pitchFamily="34" charset="0"/>
              </a:rPr>
              <a:t>Территориальные системы ведут себя также как и отдельные люди. </a:t>
            </a:r>
            <a:r>
              <a:rPr lang="ru-RU" sz="2000" dirty="0" smtClean="0">
                <a:latin typeface="Arial Narrow" panose="020B0606020202030204" pitchFamily="34" charset="0"/>
              </a:rPr>
              <a:t>Системы </a:t>
            </a:r>
            <a:r>
              <a:rPr lang="ru-RU" sz="2000" dirty="0">
                <a:latin typeface="Arial Narrow" panose="020B0606020202030204" pitchFamily="34" charset="0"/>
              </a:rPr>
              <a:t>и люди выстраивают образовательную среду исходя из возможностей (диктуемых чаще всего внешними требованиями), а не желаний (которые фиксируют реальные потребности), чаще всего. Редко кто выходит из </a:t>
            </a:r>
            <a:r>
              <a:rPr lang="ru-RU" sz="2000" dirty="0" err="1">
                <a:latin typeface="Arial Narrow" panose="020B0606020202030204" pitchFamily="34" charset="0"/>
              </a:rPr>
              <a:t>мейнстрима</a:t>
            </a:r>
            <a:r>
              <a:rPr lang="ru-RU" sz="2000" dirty="0">
                <a:latin typeface="Arial Narrow" panose="020B0606020202030204" pitchFamily="34" charset="0"/>
              </a:rPr>
              <a:t> и пытается преобразовывать среду не сверху, а снизу.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093" y="899250"/>
            <a:ext cx="769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Поведение как метафора для обозначения развития образовательной среды</a:t>
            </a:r>
            <a:endParaRPr lang="ru-RU" b="1" dirty="0">
              <a:latin typeface="Arial Narrow" panose="020B0606020202030204" pitchFamily="34" charset="0"/>
            </a:endParaRPr>
          </a:p>
        </p:txBody>
      </p:sp>
      <p:cxnSp>
        <p:nvCxnSpPr>
          <p:cNvPr id="10" name="Прямая соединительная линия 9"/>
          <p:cNvCxnSpPr>
            <a:endCxn id="9" idx="2"/>
          </p:cNvCxnSpPr>
          <p:nvPr/>
        </p:nvCxnSpPr>
        <p:spPr>
          <a:xfrm flipV="1">
            <a:off x="509525" y="1268582"/>
            <a:ext cx="3813957" cy="588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66006" y="3498023"/>
            <a:ext cx="4069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600" dirty="0">
                <a:latin typeface="Arial Narrow" panose="020B0606020202030204" pitchFamily="34" charset="0"/>
              </a:rPr>
              <a:t>Образовательная среда – это инфраструктура, </a:t>
            </a:r>
          </a:p>
          <a:p>
            <a:pPr lvl="0" algn="r"/>
            <a:r>
              <a:rPr lang="ru-RU" sz="1600" dirty="0">
                <a:latin typeface="Arial Narrow" panose="020B0606020202030204" pitchFamily="34" charset="0"/>
              </a:rPr>
              <a:t>в которую пришли люди</a:t>
            </a:r>
            <a:endParaRPr lang="ru-RU" sz="1270" b="1" dirty="0">
              <a:latin typeface="Arial Narrow" panose="020B060602020203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09525" y="3361648"/>
            <a:ext cx="253153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004" y="3269130"/>
            <a:ext cx="4081620" cy="353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6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Линия"/>
          <p:cNvSpPr/>
          <p:nvPr/>
        </p:nvSpPr>
        <p:spPr>
          <a:xfrm flipV="1">
            <a:off x="1120512" y="541840"/>
            <a:ext cx="7563447" cy="504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35841" tIns="35841" rIns="35841" bIns="35841" anchor="ctr"/>
          <a:lstStyle/>
          <a:p>
            <a:pPr>
              <a:defRPr sz="2400"/>
            </a:pPr>
            <a:endParaRPr sz="1693"/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46" y="214122"/>
            <a:ext cx="535180" cy="53518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/>
          <p:cNvSpPr txBox="1"/>
          <p:nvPr/>
        </p:nvSpPr>
        <p:spPr>
          <a:xfrm>
            <a:off x="468312" y="857525"/>
            <a:ext cx="763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Международные исследования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6846" y="245130"/>
            <a:ext cx="769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rgbClr val="253957"/>
                </a:solidFill>
                <a:latin typeface="Arial Narrow" panose="020B0606020202030204" pitchFamily="34" charset="0"/>
              </a:rPr>
              <a:t>ЗОНЫ ОТДЫХА И ПРИШКОЛЬНЫЕ ТЕРРИТОРИИ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02317" y="1226857"/>
            <a:ext cx="3333083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96442" y="1251661"/>
            <a:ext cx="82257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Arial Narrow" panose="020B0606020202030204" pitchFamily="34" charset="0"/>
              </a:rPr>
              <a:t>Дизайн образовательного пространства и возможность проводить время на улице – одни из ключевых характеристик образовательной среды, обеспечивающие комфорт обучающихся, их психологическое благополучие и мотивацию к обучению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8313" y="2296860"/>
            <a:ext cx="763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Отечественные эксперты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502312" y="2666192"/>
            <a:ext cx="3333083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96437" y="2690996"/>
            <a:ext cx="82257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Arial Narrow" panose="020B0606020202030204" pitchFamily="34" charset="0"/>
              </a:rPr>
              <a:t>Зоны отдыха и пришкольные территории практически не влияют на образовательные результаты.</a:t>
            </a:r>
          </a:p>
          <a:p>
            <a:pPr lvl="0"/>
            <a:r>
              <a:rPr lang="ru-RU" sz="1600" dirty="0">
                <a:latin typeface="Arial Narrow" panose="020B0606020202030204" pitchFamily="34" charset="0"/>
              </a:rPr>
              <a:t>Для города они еще менее значимы, чем для села.</a:t>
            </a:r>
          </a:p>
          <a:p>
            <a:pPr lvl="0"/>
            <a:endParaRPr lang="ru-RU" sz="1600" dirty="0">
              <a:latin typeface="Arial Narrow" panose="020B0606020202030204" pitchFamily="34" charset="0"/>
            </a:endParaRPr>
          </a:p>
          <a:p>
            <a:pPr lvl="0"/>
            <a:endParaRPr lang="ru-RU" sz="1600" dirty="0">
              <a:latin typeface="Arial Narrow" panose="020B0606020202030204" pitchFamily="34" charset="0"/>
            </a:endParaRPr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3804292518"/>
              </p:ext>
            </p:extLst>
          </p:nvPr>
        </p:nvGraphicFramePr>
        <p:xfrm>
          <a:off x="663860" y="4038600"/>
          <a:ext cx="7890933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583268" y="3294080"/>
            <a:ext cx="27770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88% </a:t>
            </a:r>
            <a:r>
              <a:rPr lang="ru-RU" dirty="0">
                <a:latin typeface="Arial Narrow" panose="020B0606020202030204" pitchFamily="34" charset="0"/>
              </a:rPr>
              <a:t>- </a:t>
            </a:r>
            <a:r>
              <a:rPr lang="ru-RU" sz="1200" dirty="0">
                <a:latin typeface="Arial Narrow" panose="020B0606020202030204" pitchFamily="34" charset="0"/>
              </a:rPr>
              <a:t>хорошее обеспечение озеленения и благоустройства территории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12918" y="3294080"/>
            <a:ext cx="2794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56% </a:t>
            </a:r>
            <a:r>
              <a:rPr lang="ru-RU" dirty="0">
                <a:latin typeface="Arial Narrow" panose="020B0606020202030204" pitchFamily="34" charset="0"/>
              </a:rPr>
              <a:t>- </a:t>
            </a:r>
            <a:r>
              <a:rPr lang="ru-RU" sz="1200" dirty="0">
                <a:latin typeface="Arial Narrow" panose="020B0606020202030204" pitchFamily="34" charset="0"/>
              </a:rPr>
              <a:t>хорошее обеспечение </a:t>
            </a:r>
          </a:p>
          <a:p>
            <a:pPr lvl="0"/>
            <a:r>
              <a:rPr lang="ru-RU" sz="1200" dirty="0">
                <a:latin typeface="Arial Narrow" panose="020B0606020202030204" pitchFamily="34" charset="0"/>
              </a:rPr>
              <a:t>рекреаций и зон отдыха</a:t>
            </a:r>
          </a:p>
        </p:txBody>
      </p:sp>
    </p:spTree>
    <p:extLst>
      <p:ext uri="{BB962C8B-B14F-4D97-AF65-F5344CB8AC3E}">
        <p14:creationId xmlns:p14="http://schemas.microsoft.com/office/powerpoint/2010/main" val="12647496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999</Words>
  <Application>Microsoft Office PowerPoint</Application>
  <PresentationFormat>Экран (4:3)</PresentationFormat>
  <Paragraphs>185</Paragraphs>
  <Slides>16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Helvetica</vt:lpstr>
      <vt:lpstr>Helvetica Light</vt:lpstr>
      <vt:lpstr>Times New Roman</vt:lpstr>
      <vt:lpstr>1_Тема Office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 Беляков</dc:creator>
  <cp:lastModifiedBy>Zair-Bek Sergei</cp:lastModifiedBy>
  <cp:revision>182</cp:revision>
  <dcterms:created xsi:type="dcterms:W3CDTF">2018-06-20T13:10:45Z</dcterms:created>
  <dcterms:modified xsi:type="dcterms:W3CDTF">2019-11-12T16:10:07Z</dcterms:modified>
</cp:coreProperties>
</file>