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91" r:id="rId4"/>
    <p:sldId id="318" r:id="rId5"/>
    <p:sldId id="321" r:id="rId6"/>
    <p:sldId id="322" r:id="rId7"/>
    <p:sldId id="320" r:id="rId8"/>
    <p:sldId id="323" r:id="rId9"/>
    <p:sldId id="324" r:id="rId10"/>
    <p:sldId id="325" r:id="rId11"/>
    <p:sldId id="319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272" r:id="rId22"/>
    <p:sldId id="336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orient="horz" pos="1720">
          <p15:clr>
            <a:srgbClr val="A4A3A4"/>
          </p15:clr>
        </p15:guide>
        <p15:guide id="4" pos="3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93B"/>
    <a:srgbClr val="3384CF"/>
    <a:srgbClr val="3691E4"/>
    <a:srgbClr val="3487D8"/>
    <a:srgbClr val="317EC6"/>
    <a:srgbClr val="D3A30C"/>
    <a:srgbClr val="F4BD0C"/>
    <a:srgbClr val="FFE831"/>
    <a:srgbClr val="B9991B"/>
    <a:srgbClr val="8E1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824" autoAdjust="0"/>
  </p:normalViewPr>
  <p:slideViewPr>
    <p:cSldViewPr snapToGrid="0" showGuides="1">
      <p:cViewPr varScale="1">
        <p:scale>
          <a:sx n="67" d="100"/>
          <a:sy n="67" d="100"/>
        </p:scale>
        <p:origin x="629" y="67"/>
      </p:cViewPr>
      <p:guideLst>
        <p:guide orient="horz" pos="2160"/>
        <p:guide pos="3816"/>
        <p:guide orient="horz" pos="1720"/>
        <p:guide pos="3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vo\AppData\Local\Temp\bat\&#1075;&#1088;&#1072;&#1092;&#1080;&#1082;&#1080;%20&#1088;&#1072;&#1089;&#1087;&#1088;&#1077;&#1076;&#1077;&#1083;&#1077;&#1085;&#1080;&#1103;%20&#1073;&#1072;&#1083;&#1083;&#1086;&#1074;(1)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vo\AppData\Local\Temp\bat\&#1075;&#1088;&#1072;&#1092;&#1080;&#1082;&#1080;%20&#1088;&#1072;&#1089;&#1087;&#1088;&#1077;&#1076;&#1077;&#1083;&#1077;&#1085;&#1080;&#1103;%20&#1073;&#1072;&#1083;&#1083;&#1086;&#1074;(1)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vo\AppData\Local\Temp\bat\&#1075;&#1088;&#1072;&#1092;&#1080;&#1082;&#1080;%20&#1088;&#1072;&#1089;&#1087;&#1088;&#1077;&#1076;&#1077;&#1083;&#1077;&#1085;&#1080;&#1103;%20&#1073;&#1072;&#1083;&#1083;&#1086;&#1074;(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vo\AppData\Local\Temp\bat\&#1075;&#1088;&#1072;&#1092;&#1080;&#1082;&#1080;%20&#1088;&#1072;&#1089;&#1087;&#1088;&#1077;&#1076;&#1077;&#1083;&#1077;&#1085;&#1080;&#1103;%20&#1073;&#1072;&#1083;&#1083;&#1086;&#1074;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бюджетных мест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Иностр.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2353</c:v>
                </c:pt>
                <c:pt idx="1">
                  <c:v>960</c:v>
                </c:pt>
                <c:pt idx="2">
                  <c:v>929</c:v>
                </c:pt>
                <c:pt idx="3">
                  <c:v>862</c:v>
                </c:pt>
                <c:pt idx="4">
                  <c:v>373</c:v>
                </c:pt>
                <c:pt idx="5">
                  <c:v>199</c:v>
                </c:pt>
                <c:pt idx="6">
                  <c:v>108</c:v>
                </c:pt>
                <c:pt idx="7">
                  <c:v>678</c:v>
                </c:pt>
                <c:pt idx="8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3-4231-810F-7ADDCFAEC9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выпускников, сдающих ЕГЭ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Иностр.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1192</c:v>
                </c:pt>
                <c:pt idx="1">
                  <c:v>684</c:v>
                </c:pt>
                <c:pt idx="2">
                  <c:v>830</c:v>
                </c:pt>
                <c:pt idx="3">
                  <c:v>941</c:v>
                </c:pt>
                <c:pt idx="4">
                  <c:v>961</c:v>
                </c:pt>
                <c:pt idx="5">
                  <c:v>293</c:v>
                </c:pt>
                <c:pt idx="6">
                  <c:v>402</c:v>
                </c:pt>
                <c:pt idx="7">
                  <c:v>2415</c:v>
                </c:pt>
                <c:pt idx="8">
                  <c:v>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3-4231-810F-7ADDCFAEC9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Зачислено (бюджет)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Иностр.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 formatCode="General">
                  <c:v>660</c:v>
                </c:pt>
                <c:pt idx="1">
                  <c:v>346</c:v>
                </c:pt>
                <c:pt idx="2">
                  <c:v>369</c:v>
                </c:pt>
                <c:pt idx="3">
                  <c:v>378</c:v>
                </c:pt>
                <c:pt idx="4">
                  <c:v>190</c:v>
                </c:pt>
                <c:pt idx="5">
                  <c:v>100</c:v>
                </c:pt>
                <c:pt idx="6">
                  <c:v>96</c:v>
                </c:pt>
                <c:pt idx="7">
                  <c:v>490</c:v>
                </c:pt>
                <c:pt idx="8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F3-4231-810F-7ADDCFAEC93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Зачислено (платно)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Иностр.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132</c:v>
                </c:pt>
                <c:pt idx="1">
                  <c:v>98</c:v>
                </c:pt>
                <c:pt idx="2">
                  <c:v>187</c:v>
                </c:pt>
                <c:pt idx="3">
                  <c:v>344</c:v>
                </c:pt>
                <c:pt idx="4">
                  <c:v>318</c:v>
                </c:pt>
                <c:pt idx="5">
                  <c:v>59</c:v>
                </c:pt>
                <c:pt idx="6">
                  <c:v>140</c:v>
                </c:pt>
                <c:pt idx="7">
                  <c:v>751</c:v>
                </c:pt>
                <c:pt idx="8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F3-4231-810F-7ADDCFAEC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685592"/>
        <c:axId val="355680888"/>
      </c:barChart>
      <c:catAx>
        <c:axId val="35568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680888"/>
        <c:crosses val="autoZero"/>
        <c:auto val="1"/>
        <c:lblAlgn val="ctr"/>
        <c:lblOffset val="100"/>
        <c:noMultiLvlLbl val="0"/>
      </c:catAx>
      <c:valAx>
        <c:axId val="355680888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68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4</c:v>
                </c:pt>
                <c:pt idx="9">
                  <c:v>9</c:v>
                </c:pt>
                <c:pt idx="10">
                  <c:v>8</c:v>
                </c:pt>
                <c:pt idx="11">
                  <c:v>10</c:v>
                </c:pt>
                <c:pt idx="12">
                  <c:v>4</c:v>
                </c:pt>
                <c:pt idx="13">
                  <c:v>6</c:v>
                </c:pt>
                <c:pt idx="14">
                  <c:v>3</c:v>
                </c:pt>
                <c:pt idx="15">
                  <c:v>9</c:v>
                </c:pt>
                <c:pt idx="16">
                  <c:v>4</c:v>
                </c:pt>
                <c:pt idx="17">
                  <c:v>8</c:v>
                </c:pt>
                <c:pt idx="18">
                  <c:v>6</c:v>
                </c:pt>
                <c:pt idx="1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3-491C-8B1D-BDE3070888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7</c:v>
                </c:pt>
                <c:pt idx="8">
                  <c:v>3</c:v>
                </c:pt>
                <c:pt idx="9">
                  <c:v>8</c:v>
                </c:pt>
                <c:pt idx="10">
                  <c:v>9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3</c:v>
                </c:pt>
                <c:pt idx="15">
                  <c:v>6</c:v>
                </c:pt>
                <c:pt idx="16">
                  <c:v>5</c:v>
                </c:pt>
                <c:pt idx="17">
                  <c:v>14</c:v>
                </c:pt>
                <c:pt idx="18">
                  <c:v>4</c:v>
                </c:pt>
                <c:pt idx="1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53-491C-8B1D-BDE3070888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6</c:v>
                </c:pt>
                <c:pt idx="9">
                  <c:v>11</c:v>
                </c:pt>
                <c:pt idx="10">
                  <c:v>12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9</c:v>
                </c:pt>
                <c:pt idx="16">
                  <c:v>2</c:v>
                </c:pt>
                <c:pt idx="17">
                  <c:v>12</c:v>
                </c:pt>
                <c:pt idx="18">
                  <c:v>6</c:v>
                </c:pt>
                <c:pt idx="1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53-491C-8B1D-BDE30708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274312"/>
        <c:axId val="357280584"/>
      </c:barChart>
      <c:catAx>
        <c:axId val="35727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280584"/>
        <c:crosses val="autoZero"/>
        <c:auto val="1"/>
        <c:lblAlgn val="ctr"/>
        <c:lblOffset val="100"/>
        <c:noMultiLvlLbl val="0"/>
      </c:catAx>
      <c:valAx>
        <c:axId val="357280584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27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13</c:v>
                </c:pt>
                <c:pt idx="18">
                  <c:v>1</c:v>
                </c:pt>
                <c:pt idx="1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77-4327-9B2C-6A42724162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1</c:v>
                </c:pt>
                <c:pt idx="17">
                  <c:v>11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77-4327-9B2C-6A42724162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6</c:v>
                </c:pt>
                <c:pt idx="12">
                  <c:v>0</c:v>
                </c:pt>
                <c:pt idx="13">
                  <c:v>4</c:v>
                </c:pt>
                <c:pt idx="14">
                  <c:v>4</c:v>
                </c:pt>
                <c:pt idx="15">
                  <c:v>7</c:v>
                </c:pt>
                <c:pt idx="16">
                  <c:v>2</c:v>
                </c:pt>
                <c:pt idx="17">
                  <c:v>11</c:v>
                </c:pt>
                <c:pt idx="18">
                  <c:v>2</c:v>
                </c:pt>
                <c:pt idx="1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77-4327-9B2C-6A4272416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7"/>
        <c:axId val="357279800"/>
        <c:axId val="357274704"/>
      </c:barChart>
      <c:catAx>
        <c:axId val="35727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274704"/>
        <c:crosses val="autoZero"/>
        <c:auto val="1"/>
        <c:lblAlgn val="ctr"/>
        <c:lblOffset val="100"/>
        <c:tickLblSkip val="1"/>
        <c:noMultiLvlLbl val="0"/>
      </c:catAx>
      <c:valAx>
        <c:axId val="357274704"/>
        <c:scaling>
          <c:orientation val="minMax"/>
          <c:max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2798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800" b="1" i="0" baseline="0" dirty="0" smtClean="0">
                <a:effectLst/>
              </a:rPr>
              <a:t>Количество школ, в которых физика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sz="1800" b="1" i="0" baseline="0" dirty="0" smtClean="0">
                <a:effectLst/>
              </a:rPr>
              <a:t>НЕ выбрана в качестве экзамена и на ОГЭ, и на ЕГЭ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3640631313131313"/>
          <c:y val="2.6458333333333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сдававших ОГЭ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89-4657-990D-10921FB8EE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847642314388231E-2"/>
                  <c:y val="4.83369162448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89-4657-990D-10921FB8EE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327551954589584E-2"/>
                  <c:y val="5.5199469260446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89-4657-990D-10921FB8EE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989-4657-990D-10921FB8EE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172656"/>
        <c:axId val="35117304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6989-4657-990D-10921FB8EE7A}"/>
                  </c:ext>
                </c:extLst>
              </c15:ser>
            </c15:filteredLineSeries>
          </c:ext>
        </c:extLst>
      </c:lineChart>
      <c:catAx>
        <c:axId val="35117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173048"/>
        <c:crosses val="autoZero"/>
        <c:auto val="1"/>
        <c:lblAlgn val="ctr"/>
        <c:lblOffset val="100"/>
        <c:noMultiLvlLbl val="0"/>
      </c:catAx>
      <c:valAx>
        <c:axId val="3511730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5117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Количество школ,</a:t>
            </a:r>
            <a:r>
              <a:rPr lang="ru-RU" b="1" baseline="0" dirty="0" smtClean="0">
                <a:solidFill>
                  <a:schemeClr val="tx1"/>
                </a:solidFill>
              </a:rPr>
              <a:t> в которых физика выбрана в качестве экзамена и на ОГЭ,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ru-RU" b="1" baseline="0" dirty="0" smtClean="0">
                <a:solidFill>
                  <a:schemeClr val="tx1"/>
                </a:solidFill>
              </a:rPr>
              <a:t>и на ЕГЭ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сдававших ОГЭ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CF-4A3B-9EB4-74491CCE0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847642314388231E-2"/>
                  <c:y val="4.83369162448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A3B-9EB4-74491CCE0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999455884267273E-2"/>
                  <c:y val="4.1675507021099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A3B-9EB4-74491CCE04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143</c:v>
                </c:pt>
                <c:pt idx="1">
                  <c:v>144</c:v>
                </c:pt>
                <c:pt idx="2">
                  <c:v>131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9CF-4A3B-9EB4-74491CCE04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165992"/>
        <c:axId val="35116716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49CF-4A3B-9EB4-74491CCE04B1}"/>
                  </c:ext>
                </c:extLst>
              </c15:ser>
            </c15:filteredLineSeries>
          </c:ext>
        </c:extLst>
      </c:lineChart>
      <c:catAx>
        <c:axId val="35116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167168"/>
        <c:crosses val="autoZero"/>
        <c:auto val="1"/>
        <c:lblAlgn val="ctr"/>
        <c:lblOffset val="100"/>
        <c:noMultiLvlLbl val="0"/>
      </c:catAx>
      <c:valAx>
        <c:axId val="3511671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5116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Биология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все участники ЕГЭ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Лист1!$B$2:$B$53</c:f>
              <c:numCache>
                <c:formatCode>General</c:formatCode>
                <c:ptCount val="52"/>
                <c:pt idx="0">
                  <c:v>16</c:v>
                </c:pt>
                <c:pt idx="1">
                  <c:v>18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  <c:pt idx="5">
                  <c:v>27</c:v>
                </c:pt>
                <c:pt idx="6">
                  <c:v>30</c:v>
                </c:pt>
                <c:pt idx="7">
                  <c:v>32</c:v>
                </c:pt>
                <c:pt idx="8">
                  <c:v>34</c:v>
                </c:pt>
                <c:pt idx="9">
                  <c:v>36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55</c:v>
                </c:pt>
                <c:pt idx="24">
                  <c:v>56</c:v>
                </c:pt>
                <c:pt idx="25">
                  <c:v>57</c:v>
                </c:pt>
                <c:pt idx="26">
                  <c:v>59</c:v>
                </c:pt>
                <c:pt idx="27">
                  <c:v>60</c:v>
                </c:pt>
                <c:pt idx="28">
                  <c:v>61</c:v>
                </c:pt>
                <c:pt idx="29">
                  <c:v>63</c:v>
                </c:pt>
                <c:pt idx="30">
                  <c:v>64</c:v>
                </c:pt>
                <c:pt idx="31">
                  <c:v>65</c:v>
                </c:pt>
                <c:pt idx="32">
                  <c:v>66</c:v>
                </c:pt>
                <c:pt idx="33">
                  <c:v>68</c:v>
                </c:pt>
                <c:pt idx="34">
                  <c:v>69</c:v>
                </c:pt>
                <c:pt idx="35">
                  <c:v>70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  <c:pt idx="39">
                  <c:v>76</c:v>
                </c:pt>
                <c:pt idx="40">
                  <c:v>77</c:v>
                </c:pt>
                <c:pt idx="41">
                  <c:v>78</c:v>
                </c:pt>
                <c:pt idx="42">
                  <c:v>79</c:v>
                </c:pt>
                <c:pt idx="43">
                  <c:v>82</c:v>
                </c:pt>
                <c:pt idx="44">
                  <c:v>84</c:v>
                </c:pt>
                <c:pt idx="45">
                  <c:v>86</c:v>
                </c:pt>
                <c:pt idx="46">
                  <c:v>88</c:v>
                </c:pt>
                <c:pt idx="47">
                  <c:v>90</c:v>
                </c:pt>
                <c:pt idx="48">
                  <c:v>92</c:v>
                </c:pt>
                <c:pt idx="49">
                  <c:v>94</c:v>
                </c:pt>
                <c:pt idx="50">
                  <c:v>96</c:v>
                </c:pt>
                <c:pt idx="51">
                  <c:v>98</c:v>
                </c:pt>
              </c:numCache>
            </c:numRef>
          </c:cat>
          <c:val>
            <c:numRef>
              <c:f>Лист1!$C$2:$C$53</c:f>
              <c:numCache>
                <c:formatCode>General</c:formatCode>
                <c:ptCount val="52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11</c:v>
                </c:pt>
                <c:pt idx="5">
                  <c:v>15</c:v>
                </c:pt>
                <c:pt idx="6">
                  <c:v>17</c:v>
                </c:pt>
                <c:pt idx="7">
                  <c:v>25</c:v>
                </c:pt>
                <c:pt idx="8">
                  <c:v>32</c:v>
                </c:pt>
                <c:pt idx="9">
                  <c:v>26</c:v>
                </c:pt>
                <c:pt idx="10">
                  <c:v>31</c:v>
                </c:pt>
                <c:pt idx="11">
                  <c:v>36</c:v>
                </c:pt>
                <c:pt idx="12">
                  <c:v>23</c:v>
                </c:pt>
                <c:pt idx="13">
                  <c:v>29</c:v>
                </c:pt>
                <c:pt idx="14">
                  <c:v>29</c:v>
                </c:pt>
                <c:pt idx="15">
                  <c:v>39</c:v>
                </c:pt>
                <c:pt idx="16">
                  <c:v>33</c:v>
                </c:pt>
                <c:pt idx="17">
                  <c:v>36</c:v>
                </c:pt>
                <c:pt idx="18">
                  <c:v>35</c:v>
                </c:pt>
                <c:pt idx="19">
                  <c:v>27</c:v>
                </c:pt>
                <c:pt idx="20">
                  <c:v>29</c:v>
                </c:pt>
                <c:pt idx="21">
                  <c:v>33</c:v>
                </c:pt>
                <c:pt idx="22">
                  <c:v>33</c:v>
                </c:pt>
                <c:pt idx="23">
                  <c:v>25</c:v>
                </c:pt>
                <c:pt idx="24">
                  <c:v>25</c:v>
                </c:pt>
                <c:pt idx="25">
                  <c:v>24</c:v>
                </c:pt>
                <c:pt idx="26">
                  <c:v>17</c:v>
                </c:pt>
                <c:pt idx="27">
                  <c:v>28</c:v>
                </c:pt>
                <c:pt idx="28">
                  <c:v>32</c:v>
                </c:pt>
                <c:pt idx="29">
                  <c:v>20</c:v>
                </c:pt>
                <c:pt idx="30">
                  <c:v>21</c:v>
                </c:pt>
                <c:pt idx="31">
                  <c:v>19</c:v>
                </c:pt>
                <c:pt idx="32">
                  <c:v>15</c:v>
                </c:pt>
                <c:pt idx="33">
                  <c:v>20</c:v>
                </c:pt>
                <c:pt idx="34">
                  <c:v>14</c:v>
                </c:pt>
                <c:pt idx="35">
                  <c:v>12</c:v>
                </c:pt>
                <c:pt idx="36">
                  <c:v>18</c:v>
                </c:pt>
                <c:pt idx="37">
                  <c:v>11</c:v>
                </c:pt>
                <c:pt idx="38">
                  <c:v>7</c:v>
                </c:pt>
                <c:pt idx="39">
                  <c:v>10</c:v>
                </c:pt>
                <c:pt idx="40">
                  <c:v>12</c:v>
                </c:pt>
                <c:pt idx="41">
                  <c:v>8</c:v>
                </c:pt>
                <c:pt idx="42">
                  <c:v>10</c:v>
                </c:pt>
                <c:pt idx="43">
                  <c:v>8</c:v>
                </c:pt>
                <c:pt idx="44">
                  <c:v>10</c:v>
                </c:pt>
                <c:pt idx="45">
                  <c:v>4</c:v>
                </c:pt>
                <c:pt idx="46">
                  <c:v>3</c:v>
                </c:pt>
                <c:pt idx="47">
                  <c:v>5</c:v>
                </c:pt>
                <c:pt idx="48">
                  <c:v>3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D6-41B7-AA8D-0BD95125CC41}"/>
            </c:ext>
          </c:extLst>
        </c:ser>
        <c:ser>
          <c:idx val="1"/>
          <c:order val="1"/>
          <c:tx>
            <c:v>участники ЕГЭ не в списках зачисленных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Лист1!$B$2:$B$53</c:f>
              <c:numCache>
                <c:formatCode>General</c:formatCode>
                <c:ptCount val="52"/>
                <c:pt idx="0">
                  <c:v>16</c:v>
                </c:pt>
                <c:pt idx="1">
                  <c:v>18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  <c:pt idx="5">
                  <c:v>27</c:v>
                </c:pt>
                <c:pt idx="6">
                  <c:v>30</c:v>
                </c:pt>
                <c:pt idx="7">
                  <c:v>32</c:v>
                </c:pt>
                <c:pt idx="8">
                  <c:v>34</c:v>
                </c:pt>
                <c:pt idx="9">
                  <c:v>36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55</c:v>
                </c:pt>
                <c:pt idx="24">
                  <c:v>56</c:v>
                </c:pt>
                <c:pt idx="25">
                  <c:v>57</c:v>
                </c:pt>
                <c:pt idx="26">
                  <c:v>59</c:v>
                </c:pt>
                <c:pt idx="27">
                  <c:v>60</c:v>
                </c:pt>
                <c:pt idx="28">
                  <c:v>61</c:v>
                </c:pt>
                <c:pt idx="29">
                  <c:v>63</c:v>
                </c:pt>
                <c:pt idx="30">
                  <c:v>64</c:v>
                </c:pt>
                <c:pt idx="31">
                  <c:v>65</c:v>
                </c:pt>
                <c:pt idx="32">
                  <c:v>66</c:v>
                </c:pt>
                <c:pt idx="33">
                  <c:v>68</c:v>
                </c:pt>
                <c:pt idx="34">
                  <c:v>69</c:v>
                </c:pt>
                <c:pt idx="35">
                  <c:v>70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  <c:pt idx="39">
                  <c:v>76</c:v>
                </c:pt>
                <c:pt idx="40">
                  <c:v>77</c:v>
                </c:pt>
                <c:pt idx="41">
                  <c:v>78</c:v>
                </c:pt>
                <c:pt idx="42">
                  <c:v>79</c:v>
                </c:pt>
                <c:pt idx="43">
                  <c:v>82</c:v>
                </c:pt>
                <c:pt idx="44">
                  <c:v>84</c:v>
                </c:pt>
                <c:pt idx="45">
                  <c:v>86</c:v>
                </c:pt>
                <c:pt idx="46">
                  <c:v>88</c:v>
                </c:pt>
                <c:pt idx="47">
                  <c:v>90</c:v>
                </c:pt>
                <c:pt idx="48">
                  <c:v>92</c:v>
                </c:pt>
                <c:pt idx="49">
                  <c:v>94</c:v>
                </c:pt>
                <c:pt idx="50">
                  <c:v>96</c:v>
                </c:pt>
                <c:pt idx="51">
                  <c:v>98</c:v>
                </c:pt>
              </c:numCache>
            </c:numRef>
          </c:cat>
          <c:val>
            <c:numRef>
              <c:f>Лист1!$D$2:$D$53</c:f>
              <c:numCache>
                <c:formatCode>General</c:formatCode>
                <c:ptCount val="52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14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18</c:v>
                </c:pt>
                <c:pt idx="10">
                  <c:v>16</c:v>
                </c:pt>
                <c:pt idx="11">
                  <c:v>25</c:v>
                </c:pt>
                <c:pt idx="12">
                  <c:v>14</c:v>
                </c:pt>
                <c:pt idx="13">
                  <c:v>16</c:v>
                </c:pt>
                <c:pt idx="14">
                  <c:v>18</c:v>
                </c:pt>
                <c:pt idx="15">
                  <c:v>20</c:v>
                </c:pt>
                <c:pt idx="16">
                  <c:v>12</c:v>
                </c:pt>
                <c:pt idx="17">
                  <c:v>16</c:v>
                </c:pt>
                <c:pt idx="18">
                  <c:v>20</c:v>
                </c:pt>
                <c:pt idx="19">
                  <c:v>13</c:v>
                </c:pt>
                <c:pt idx="20">
                  <c:v>13</c:v>
                </c:pt>
                <c:pt idx="21">
                  <c:v>17</c:v>
                </c:pt>
                <c:pt idx="22">
                  <c:v>15</c:v>
                </c:pt>
                <c:pt idx="23">
                  <c:v>7</c:v>
                </c:pt>
                <c:pt idx="24">
                  <c:v>6</c:v>
                </c:pt>
                <c:pt idx="25">
                  <c:v>4</c:v>
                </c:pt>
                <c:pt idx="26">
                  <c:v>4</c:v>
                </c:pt>
                <c:pt idx="27">
                  <c:v>7</c:v>
                </c:pt>
                <c:pt idx="28">
                  <c:v>8</c:v>
                </c:pt>
                <c:pt idx="29">
                  <c:v>5</c:v>
                </c:pt>
                <c:pt idx="30">
                  <c:v>6</c:v>
                </c:pt>
                <c:pt idx="31">
                  <c:v>4</c:v>
                </c:pt>
                <c:pt idx="32">
                  <c:v>4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4</c:v>
                </c:pt>
                <c:pt idx="37">
                  <c:v>3</c:v>
                </c:pt>
                <c:pt idx="38">
                  <c:v>0</c:v>
                </c:pt>
                <c:pt idx="39">
                  <c:v>2</c:v>
                </c:pt>
                <c:pt idx="40">
                  <c:v>3</c:v>
                </c:pt>
                <c:pt idx="41">
                  <c:v>1</c:v>
                </c:pt>
                <c:pt idx="42">
                  <c:v>2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D6-41B7-AA8D-0BD95125C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372584"/>
        <c:axId val="313374936"/>
      </c:areaChart>
      <c:catAx>
        <c:axId val="31337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74936"/>
        <c:crosses val="autoZero"/>
        <c:auto val="1"/>
        <c:lblAlgn val="ctr"/>
        <c:lblOffset val="100"/>
        <c:noMultiLvlLbl val="0"/>
      </c:catAx>
      <c:valAx>
        <c:axId val="31337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72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Химия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все участники ЕГЭ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Лист1!$B$279:$B$337</c:f>
              <c:numCache>
                <c:formatCode>General</c:formatCode>
                <c:ptCount val="59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14</c:v>
                </c:pt>
                <c:pt idx="4">
                  <c:v>17</c:v>
                </c:pt>
                <c:pt idx="5">
                  <c:v>20</c:v>
                </c:pt>
                <c:pt idx="6">
                  <c:v>23</c:v>
                </c:pt>
                <c:pt idx="7">
                  <c:v>25</c:v>
                </c:pt>
                <c:pt idx="8">
                  <c:v>28</c:v>
                </c:pt>
                <c:pt idx="9">
                  <c:v>31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53</c:v>
                </c:pt>
                <c:pt idx="27">
                  <c:v>54</c:v>
                </c:pt>
                <c:pt idx="28">
                  <c:v>55</c:v>
                </c:pt>
                <c:pt idx="29">
                  <c:v>56</c:v>
                </c:pt>
                <c:pt idx="30">
                  <c:v>57</c:v>
                </c:pt>
                <c:pt idx="31">
                  <c:v>58</c:v>
                </c:pt>
                <c:pt idx="32">
                  <c:v>60</c:v>
                </c:pt>
                <c:pt idx="33">
                  <c:v>61</c:v>
                </c:pt>
                <c:pt idx="34">
                  <c:v>62</c:v>
                </c:pt>
                <c:pt idx="35">
                  <c:v>63</c:v>
                </c:pt>
                <c:pt idx="36">
                  <c:v>64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68</c:v>
                </c:pt>
                <c:pt idx="41">
                  <c:v>69</c:v>
                </c:pt>
                <c:pt idx="42">
                  <c:v>71</c:v>
                </c:pt>
                <c:pt idx="43">
                  <c:v>72</c:v>
                </c:pt>
                <c:pt idx="44">
                  <c:v>73</c:v>
                </c:pt>
                <c:pt idx="45">
                  <c:v>74</c:v>
                </c:pt>
                <c:pt idx="46">
                  <c:v>75</c:v>
                </c:pt>
                <c:pt idx="47">
                  <c:v>76</c:v>
                </c:pt>
                <c:pt idx="48">
                  <c:v>77</c:v>
                </c:pt>
                <c:pt idx="49">
                  <c:v>78</c:v>
                </c:pt>
                <c:pt idx="50">
                  <c:v>79</c:v>
                </c:pt>
                <c:pt idx="51">
                  <c:v>80</c:v>
                </c:pt>
                <c:pt idx="52">
                  <c:v>83</c:v>
                </c:pt>
                <c:pt idx="53">
                  <c:v>86</c:v>
                </c:pt>
                <c:pt idx="54">
                  <c:v>89</c:v>
                </c:pt>
                <c:pt idx="55">
                  <c:v>92</c:v>
                </c:pt>
                <c:pt idx="56">
                  <c:v>95</c:v>
                </c:pt>
                <c:pt idx="57">
                  <c:v>98</c:v>
                </c:pt>
                <c:pt idx="58">
                  <c:v>100</c:v>
                </c:pt>
              </c:numCache>
            </c:numRef>
          </c:cat>
          <c:val>
            <c:numRef>
              <c:f>Лист1!$C$279:$C$337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2</c:v>
                </c:pt>
                <c:pt idx="5">
                  <c:v>5</c:v>
                </c:pt>
                <c:pt idx="6">
                  <c:v>11</c:v>
                </c:pt>
                <c:pt idx="7">
                  <c:v>4</c:v>
                </c:pt>
                <c:pt idx="8">
                  <c:v>15</c:v>
                </c:pt>
                <c:pt idx="9">
                  <c:v>21</c:v>
                </c:pt>
                <c:pt idx="10">
                  <c:v>12</c:v>
                </c:pt>
                <c:pt idx="11">
                  <c:v>12</c:v>
                </c:pt>
                <c:pt idx="12">
                  <c:v>16</c:v>
                </c:pt>
                <c:pt idx="13">
                  <c:v>11</c:v>
                </c:pt>
                <c:pt idx="14">
                  <c:v>9</c:v>
                </c:pt>
                <c:pt idx="15">
                  <c:v>9</c:v>
                </c:pt>
                <c:pt idx="16">
                  <c:v>13</c:v>
                </c:pt>
                <c:pt idx="17">
                  <c:v>23</c:v>
                </c:pt>
                <c:pt idx="18">
                  <c:v>17</c:v>
                </c:pt>
                <c:pt idx="19">
                  <c:v>16</c:v>
                </c:pt>
                <c:pt idx="20">
                  <c:v>12</c:v>
                </c:pt>
                <c:pt idx="21">
                  <c:v>22</c:v>
                </c:pt>
                <c:pt idx="22">
                  <c:v>12</c:v>
                </c:pt>
                <c:pt idx="23">
                  <c:v>16</c:v>
                </c:pt>
                <c:pt idx="24">
                  <c:v>18</c:v>
                </c:pt>
                <c:pt idx="25">
                  <c:v>17</c:v>
                </c:pt>
                <c:pt idx="26">
                  <c:v>16</c:v>
                </c:pt>
                <c:pt idx="27">
                  <c:v>19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7</c:v>
                </c:pt>
                <c:pt idx="32">
                  <c:v>15</c:v>
                </c:pt>
                <c:pt idx="33">
                  <c:v>18</c:v>
                </c:pt>
                <c:pt idx="34">
                  <c:v>13</c:v>
                </c:pt>
                <c:pt idx="35">
                  <c:v>10</c:v>
                </c:pt>
                <c:pt idx="36">
                  <c:v>11</c:v>
                </c:pt>
                <c:pt idx="37">
                  <c:v>10</c:v>
                </c:pt>
                <c:pt idx="38">
                  <c:v>21</c:v>
                </c:pt>
                <c:pt idx="39">
                  <c:v>14</c:v>
                </c:pt>
                <c:pt idx="40">
                  <c:v>10</c:v>
                </c:pt>
                <c:pt idx="41">
                  <c:v>16</c:v>
                </c:pt>
                <c:pt idx="42">
                  <c:v>14</c:v>
                </c:pt>
                <c:pt idx="43">
                  <c:v>11</c:v>
                </c:pt>
                <c:pt idx="44">
                  <c:v>8</c:v>
                </c:pt>
                <c:pt idx="45">
                  <c:v>14</c:v>
                </c:pt>
                <c:pt idx="46">
                  <c:v>6</c:v>
                </c:pt>
                <c:pt idx="47">
                  <c:v>8</c:v>
                </c:pt>
                <c:pt idx="48">
                  <c:v>6</c:v>
                </c:pt>
                <c:pt idx="49">
                  <c:v>13</c:v>
                </c:pt>
                <c:pt idx="50">
                  <c:v>9</c:v>
                </c:pt>
                <c:pt idx="51">
                  <c:v>14</c:v>
                </c:pt>
                <c:pt idx="52">
                  <c:v>11</c:v>
                </c:pt>
                <c:pt idx="53">
                  <c:v>11</c:v>
                </c:pt>
                <c:pt idx="54">
                  <c:v>13</c:v>
                </c:pt>
                <c:pt idx="55">
                  <c:v>10</c:v>
                </c:pt>
                <c:pt idx="56">
                  <c:v>7</c:v>
                </c:pt>
                <c:pt idx="57">
                  <c:v>2</c:v>
                </c:pt>
                <c:pt idx="5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6D-4CAE-8FE8-83EF5E25E225}"/>
            </c:ext>
          </c:extLst>
        </c:ser>
        <c:ser>
          <c:idx val="1"/>
          <c:order val="1"/>
          <c:tx>
            <c:v>участники ЕГЭ не в списках зачисленных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Лист1!$B$279:$B$337</c:f>
              <c:numCache>
                <c:formatCode>General</c:formatCode>
                <c:ptCount val="59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14</c:v>
                </c:pt>
                <c:pt idx="4">
                  <c:v>17</c:v>
                </c:pt>
                <c:pt idx="5">
                  <c:v>20</c:v>
                </c:pt>
                <c:pt idx="6">
                  <c:v>23</c:v>
                </c:pt>
                <c:pt idx="7">
                  <c:v>25</c:v>
                </c:pt>
                <c:pt idx="8">
                  <c:v>28</c:v>
                </c:pt>
                <c:pt idx="9">
                  <c:v>31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49</c:v>
                </c:pt>
                <c:pt idx="23">
                  <c:v>50</c:v>
                </c:pt>
                <c:pt idx="24">
                  <c:v>51</c:v>
                </c:pt>
                <c:pt idx="25">
                  <c:v>52</c:v>
                </c:pt>
                <c:pt idx="26">
                  <c:v>53</c:v>
                </c:pt>
                <c:pt idx="27">
                  <c:v>54</c:v>
                </c:pt>
                <c:pt idx="28">
                  <c:v>55</c:v>
                </c:pt>
                <c:pt idx="29">
                  <c:v>56</c:v>
                </c:pt>
                <c:pt idx="30">
                  <c:v>57</c:v>
                </c:pt>
                <c:pt idx="31">
                  <c:v>58</c:v>
                </c:pt>
                <c:pt idx="32">
                  <c:v>60</c:v>
                </c:pt>
                <c:pt idx="33">
                  <c:v>61</c:v>
                </c:pt>
                <c:pt idx="34">
                  <c:v>62</c:v>
                </c:pt>
                <c:pt idx="35">
                  <c:v>63</c:v>
                </c:pt>
                <c:pt idx="36">
                  <c:v>64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68</c:v>
                </c:pt>
                <c:pt idx="41">
                  <c:v>69</c:v>
                </c:pt>
                <c:pt idx="42">
                  <c:v>71</c:v>
                </c:pt>
                <c:pt idx="43">
                  <c:v>72</c:v>
                </c:pt>
                <c:pt idx="44">
                  <c:v>73</c:v>
                </c:pt>
                <c:pt idx="45">
                  <c:v>74</c:v>
                </c:pt>
                <c:pt idx="46">
                  <c:v>75</c:v>
                </c:pt>
                <c:pt idx="47">
                  <c:v>76</c:v>
                </c:pt>
                <c:pt idx="48">
                  <c:v>77</c:v>
                </c:pt>
                <c:pt idx="49">
                  <c:v>78</c:v>
                </c:pt>
                <c:pt idx="50">
                  <c:v>79</c:v>
                </c:pt>
                <c:pt idx="51">
                  <c:v>80</c:v>
                </c:pt>
                <c:pt idx="52">
                  <c:v>83</c:v>
                </c:pt>
                <c:pt idx="53">
                  <c:v>86</c:v>
                </c:pt>
                <c:pt idx="54">
                  <c:v>89</c:v>
                </c:pt>
                <c:pt idx="55">
                  <c:v>92</c:v>
                </c:pt>
                <c:pt idx="56">
                  <c:v>95</c:v>
                </c:pt>
                <c:pt idx="57">
                  <c:v>98</c:v>
                </c:pt>
                <c:pt idx="58">
                  <c:v>100</c:v>
                </c:pt>
              </c:numCache>
            </c:numRef>
          </c:cat>
          <c:val>
            <c:numRef>
              <c:f>Лист1!$D$279:$D$337</c:f>
              <c:numCache>
                <c:formatCode>General</c:formatCode>
                <c:ptCount val="59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9</c:v>
                </c:pt>
                <c:pt idx="7">
                  <c:v>3</c:v>
                </c:pt>
                <c:pt idx="8">
                  <c:v>10</c:v>
                </c:pt>
                <c:pt idx="9">
                  <c:v>16</c:v>
                </c:pt>
                <c:pt idx="10">
                  <c:v>9</c:v>
                </c:pt>
                <c:pt idx="11">
                  <c:v>7</c:v>
                </c:pt>
                <c:pt idx="12">
                  <c:v>11</c:v>
                </c:pt>
                <c:pt idx="13">
                  <c:v>5</c:v>
                </c:pt>
                <c:pt idx="14">
                  <c:v>3</c:v>
                </c:pt>
                <c:pt idx="15">
                  <c:v>8</c:v>
                </c:pt>
                <c:pt idx="16">
                  <c:v>8</c:v>
                </c:pt>
                <c:pt idx="17">
                  <c:v>14</c:v>
                </c:pt>
                <c:pt idx="18">
                  <c:v>3</c:v>
                </c:pt>
                <c:pt idx="19">
                  <c:v>9</c:v>
                </c:pt>
                <c:pt idx="20">
                  <c:v>5</c:v>
                </c:pt>
                <c:pt idx="21">
                  <c:v>10</c:v>
                </c:pt>
                <c:pt idx="22">
                  <c:v>6</c:v>
                </c:pt>
                <c:pt idx="23">
                  <c:v>5</c:v>
                </c:pt>
                <c:pt idx="24">
                  <c:v>6</c:v>
                </c:pt>
                <c:pt idx="25">
                  <c:v>5</c:v>
                </c:pt>
                <c:pt idx="26">
                  <c:v>3</c:v>
                </c:pt>
                <c:pt idx="27">
                  <c:v>4</c:v>
                </c:pt>
                <c:pt idx="28">
                  <c:v>3</c:v>
                </c:pt>
                <c:pt idx="29">
                  <c:v>0</c:v>
                </c:pt>
                <c:pt idx="30">
                  <c:v>5</c:v>
                </c:pt>
                <c:pt idx="31">
                  <c:v>1</c:v>
                </c:pt>
                <c:pt idx="32">
                  <c:v>4</c:v>
                </c:pt>
                <c:pt idx="33">
                  <c:v>3</c:v>
                </c:pt>
                <c:pt idx="34">
                  <c:v>0</c:v>
                </c:pt>
                <c:pt idx="35">
                  <c:v>0</c:v>
                </c:pt>
                <c:pt idx="36">
                  <c:v>3</c:v>
                </c:pt>
                <c:pt idx="37">
                  <c:v>3</c:v>
                </c:pt>
                <c:pt idx="38">
                  <c:v>4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2</c:v>
                </c:pt>
                <c:pt idx="43">
                  <c:v>3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0</c:v>
                </c:pt>
                <c:pt idx="50">
                  <c:v>1</c:v>
                </c:pt>
                <c:pt idx="51">
                  <c:v>4</c:v>
                </c:pt>
                <c:pt idx="52">
                  <c:v>3</c:v>
                </c:pt>
                <c:pt idx="53">
                  <c:v>1</c:v>
                </c:pt>
                <c:pt idx="54">
                  <c:v>3</c:v>
                </c:pt>
                <c:pt idx="55">
                  <c:v>3</c:v>
                </c:pt>
                <c:pt idx="56">
                  <c:v>2</c:v>
                </c:pt>
                <c:pt idx="57">
                  <c:v>1</c:v>
                </c:pt>
                <c:pt idx="5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6D-4CAE-8FE8-83EF5E25E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372976"/>
        <c:axId val="313373760"/>
      </c:areaChart>
      <c:catAx>
        <c:axId val="3133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73760"/>
        <c:crosses val="autoZero"/>
        <c:auto val="1"/>
        <c:lblAlgn val="ctr"/>
        <c:lblOffset val="100"/>
        <c:noMultiLvlLbl val="0"/>
      </c:catAx>
      <c:valAx>
        <c:axId val="31337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72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Обществознание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все участники ЕГЭ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Лист1!$B$119:$B$179</c:f>
              <c:numCache>
                <c:formatCode>General</c:formatCode>
                <c:ptCount val="61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42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54</c:v>
                </c:pt>
                <c:pt idx="28">
                  <c:v>55</c:v>
                </c:pt>
                <c:pt idx="29">
                  <c:v>56</c:v>
                </c:pt>
                <c:pt idx="30">
                  <c:v>57</c:v>
                </c:pt>
                <c:pt idx="31">
                  <c:v>58</c:v>
                </c:pt>
                <c:pt idx="32">
                  <c:v>59</c:v>
                </c:pt>
                <c:pt idx="33">
                  <c:v>60</c:v>
                </c:pt>
                <c:pt idx="34">
                  <c:v>61</c:v>
                </c:pt>
                <c:pt idx="35">
                  <c:v>62</c:v>
                </c:pt>
                <c:pt idx="36">
                  <c:v>64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68</c:v>
                </c:pt>
                <c:pt idx="41">
                  <c:v>69</c:v>
                </c:pt>
                <c:pt idx="42">
                  <c:v>70</c:v>
                </c:pt>
                <c:pt idx="43">
                  <c:v>71</c:v>
                </c:pt>
                <c:pt idx="44">
                  <c:v>72</c:v>
                </c:pt>
                <c:pt idx="45">
                  <c:v>74</c:v>
                </c:pt>
                <c:pt idx="46">
                  <c:v>76</c:v>
                </c:pt>
                <c:pt idx="47">
                  <c:v>78</c:v>
                </c:pt>
                <c:pt idx="48">
                  <c:v>79</c:v>
                </c:pt>
                <c:pt idx="49">
                  <c:v>81</c:v>
                </c:pt>
                <c:pt idx="50">
                  <c:v>83</c:v>
                </c:pt>
                <c:pt idx="51">
                  <c:v>85</c:v>
                </c:pt>
                <c:pt idx="52">
                  <c:v>86</c:v>
                </c:pt>
                <c:pt idx="53">
                  <c:v>88</c:v>
                </c:pt>
                <c:pt idx="54">
                  <c:v>90</c:v>
                </c:pt>
                <c:pt idx="55">
                  <c:v>92</c:v>
                </c:pt>
                <c:pt idx="56">
                  <c:v>93</c:v>
                </c:pt>
                <c:pt idx="57">
                  <c:v>95</c:v>
                </c:pt>
                <c:pt idx="58">
                  <c:v>97</c:v>
                </c:pt>
                <c:pt idx="59">
                  <c:v>99</c:v>
                </c:pt>
                <c:pt idx="60">
                  <c:v>100</c:v>
                </c:pt>
              </c:numCache>
            </c:numRef>
          </c:cat>
          <c:val>
            <c:numRef>
              <c:f>Лист1!$C$119:$C$179</c:f>
              <c:numCache>
                <c:formatCode>General</c:formatCode>
                <c:ptCount val="6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9</c:v>
                </c:pt>
                <c:pt idx="6">
                  <c:v>10</c:v>
                </c:pt>
                <c:pt idx="7">
                  <c:v>8</c:v>
                </c:pt>
                <c:pt idx="8">
                  <c:v>12</c:v>
                </c:pt>
                <c:pt idx="9">
                  <c:v>25</c:v>
                </c:pt>
                <c:pt idx="10">
                  <c:v>19</c:v>
                </c:pt>
                <c:pt idx="11">
                  <c:v>33</c:v>
                </c:pt>
                <c:pt idx="12">
                  <c:v>36</c:v>
                </c:pt>
                <c:pt idx="13">
                  <c:v>45</c:v>
                </c:pt>
                <c:pt idx="14">
                  <c:v>49</c:v>
                </c:pt>
                <c:pt idx="15">
                  <c:v>64</c:v>
                </c:pt>
                <c:pt idx="16">
                  <c:v>63</c:v>
                </c:pt>
                <c:pt idx="17">
                  <c:v>58</c:v>
                </c:pt>
                <c:pt idx="18">
                  <c:v>83</c:v>
                </c:pt>
                <c:pt idx="19">
                  <c:v>93</c:v>
                </c:pt>
                <c:pt idx="20">
                  <c:v>85</c:v>
                </c:pt>
                <c:pt idx="21">
                  <c:v>94</c:v>
                </c:pt>
                <c:pt idx="22">
                  <c:v>81</c:v>
                </c:pt>
                <c:pt idx="23">
                  <c:v>80</c:v>
                </c:pt>
                <c:pt idx="24">
                  <c:v>92</c:v>
                </c:pt>
                <c:pt idx="25">
                  <c:v>75</c:v>
                </c:pt>
                <c:pt idx="26">
                  <c:v>94</c:v>
                </c:pt>
                <c:pt idx="27">
                  <c:v>93</c:v>
                </c:pt>
                <c:pt idx="28">
                  <c:v>91</c:v>
                </c:pt>
                <c:pt idx="29">
                  <c:v>69</c:v>
                </c:pt>
                <c:pt idx="30">
                  <c:v>76</c:v>
                </c:pt>
                <c:pt idx="31">
                  <c:v>69</c:v>
                </c:pt>
                <c:pt idx="32">
                  <c:v>62</c:v>
                </c:pt>
                <c:pt idx="33">
                  <c:v>63</c:v>
                </c:pt>
                <c:pt idx="34">
                  <c:v>69</c:v>
                </c:pt>
                <c:pt idx="35">
                  <c:v>64</c:v>
                </c:pt>
                <c:pt idx="36">
                  <c:v>53</c:v>
                </c:pt>
                <c:pt idx="37">
                  <c:v>52</c:v>
                </c:pt>
                <c:pt idx="38">
                  <c:v>35</c:v>
                </c:pt>
                <c:pt idx="39">
                  <c:v>48</c:v>
                </c:pt>
                <c:pt idx="40">
                  <c:v>42</c:v>
                </c:pt>
                <c:pt idx="41">
                  <c:v>32</c:v>
                </c:pt>
                <c:pt idx="42">
                  <c:v>31</c:v>
                </c:pt>
                <c:pt idx="43">
                  <c:v>37</c:v>
                </c:pt>
                <c:pt idx="44">
                  <c:v>26</c:v>
                </c:pt>
                <c:pt idx="45">
                  <c:v>19</c:v>
                </c:pt>
                <c:pt idx="46">
                  <c:v>16</c:v>
                </c:pt>
                <c:pt idx="47">
                  <c:v>26</c:v>
                </c:pt>
                <c:pt idx="48">
                  <c:v>22</c:v>
                </c:pt>
                <c:pt idx="49">
                  <c:v>17</c:v>
                </c:pt>
                <c:pt idx="50">
                  <c:v>14</c:v>
                </c:pt>
                <c:pt idx="51">
                  <c:v>16</c:v>
                </c:pt>
                <c:pt idx="52">
                  <c:v>15</c:v>
                </c:pt>
                <c:pt idx="53">
                  <c:v>9</c:v>
                </c:pt>
                <c:pt idx="54">
                  <c:v>10</c:v>
                </c:pt>
                <c:pt idx="55">
                  <c:v>5</c:v>
                </c:pt>
                <c:pt idx="56">
                  <c:v>3</c:v>
                </c:pt>
                <c:pt idx="57">
                  <c:v>3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D1-4DFB-AAFA-1D87DE253D88}"/>
            </c:ext>
          </c:extLst>
        </c:ser>
        <c:ser>
          <c:idx val="1"/>
          <c:order val="1"/>
          <c:tx>
            <c:v>участники ЕГЭ не в списках зачисленных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Лист1!$B$119:$B$179</c:f>
              <c:numCache>
                <c:formatCode>General</c:formatCode>
                <c:ptCount val="61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42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54</c:v>
                </c:pt>
                <c:pt idx="28">
                  <c:v>55</c:v>
                </c:pt>
                <c:pt idx="29">
                  <c:v>56</c:v>
                </c:pt>
                <c:pt idx="30">
                  <c:v>57</c:v>
                </c:pt>
                <c:pt idx="31">
                  <c:v>58</c:v>
                </c:pt>
                <c:pt idx="32">
                  <c:v>59</c:v>
                </c:pt>
                <c:pt idx="33">
                  <c:v>60</c:v>
                </c:pt>
                <c:pt idx="34">
                  <c:v>61</c:v>
                </c:pt>
                <c:pt idx="35">
                  <c:v>62</c:v>
                </c:pt>
                <c:pt idx="36">
                  <c:v>64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68</c:v>
                </c:pt>
                <c:pt idx="41">
                  <c:v>69</c:v>
                </c:pt>
                <c:pt idx="42">
                  <c:v>70</c:v>
                </c:pt>
                <c:pt idx="43">
                  <c:v>71</c:v>
                </c:pt>
                <c:pt idx="44">
                  <c:v>72</c:v>
                </c:pt>
                <c:pt idx="45">
                  <c:v>74</c:v>
                </c:pt>
                <c:pt idx="46">
                  <c:v>76</c:v>
                </c:pt>
                <c:pt idx="47">
                  <c:v>78</c:v>
                </c:pt>
                <c:pt idx="48">
                  <c:v>79</c:v>
                </c:pt>
                <c:pt idx="49">
                  <c:v>81</c:v>
                </c:pt>
                <c:pt idx="50">
                  <c:v>83</c:v>
                </c:pt>
                <c:pt idx="51">
                  <c:v>85</c:v>
                </c:pt>
                <c:pt idx="52">
                  <c:v>86</c:v>
                </c:pt>
                <c:pt idx="53">
                  <c:v>88</c:v>
                </c:pt>
                <c:pt idx="54">
                  <c:v>90</c:v>
                </c:pt>
                <c:pt idx="55">
                  <c:v>92</c:v>
                </c:pt>
                <c:pt idx="56">
                  <c:v>93</c:v>
                </c:pt>
                <c:pt idx="57">
                  <c:v>95</c:v>
                </c:pt>
                <c:pt idx="58">
                  <c:v>97</c:v>
                </c:pt>
                <c:pt idx="59">
                  <c:v>99</c:v>
                </c:pt>
                <c:pt idx="60">
                  <c:v>100</c:v>
                </c:pt>
              </c:numCache>
            </c:numRef>
          </c:cat>
          <c:val>
            <c:numRef>
              <c:f>Лист1!$D$119:$D$179</c:f>
              <c:numCache>
                <c:formatCode>General</c:formatCode>
                <c:ptCount val="6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7</c:v>
                </c:pt>
                <c:pt idx="8">
                  <c:v>10</c:v>
                </c:pt>
                <c:pt idx="9">
                  <c:v>20</c:v>
                </c:pt>
                <c:pt idx="10">
                  <c:v>17</c:v>
                </c:pt>
                <c:pt idx="11">
                  <c:v>30</c:v>
                </c:pt>
                <c:pt idx="12">
                  <c:v>32</c:v>
                </c:pt>
                <c:pt idx="13">
                  <c:v>41</c:v>
                </c:pt>
                <c:pt idx="14">
                  <c:v>45</c:v>
                </c:pt>
                <c:pt idx="15">
                  <c:v>56</c:v>
                </c:pt>
                <c:pt idx="16">
                  <c:v>44</c:v>
                </c:pt>
                <c:pt idx="17">
                  <c:v>31</c:v>
                </c:pt>
                <c:pt idx="18">
                  <c:v>48</c:v>
                </c:pt>
                <c:pt idx="19">
                  <c:v>58</c:v>
                </c:pt>
                <c:pt idx="20">
                  <c:v>47</c:v>
                </c:pt>
                <c:pt idx="21">
                  <c:v>47</c:v>
                </c:pt>
                <c:pt idx="22">
                  <c:v>43</c:v>
                </c:pt>
                <c:pt idx="23">
                  <c:v>45</c:v>
                </c:pt>
                <c:pt idx="24">
                  <c:v>44</c:v>
                </c:pt>
                <c:pt idx="25">
                  <c:v>30</c:v>
                </c:pt>
                <c:pt idx="26">
                  <c:v>42</c:v>
                </c:pt>
                <c:pt idx="27">
                  <c:v>42</c:v>
                </c:pt>
                <c:pt idx="28">
                  <c:v>37</c:v>
                </c:pt>
                <c:pt idx="29">
                  <c:v>30</c:v>
                </c:pt>
                <c:pt idx="30">
                  <c:v>25</c:v>
                </c:pt>
                <c:pt idx="31">
                  <c:v>16</c:v>
                </c:pt>
                <c:pt idx="32">
                  <c:v>18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14</c:v>
                </c:pt>
                <c:pt idx="37">
                  <c:v>15</c:v>
                </c:pt>
                <c:pt idx="38">
                  <c:v>8</c:v>
                </c:pt>
                <c:pt idx="39">
                  <c:v>14</c:v>
                </c:pt>
                <c:pt idx="40">
                  <c:v>12</c:v>
                </c:pt>
                <c:pt idx="41">
                  <c:v>9</c:v>
                </c:pt>
                <c:pt idx="42">
                  <c:v>9</c:v>
                </c:pt>
                <c:pt idx="43">
                  <c:v>13</c:v>
                </c:pt>
                <c:pt idx="44">
                  <c:v>7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7</c:v>
                </c:pt>
                <c:pt idx="49">
                  <c:v>5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2</c:v>
                </c:pt>
                <c:pt idx="54">
                  <c:v>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D1-4DFB-AAFA-1D87DE253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375720"/>
        <c:axId val="313377288"/>
      </c:areaChart>
      <c:catAx>
        <c:axId val="31337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77288"/>
        <c:crosses val="autoZero"/>
        <c:auto val="1"/>
        <c:lblAlgn val="ctr"/>
        <c:lblOffset val="100"/>
        <c:noMultiLvlLbl val="0"/>
      </c:catAx>
      <c:valAx>
        <c:axId val="31337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375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Физика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все участники ЕГЭ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Лист1!$B$232:$B$278</c:f>
              <c:numCache>
                <c:formatCode>General</c:formatCode>
                <c:ptCount val="47"/>
                <c:pt idx="0">
                  <c:v>17</c:v>
                </c:pt>
                <c:pt idx="1">
                  <c:v>23</c:v>
                </c:pt>
                <c:pt idx="2">
                  <c:v>27</c:v>
                </c:pt>
                <c:pt idx="3">
                  <c:v>30</c:v>
                </c:pt>
                <c:pt idx="4">
                  <c:v>33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51</c:v>
                </c:pt>
                <c:pt idx="18">
                  <c:v>52</c:v>
                </c:pt>
                <c:pt idx="19">
                  <c:v>53</c:v>
                </c:pt>
                <c:pt idx="20">
                  <c:v>54</c:v>
                </c:pt>
                <c:pt idx="21">
                  <c:v>55</c:v>
                </c:pt>
                <c:pt idx="22">
                  <c:v>57</c:v>
                </c:pt>
                <c:pt idx="23">
                  <c:v>58</c:v>
                </c:pt>
                <c:pt idx="24">
                  <c:v>59</c:v>
                </c:pt>
                <c:pt idx="25">
                  <c:v>60</c:v>
                </c:pt>
                <c:pt idx="26">
                  <c:v>61</c:v>
                </c:pt>
                <c:pt idx="27">
                  <c:v>62</c:v>
                </c:pt>
                <c:pt idx="28">
                  <c:v>64</c:v>
                </c:pt>
                <c:pt idx="29">
                  <c:v>66</c:v>
                </c:pt>
                <c:pt idx="30">
                  <c:v>68</c:v>
                </c:pt>
                <c:pt idx="31">
                  <c:v>70</c:v>
                </c:pt>
                <c:pt idx="32">
                  <c:v>72</c:v>
                </c:pt>
                <c:pt idx="33">
                  <c:v>74</c:v>
                </c:pt>
                <c:pt idx="34">
                  <c:v>76</c:v>
                </c:pt>
                <c:pt idx="35">
                  <c:v>78</c:v>
                </c:pt>
                <c:pt idx="36">
                  <c:v>80</c:v>
                </c:pt>
                <c:pt idx="37">
                  <c:v>82</c:v>
                </c:pt>
                <c:pt idx="38">
                  <c:v>84</c:v>
                </c:pt>
                <c:pt idx="39">
                  <c:v>86</c:v>
                </c:pt>
                <c:pt idx="40">
                  <c:v>88</c:v>
                </c:pt>
                <c:pt idx="41">
                  <c:v>90</c:v>
                </c:pt>
                <c:pt idx="42">
                  <c:v>92</c:v>
                </c:pt>
                <c:pt idx="43">
                  <c:v>94</c:v>
                </c:pt>
                <c:pt idx="44">
                  <c:v>96</c:v>
                </c:pt>
                <c:pt idx="45">
                  <c:v>98</c:v>
                </c:pt>
                <c:pt idx="46">
                  <c:v>100</c:v>
                </c:pt>
              </c:numCache>
            </c:numRef>
          </c:cat>
          <c:val>
            <c:numRef>
              <c:f>Лист1!$C$232:$C$278</c:f>
              <c:numCache>
                <c:formatCode>General</c:formatCode>
                <c:ptCount val="47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11</c:v>
                </c:pt>
                <c:pt idx="5">
                  <c:v>17</c:v>
                </c:pt>
                <c:pt idx="6">
                  <c:v>16</c:v>
                </c:pt>
                <c:pt idx="7">
                  <c:v>36</c:v>
                </c:pt>
                <c:pt idx="8">
                  <c:v>27</c:v>
                </c:pt>
                <c:pt idx="9">
                  <c:v>36</c:v>
                </c:pt>
                <c:pt idx="10">
                  <c:v>29</c:v>
                </c:pt>
                <c:pt idx="11">
                  <c:v>33</c:v>
                </c:pt>
                <c:pt idx="12">
                  <c:v>45</c:v>
                </c:pt>
                <c:pt idx="13">
                  <c:v>44</c:v>
                </c:pt>
                <c:pt idx="14">
                  <c:v>49</c:v>
                </c:pt>
                <c:pt idx="15">
                  <c:v>50</c:v>
                </c:pt>
                <c:pt idx="16">
                  <c:v>48</c:v>
                </c:pt>
                <c:pt idx="17">
                  <c:v>59</c:v>
                </c:pt>
                <c:pt idx="18">
                  <c:v>49</c:v>
                </c:pt>
                <c:pt idx="19">
                  <c:v>49</c:v>
                </c:pt>
                <c:pt idx="20">
                  <c:v>41</c:v>
                </c:pt>
                <c:pt idx="21">
                  <c:v>33</c:v>
                </c:pt>
                <c:pt idx="22">
                  <c:v>45</c:v>
                </c:pt>
                <c:pt idx="23">
                  <c:v>32</c:v>
                </c:pt>
                <c:pt idx="24">
                  <c:v>34</c:v>
                </c:pt>
                <c:pt idx="25">
                  <c:v>31</c:v>
                </c:pt>
                <c:pt idx="26">
                  <c:v>29</c:v>
                </c:pt>
                <c:pt idx="27">
                  <c:v>30</c:v>
                </c:pt>
                <c:pt idx="28">
                  <c:v>28</c:v>
                </c:pt>
                <c:pt idx="29">
                  <c:v>35</c:v>
                </c:pt>
                <c:pt idx="30">
                  <c:v>16</c:v>
                </c:pt>
                <c:pt idx="31">
                  <c:v>30</c:v>
                </c:pt>
                <c:pt idx="32">
                  <c:v>18</c:v>
                </c:pt>
                <c:pt idx="33">
                  <c:v>14</c:v>
                </c:pt>
                <c:pt idx="34">
                  <c:v>20</c:v>
                </c:pt>
                <c:pt idx="35">
                  <c:v>14</c:v>
                </c:pt>
                <c:pt idx="36">
                  <c:v>14</c:v>
                </c:pt>
                <c:pt idx="37">
                  <c:v>16</c:v>
                </c:pt>
                <c:pt idx="38">
                  <c:v>13</c:v>
                </c:pt>
                <c:pt idx="39">
                  <c:v>12</c:v>
                </c:pt>
                <c:pt idx="40">
                  <c:v>11</c:v>
                </c:pt>
                <c:pt idx="41">
                  <c:v>16</c:v>
                </c:pt>
                <c:pt idx="42">
                  <c:v>14</c:v>
                </c:pt>
                <c:pt idx="43">
                  <c:v>13</c:v>
                </c:pt>
                <c:pt idx="44">
                  <c:v>8</c:v>
                </c:pt>
                <c:pt idx="45">
                  <c:v>6</c:v>
                </c:pt>
                <c:pt idx="4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A6-4451-836D-D28D896D929F}"/>
            </c:ext>
          </c:extLst>
        </c:ser>
        <c:ser>
          <c:idx val="1"/>
          <c:order val="1"/>
          <c:tx>
            <c:v>участники ЕГЭ не в списках зачисленных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Лист1!$B$232:$B$278</c:f>
              <c:numCache>
                <c:formatCode>General</c:formatCode>
                <c:ptCount val="47"/>
                <c:pt idx="0">
                  <c:v>17</c:v>
                </c:pt>
                <c:pt idx="1">
                  <c:v>23</c:v>
                </c:pt>
                <c:pt idx="2">
                  <c:v>27</c:v>
                </c:pt>
                <c:pt idx="3">
                  <c:v>30</c:v>
                </c:pt>
                <c:pt idx="4">
                  <c:v>33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51</c:v>
                </c:pt>
                <c:pt idx="18">
                  <c:v>52</c:v>
                </c:pt>
                <c:pt idx="19">
                  <c:v>53</c:v>
                </c:pt>
                <c:pt idx="20">
                  <c:v>54</c:v>
                </c:pt>
                <c:pt idx="21">
                  <c:v>55</c:v>
                </c:pt>
                <c:pt idx="22">
                  <c:v>57</c:v>
                </c:pt>
                <c:pt idx="23">
                  <c:v>58</c:v>
                </c:pt>
                <c:pt idx="24">
                  <c:v>59</c:v>
                </c:pt>
                <c:pt idx="25">
                  <c:v>60</c:v>
                </c:pt>
                <c:pt idx="26">
                  <c:v>61</c:v>
                </c:pt>
                <c:pt idx="27">
                  <c:v>62</c:v>
                </c:pt>
                <c:pt idx="28">
                  <c:v>64</c:v>
                </c:pt>
                <c:pt idx="29">
                  <c:v>66</c:v>
                </c:pt>
                <c:pt idx="30">
                  <c:v>68</c:v>
                </c:pt>
                <c:pt idx="31">
                  <c:v>70</c:v>
                </c:pt>
                <c:pt idx="32">
                  <c:v>72</c:v>
                </c:pt>
                <c:pt idx="33">
                  <c:v>74</c:v>
                </c:pt>
                <c:pt idx="34">
                  <c:v>76</c:v>
                </c:pt>
                <c:pt idx="35">
                  <c:v>78</c:v>
                </c:pt>
                <c:pt idx="36">
                  <c:v>80</c:v>
                </c:pt>
                <c:pt idx="37">
                  <c:v>82</c:v>
                </c:pt>
                <c:pt idx="38">
                  <c:v>84</c:v>
                </c:pt>
                <c:pt idx="39">
                  <c:v>86</c:v>
                </c:pt>
                <c:pt idx="40">
                  <c:v>88</c:v>
                </c:pt>
                <c:pt idx="41">
                  <c:v>90</c:v>
                </c:pt>
                <c:pt idx="42">
                  <c:v>92</c:v>
                </c:pt>
                <c:pt idx="43">
                  <c:v>94</c:v>
                </c:pt>
                <c:pt idx="44">
                  <c:v>96</c:v>
                </c:pt>
                <c:pt idx="45">
                  <c:v>98</c:v>
                </c:pt>
                <c:pt idx="46">
                  <c:v>100</c:v>
                </c:pt>
              </c:numCache>
            </c:numRef>
          </c:cat>
          <c:val>
            <c:numRef>
              <c:f>Лист1!$D$232:$D$278</c:f>
              <c:numCache>
                <c:formatCode>General</c:formatCode>
                <c:ptCount val="47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25</c:v>
                </c:pt>
                <c:pt idx="8">
                  <c:v>14</c:v>
                </c:pt>
                <c:pt idx="9">
                  <c:v>21</c:v>
                </c:pt>
                <c:pt idx="10">
                  <c:v>10</c:v>
                </c:pt>
                <c:pt idx="11">
                  <c:v>13</c:v>
                </c:pt>
                <c:pt idx="12">
                  <c:v>18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13</c:v>
                </c:pt>
                <c:pt idx="17">
                  <c:v>18</c:v>
                </c:pt>
                <c:pt idx="18">
                  <c:v>10</c:v>
                </c:pt>
                <c:pt idx="19">
                  <c:v>10</c:v>
                </c:pt>
                <c:pt idx="20">
                  <c:v>12</c:v>
                </c:pt>
                <c:pt idx="21">
                  <c:v>4</c:v>
                </c:pt>
                <c:pt idx="22">
                  <c:v>5</c:v>
                </c:pt>
                <c:pt idx="23">
                  <c:v>0</c:v>
                </c:pt>
                <c:pt idx="24">
                  <c:v>3</c:v>
                </c:pt>
                <c:pt idx="25">
                  <c:v>4</c:v>
                </c:pt>
                <c:pt idx="26">
                  <c:v>3</c:v>
                </c:pt>
                <c:pt idx="27">
                  <c:v>4</c:v>
                </c:pt>
                <c:pt idx="28">
                  <c:v>1</c:v>
                </c:pt>
                <c:pt idx="29">
                  <c:v>7</c:v>
                </c:pt>
                <c:pt idx="30">
                  <c:v>2</c:v>
                </c:pt>
                <c:pt idx="31">
                  <c:v>7</c:v>
                </c:pt>
                <c:pt idx="32">
                  <c:v>8</c:v>
                </c:pt>
                <c:pt idx="33">
                  <c:v>2</c:v>
                </c:pt>
                <c:pt idx="34">
                  <c:v>3</c:v>
                </c:pt>
                <c:pt idx="35">
                  <c:v>6</c:v>
                </c:pt>
                <c:pt idx="36">
                  <c:v>4</c:v>
                </c:pt>
                <c:pt idx="37">
                  <c:v>8</c:v>
                </c:pt>
                <c:pt idx="38">
                  <c:v>8</c:v>
                </c:pt>
                <c:pt idx="39">
                  <c:v>4</c:v>
                </c:pt>
                <c:pt idx="40">
                  <c:v>3</c:v>
                </c:pt>
                <c:pt idx="41">
                  <c:v>5</c:v>
                </c:pt>
                <c:pt idx="42">
                  <c:v>7</c:v>
                </c:pt>
                <c:pt idx="43">
                  <c:v>6</c:v>
                </c:pt>
                <c:pt idx="44">
                  <c:v>4</c:v>
                </c:pt>
                <c:pt idx="45">
                  <c:v>5</c:v>
                </c:pt>
                <c:pt idx="4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A6-4451-836D-D28D896D9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718456"/>
        <c:axId val="314715320"/>
      </c:areaChart>
      <c:catAx>
        <c:axId val="3147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715320"/>
        <c:crosses val="autoZero"/>
        <c:auto val="1"/>
        <c:lblAlgn val="ctr"/>
        <c:lblOffset val="100"/>
        <c:noMultiLvlLbl val="0"/>
      </c:catAx>
      <c:valAx>
        <c:axId val="31471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718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28.571428000000001</c:v>
                </c:pt>
                <c:pt idx="1">
                  <c:v>23.926380000000002</c:v>
                </c:pt>
                <c:pt idx="2">
                  <c:v>33.793103000000002</c:v>
                </c:pt>
                <c:pt idx="3">
                  <c:v>23.529411</c:v>
                </c:pt>
                <c:pt idx="4">
                  <c:v>31.578946999999999</c:v>
                </c:pt>
                <c:pt idx="5">
                  <c:v>9.9756689999999999</c:v>
                </c:pt>
                <c:pt idx="6">
                  <c:v>18.75</c:v>
                </c:pt>
                <c:pt idx="7">
                  <c:v>10.510344</c:v>
                </c:pt>
                <c:pt idx="8">
                  <c:v>14.864864000000001</c:v>
                </c:pt>
                <c:pt idx="9">
                  <c:v>13.065326000000001</c:v>
                </c:pt>
                <c:pt idx="10">
                  <c:v>19.847328000000001</c:v>
                </c:pt>
                <c:pt idx="11">
                  <c:v>19.375</c:v>
                </c:pt>
                <c:pt idx="12">
                  <c:v>13.483146</c:v>
                </c:pt>
                <c:pt idx="13">
                  <c:v>18.888888000000001</c:v>
                </c:pt>
                <c:pt idx="14">
                  <c:v>18.691587999999999</c:v>
                </c:pt>
                <c:pt idx="15">
                  <c:v>21.276595</c:v>
                </c:pt>
                <c:pt idx="16">
                  <c:v>42.857142000000003</c:v>
                </c:pt>
                <c:pt idx="17">
                  <c:v>13.292433000000001</c:v>
                </c:pt>
                <c:pt idx="18">
                  <c:v>26.760563000000001</c:v>
                </c:pt>
                <c:pt idx="19">
                  <c:v>14.166665999999999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88-4EB9-9BB8-8407209489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10.9375</c:v>
                </c:pt>
                <c:pt idx="1">
                  <c:v>27.863776999999999</c:v>
                </c:pt>
                <c:pt idx="2">
                  <c:v>31.818180999999999</c:v>
                </c:pt>
                <c:pt idx="3">
                  <c:v>11.926605</c:v>
                </c:pt>
                <c:pt idx="4">
                  <c:v>50</c:v>
                </c:pt>
                <c:pt idx="5">
                  <c:v>11.880046</c:v>
                </c:pt>
                <c:pt idx="6">
                  <c:v>16.666665999999999</c:v>
                </c:pt>
                <c:pt idx="7">
                  <c:v>12.380212</c:v>
                </c:pt>
                <c:pt idx="8">
                  <c:v>16.814159</c:v>
                </c:pt>
                <c:pt idx="9">
                  <c:v>21.827411000000001</c:v>
                </c:pt>
                <c:pt idx="10">
                  <c:v>20.805368999999999</c:v>
                </c:pt>
                <c:pt idx="11">
                  <c:v>27.493261</c:v>
                </c:pt>
                <c:pt idx="12">
                  <c:v>15.384615</c:v>
                </c:pt>
                <c:pt idx="13">
                  <c:v>12.5</c:v>
                </c:pt>
                <c:pt idx="14">
                  <c:v>17.272727</c:v>
                </c:pt>
                <c:pt idx="15">
                  <c:v>21.232876000000001</c:v>
                </c:pt>
                <c:pt idx="16">
                  <c:v>26.229507999999999</c:v>
                </c:pt>
                <c:pt idx="17">
                  <c:v>13.609467</c:v>
                </c:pt>
                <c:pt idx="18">
                  <c:v>20.238095000000001</c:v>
                </c:pt>
                <c:pt idx="19">
                  <c:v>8.5470079999999999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88-4EB9-9BB8-8407209489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11.76</c:v>
                </c:pt>
                <c:pt idx="1">
                  <c:v>23.8</c:v>
                </c:pt>
                <c:pt idx="2">
                  <c:v>18.100000000000001</c:v>
                </c:pt>
                <c:pt idx="3">
                  <c:v>7.41</c:v>
                </c:pt>
                <c:pt idx="4">
                  <c:v>14.63</c:v>
                </c:pt>
                <c:pt idx="5">
                  <c:v>6.62</c:v>
                </c:pt>
                <c:pt idx="6">
                  <c:v>7.46</c:v>
                </c:pt>
                <c:pt idx="7">
                  <c:v>9.16</c:v>
                </c:pt>
                <c:pt idx="8">
                  <c:v>18.489999999999998</c:v>
                </c:pt>
                <c:pt idx="9">
                  <c:v>7</c:v>
                </c:pt>
                <c:pt idx="10">
                  <c:v>14.1</c:v>
                </c:pt>
                <c:pt idx="11">
                  <c:v>15.44</c:v>
                </c:pt>
                <c:pt idx="12">
                  <c:v>7.37</c:v>
                </c:pt>
                <c:pt idx="13">
                  <c:v>2.04</c:v>
                </c:pt>
                <c:pt idx="14">
                  <c:v>9.4499999999999993</c:v>
                </c:pt>
                <c:pt idx="15">
                  <c:v>8.9600000000000009</c:v>
                </c:pt>
                <c:pt idx="16">
                  <c:v>22.08</c:v>
                </c:pt>
                <c:pt idx="17">
                  <c:v>6.69</c:v>
                </c:pt>
                <c:pt idx="18">
                  <c:v>16.07</c:v>
                </c:pt>
                <c:pt idx="1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88-4EB9-9BB8-840720948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95776"/>
        <c:axId val="349896560"/>
      </c:barChart>
      <c:catAx>
        <c:axId val="3498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896560"/>
        <c:crosses val="autoZero"/>
        <c:auto val="1"/>
        <c:lblAlgn val="ctr"/>
        <c:lblOffset val="100"/>
        <c:noMultiLvlLbl val="0"/>
      </c:catAx>
      <c:valAx>
        <c:axId val="3498965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8957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Лист1!$B$32:$B$51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Лист1!$C$32:$C$51</c:f>
              <c:numCache>
                <c:formatCode>0.0</c:formatCode>
                <c:ptCount val="20"/>
                <c:pt idx="0">
                  <c:v>22.222221999999999</c:v>
                </c:pt>
                <c:pt idx="1">
                  <c:v>22.56532</c:v>
                </c:pt>
                <c:pt idx="2">
                  <c:v>14.705882000000001</c:v>
                </c:pt>
                <c:pt idx="3">
                  <c:v>18.617021000000001</c:v>
                </c:pt>
                <c:pt idx="4">
                  <c:v>15.555555</c:v>
                </c:pt>
                <c:pt idx="5">
                  <c:v>11.802574999999999</c:v>
                </c:pt>
                <c:pt idx="6">
                  <c:v>12.219450999999999</c:v>
                </c:pt>
                <c:pt idx="7">
                  <c:v>20.629370000000002</c:v>
                </c:pt>
                <c:pt idx="8">
                  <c:v>47.887323000000002</c:v>
                </c:pt>
                <c:pt idx="9">
                  <c:v>17.083333</c:v>
                </c:pt>
                <c:pt idx="10">
                  <c:v>38.860103000000002</c:v>
                </c:pt>
                <c:pt idx="11">
                  <c:v>20.347394000000001</c:v>
                </c:pt>
                <c:pt idx="12">
                  <c:v>31.538461000000002</c:v>
                </c:pt>
                <c:pt idx="13">
                  <c:v>28.571428000000001</c:v>
                </c:pt>
                <c:pt idx="14">
                  <c:v>20</c:v>
                </c:pt>
                <c:pt idx="15">
                  <c:v>26.5625</c:v>
                </c:pt>
                <c:pt idx="16">
                  <c:v>13.69863</c:v>
                </c:pt>
                <c:pt idx="17">
                  <c:v>34.430726999999997</c:v>
                </c:pt>
                <c:pt idx="18">
                  <c:v>16.279069</c:v>
                </c:pt>
                <c:pt idx="19">
                  <c:v>29.878048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FBEA-4EA4-BCAC-DA8E173283A5}"/>
            </c:ext>
          </c:extLst>
        </c:ser>
        <c:ser>
          <c:idx val="1"/>
          <c:order val="1"/>
          <c:tx>
            <c:strRef>
              <c:f>Лист1!$D$31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Лист1!$B$32:$B$51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Лист1!$D$32:$D$51</c:f>
              <c:numCache>
                <c:formatCode>0.0</c:formatCode>
                <c:ptCount val="20"/>
                <c:pt idx="0">
                  <c:v>32.35</c:v>
                </c:pt>
                <c:pt idx="1">
                  <c:v>23.59</c:v>
                </c:pt>
                <c:pt idx="2">
                  <c:v>17.7</c:v>
                </c:pt>
                <c:pt idx="3">
                  <c:v>21.83</c:v>
                </c:pt>
                <c:pt idx="4">
                  <c:v>25</c:v>
                </c:pt>
                <c:pt idx="5">
                  <c:v>12.25</c:v>
                </c:pt>
                <c:pt idx="6">
                  <c:v>11.95</c:v>
                </c:pt>
                <c:pt idx="7">
                  <c:v>20.329999999999998</c:v>
                </c:pt>
                <c:pt idx="8">
                  <c:v>25.97</c:v>
                </c:pt>
                <c:pt idx="9">
                  <c:v>21.87</c:v>
                </c:pt>
                <c:pt idx="10">
                  <c:v>36.51</c:v>
                </c:pt>
                <c:pt idx="11">
                  <c:v>14.83</c:v>
                </c:pt>
                <c:pt idx="12">
                  <c:v>30.67</c:v>
                </c:pt>
                <c:pt idx="13">
                  <c:v>23.72</c:v>
                </c:pt>
                <c:pt idx="14">
                  <c:v>12.7</c:v>
                </c:pt>
                <c:pt idx="15">
                  <c:v>26.86</c:v>
                </c:pt>
                <c:pt idx="16">
                  <c:v>11.72</c:v>
                </c:pt>
                <c:pt idx="17">
                  <c:v>32.07</c:v>
                </c:pt>
                <c:pt idx="18">
                  <c:v>19.04</c:v>
                </c:pt>
                <c:pt idx="19">
                  <c:v>29.17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EA-4EA4-BCAC-DA8E173283A5}"/>
            </c:ext>
          </c:extLst>
        </c:ser>
        <c:ser>
          <c:idx val="2"/>
          <c:order val="2"/>
          <c:tx>
            <c:strRef>
              <c:f>Лист1!$E$31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Лист1!$B$32:$B$51</c:f>
              <c:strCache>
                <c:ptCount val="20"/>
                <c:pt idx="0">
                  <c:v>Александровский район</c:v>
                </c:pt>
                <c:pt idx="1">
                  <c:v>Асиновский район</c:v>
                </c:pt>
                <c:pt idx="2">
                  <c:v>Бакчарский район</c:v>
                </c:pt>
                <c:pt idx="3">
                  <c:v>Верхнекетский район</c:v>
                </c:pt>
                <c:pt idx="4">
                  <c:v>г.Кедровый</c:v>
                </c:pt>
                <c:pt idx="5">
                  <c:v>г.Северск</c:v>
                </c:pt>
                <c:pt idx="6">
                  <c:v>г.Стрежевой</c:v>
                </c:pt>
                <c:pt idx="7">
                  <c:v>г.Томск</c:v>
                </c:pt>
                <c:pt idx="8">
                  <c:v>Зырянский район</c:v>
                </c:pt>
                <c:pt idx="9">
                  <c:v>Каргасокский район</c:v>
                </c:pt>
                <c:pt idx="10">
                  <c:v>Кожевниковский район</c:v>
                </c:pt>
                <c:pt idx="11">
                  <c:v>Колпашевский район</c:v>
                </c:pt>
                <c:pt idx="12">
                  <c:v>Кривошеинский район</c:v>
                </c:pt>
                <c:pt idx="13">
                  <c:v>Молчановский район</c:v>
                </c:pt>
                <c:pt idx="14">
                  <c:v>Парабельский район</c:v>
                </c:pt>
                <c:pt idx="15">
                  <c:v>Первомайский район</c:v>
                </c:pt>
                <c:pt idx="16">
                  <c:v>Тегульдетский район</c:v>
                </c:pt>
                <c:pt idx="17">
                  <c:v>Томский район</c:v>
                </c:pt>
                <c:pt idx="18">
                  <c:v>Чаинский район</c:v>
                </c:pt>
                <c:pt idx="19">
                  <c:v>Шегарский район</c:v>
                </c:pt>
              </c:strCache>
            </c:strRef>
          </c:cat>
          <c:val>
            <c:numRef>
              <c:f>Лист1!$E$32:$E$51</c:f>
              <c:numCache>
                <c:formatCode>General</c:formatCode>
                <c:ptCount val="20"/>
                <c:pt idx="0">
                  <c:v>22.02</c:v>
                </c:pt>
                <c:pt idx="1">
                  <c:v>22.29</c:v>
                </c:pt>
                <c:pt idx="2">
                  <c:v>24.82</c:v>
                </c:pt>
                <c:pt idx="3">
                  <c:v>28</c:v>
                </c:pt>
                <c:pt idx="4">
                  <c:v>8.6999999999999993</c:v>
                </c:pt>
                <c:pt idx="5">
                  <c:v>15.34</c:v>
                </c:pt>
                <c:pt idx="6">
                  <c:v>14.98</c:v>
                </c:pt>
                <c:pt idx="7">
                  <c:v>16.59</c:v>
                </c:pt>
                <c:pt idx="8">
                  <c:v>29.24</c:v>
                </c:pt>
                <c:pt idx="9">
                  <c:v>15.19</c:v>
                </c:pt>
                <c:pt idx="10">
                  <c:v>28.89</c:v>
                </c:pt>
                <c:pt idx="11">
                  <c:v>19.84</c:v>
                </c:pt>
                <c:pt idx="12">
                  <c:v>27.82</c:v>
                </c:pt>
                <c:pt idx="13">
                  <c:v>23.48</c:v>
                </c:pt>
                <c:pt idx="14">
                  <c:v>19.11</c:v>
                </c:pt>
                <c:pt idx="15">
                  <c:v>30.61</c:v>
                </c:pt>
                <c:pt idx="16">
                  <c:v>15.22</c:v>
                </c:pt>
                <c:pt idx="17">
                  <c:v>30.16</c:v>
                </c:pt>
                <c:pt idx="18">
                  <c:v>15.15</c:v>
                </c:pt>
                <c:pt idx="19">
                  <c:v>29.78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EA-4EA4-BCAC-DA8E1732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894992"/>
        <c:axId val="349896952"/>
        <c:extLst xmlns:c16r2="http://schemas.microsoft.com/office/drawing/2015/06/chart"/>
      </c:barChart>
      <c:catAx>
        <c:axId val="34989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896952"/>
        <c:crosses val="autoZero"/>
        <c:auto val="1"/>
        <c:lblAlgn val="ctr"/>
        <c:lblOffset val="100"/>
        <c:noMultiLvlLbl val="0"/>
      </c:catAx>
      <c:valAx>
        <c:axId val="349896952"/>
        <c:scaling>
          <c:orientation val="minMax"/>
          <c:max val="5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89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Биология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863636363636362E-2"/>
          <c:y val="0.1958579861111111"/>
          <c:w val="0.92944444444444441"/>
          <c:h val="0.644568402777777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29.1</c:v>
                </c:pt>
                <c:pt idx="1">
                  <c:v>26.8</c:v>
                </c:pt>
                <c:pt idx="2">
                  <c:v>23.8</c:v>
                </c:pt>
                <c:pt idx="3">
                  <c:v>23.1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76-4FB4-A335-657EF0E53F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9.2178005632913368E-2"/>
                  <c:y val="-7.5488043607575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76-4FB4-A335-657EF0E53F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34786606390328E-2"/>
                  <c:y val="-7.5488043607575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76-4FB4-A335-657EF0E53F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14.7</c:v>
                </c:pt>
                <c:pt idx="1">
                  <c:v>14.8</c:v>
                </c:pt>
                <c:pt idx="2" formatCode="0.0">
                  <c:v>16</c:v>
                </c:pt>
                <c:pt idx="3" formatCode="0.0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F76-4FB4-A335-657EF0E53F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415208"/>
        <c:axId val="354418344"/>
      </c:lineChart>
      <c:catAx>
        <c:axId val="35441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418344"/>
        <c:crosses val="autoZero"/>
        <c:auto val="1"/>
        <c:lblAlgn val="ctr"/>
        <c:lblOffset val="100"/>
        <c:noMultiLvlLbl val="0"/>
      </c:catAx>
      <c:valAx>
        <c:axId val="354418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441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0" i="0" u="none" strike="noStrike" kern="1200" spc="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pPr>
            <a:r>
              <a:rPr lang="ru-RU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Количество участников </a:t>
            </a:r>
          </a:p>
          <a:p>
            <a:pPr>
              <a:defRPr lang="ru-RU" sz="1800" dirty="0">
                <a:solidFill>
                  <a:srgbClr val="2E75B6"/>
                </a:solidFill>
              </a:defRPr>
            </a:pPr>
            <a:r>
              <a:rPr lang="ru-RU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регионального мониторинга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spc="0" baseline="0" dirty="0">
              <a:solidFill>
                <a:srgbClr val="2E75B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регионального мониторинга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60-4F68-B866-EC3AFE4965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60-4F68-B866-EC3AFE4965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60-4F68-B866-EC3AFE4965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60-4F68-B866-EC3AFE4965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60-4F68-B866-EC3AFE4965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60-4F68-B866-EC3AFE4965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60-4F68-B866-EC3AFE4965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 8 кл.</c:v>
                </c:pt>
                <c:pt idx="1">
                  <c:v>Математика 7 кл.</c:v>
                </c:pt>
                <c:pt idx="2">
                  <c:v>Математика 8 кл.</c:v>
                </c:pt>
                <c:pt idx="3">
                  <c:v>Математика 10 кл.</c:v>
                </c:pt>
                <c:pt idx="4">
                  <c:v>Метапредмет 4 кл.</c:v>
                </c:pt>
                <c:pt idx="5">
                  <c:v>Матапредмет 7 кл.</c:v>
                </c:pt>
                <c:pt idx="6">
                  <c:v>Метапредмет 8 кл.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8488</c:v>
                </c:pt>
                <c:pt idx="1">
                  <c:v>8349</c:v>
                </c:pt>
                <c:pt idx="2">
                  <c:v>8266</c:v>
                </c:pt>
                <c:pt idx="3">
                  <c:v>4739</c:v>
                </c:pt>
                <c:pt idx="4">
                  <c:v>10564</c:v>
                </c:pt>
                <c:pt idx="5">
                  <c:v>8131</c:v>
                </c:pt>
                <c:pt idx="6">
                  <c:v>8362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760-4F68-B866-EC3AFE49650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24661685890893"/>
          <c:y val="0.29966629079036161"/>
          <c:w val="0.31835222525381629"/>
          <c:h val="0.52419359610714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Физика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сдававших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999455884267273E-2"/>
                  <c:y val="5.83290300804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4A-4435-BFDA-2710DF29E3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4A-4435-BFDA-2710DF29E3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847642314388231E-2"/>
                  <c:y val="4.83369162448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4A-4435-BFDA-2710DF29E3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999455884267273E-2"/>
                  <c:y val="4.1675507021099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4A-4435-BFDA-2710DF29E3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22.1</c:v>
                </c:pt>
                <c:pt idx="1">
                  <c:v>20.7</c:v>
                </c:pt>
                <c:pt idx="2">
                  <c:v>18</c:v>
                </c:pt>
                <c:pt idx="3">
                  <c:v>16.600000000000001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C4A-4435-BFDA-2710DF29E3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доля выпускников, сдававших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24.2</c:v>
                </c:pt>
                <c:pt idx="1">
                  <c:v>21.3</c:v>
                </c:pt>
                <c:pt idx="2">
                  <c:v>20.2</c:v>
                </c:pt>
                <c:pt idx="3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C4A-4435-BFDA-2710DF29E3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417952"/>
        <c:axId val="354415600"/>
      </c:lineChart>
      <c:catAx>
        <c:axId val="3544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415600"/>
        <c:crosses val="autoZero"/>
        <c:auto val="1"/>
        <c:lblAlgn val="ctr"/>
        <c:lblOffset val="100"/>
        <c:noMultiLvlLbl val="0"/>
      </c:catAx>
      <c:valAx>
        <c:axId val="354415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5441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Химия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17.3</c:v>
                </c:pt>
                <c:pt idx="1">
                  <c:v>16.8</c:v>
                </c:pt>
                <c:pt idx="2">
                  <c:v>14.8</c:v>
                </c:pt>
                <c:pt idx="3" formatCode="0.0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38-4DFD-B11A-2BF1867DE2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7.477158522023121E-2"/>
                  <c:y val="-5.2394849886015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38-4DFD-B11A-2BF1867DE2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9.6999999999999993</c:v>
                </c:pt>
                <c:pt idx="1">
                  <c:v>10.6</c:v>
                </c:pt>
                <c:pt idx="2">
                  <c:v>11.6</c:v>
                </c:pt>
                <c:pt idx="3">
                  <c:v>11.1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38-4DFD-B11A-2BF1867DE27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418736"/>
        <c:axId val="354413640"/>
      </c:lineChart>
      <c:catAx>
        <c:axId val="35441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413640"/>
        <c:crosses val="autoZero"/>
        <c:auto val="1"/>
        <c:lblAlgn val="ctr"/>
        <c:lblOffset val="100"/>
        <c:noMultiLvlLbl val="0"/>
      </c:catAx>
      <c:valAx>
        <c:axId val="354413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441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Физика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898989898989897E-2"/>
          <c:y val="0.17821909722222221"/>
          <c:w val="0.92944444444444441"/>
          <c:h val="0.644568402777777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выпускников, сдававших ОГЭ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448989898989906E-2"/>
                  <c:y val="-7.3962500000000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329292929292985E-2"/>
                  <c:y val="-7.278993055555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125505050505051E-2"/>
                  <c:y val="-8.8364583333333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6034848484848478E-2"/>
                  <c:y val="-8.620659722222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1768</c:v>
                </c:pt>
                <c:pt idx="1">
                  <c:v>1594</c:v>
                </c:pt>
                <c:pt idx="2">
                  <c:v>1483</c:v>
                </c:pt>
                <c:pt idx="3">
                  <c:v>1412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DD2-4B03-B92B-0D9DB3B33A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выпускников, сдававших ЕГЭ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806818181818186E-2"/>
                  <c:y val="6.39961805555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392676767676772E-2"/>
                  <c:y val="7.7225347222222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599747474747472E-2"/>
                  <c:y val="9.486423611111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08080808080803E-2"/>
                  <c:y val="7.7225347222222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DD2-4B03-B92B-0D9DB3B33A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1347</c:v>
                </c:pt>
                <c:pt idx="1">
                  <c:v>1225</c:v>
                </c:pt>
                <c:pt idx="2">
                  <c:v>1192</c:v>
                </c:pt>
                <c:pt idx="3">
                  <c:v>1075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DD2-4B03-B92B-0D9DB3B33AF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419128"/>
        <c:axId val="354420304"/>
      </c:lineChart>
      <c:catAx>
        <c:axId val="35441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420304"/>
        <c:crosses val="autoZero"/>
        <c:auto val="1"/>
        <c:lblAlgn val="ctr"/>
        <c:lblOffset val="100"/>
        <c:noMultiLvlLbl val="0"/>
      </c:catAx>
      <c:valAx>
        <c:axId val="3544203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5441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География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28.8</c:v>
                </c:pt>
                <c:pt idx="1">
                  <c:v>28.6</c:v>
                </c:pt>
                <c:pt idx="2">
                  <c:v>33.1</c:v>
                </c:pt>
                <c:pt idx="3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89-4B3D-87BE-E10A70A9B5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9.2178005632913368E-2"/>
                  <c:y val="-7.5488043607575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89-4B3D-87BE-E10A70A9B5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34786606390328E-2"/>
                  <c:y val="-7.5488043607575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89-4B3D-87BE-E10A70A9B5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4.42</c:v>
                </c:pt>
                <c:pt idx="1">
                  <c:v>3.82</c:v>
                </c:pt>
                <c:pt idx="2">
                  <c:v>4.97</c:v>
                </c:pt>
                <c:pt idx="3">
                  <c:v>4.26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89-4B3D-87BE-E10A70A9B5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419520"/>
        <c:axId val="354416384"/>
      </c:lineChart>
      <c:catAx>
        <c:axId val="3544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416384"/>
        <c:crosses val="autoZero"/>
        <c:auto val="1"/>
        <c:lblAlgn val="ctr"/>
        <c:lblOffset val="100"/>
        <c:noMultiLvlLbl val="0"/>
      </c:catAx>
      <c:valAx>
        <c:axId val="354416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5441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Информатика и ИКТ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выпускников, сдававших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093383838383837"/>
                  <c:y val="-7.39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CC-4319-86F8-25E58A8E3B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915181540655669E-2"/>
                  <c:y val="6.8321143916074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CC-4319-86F8-25E58A8E3B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847727272727275E-2"/>
                  <c:y val="6.156597222222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CC-4319-86F8-25E58A8E3B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964141414141416E-2"/>
                  <c:y val="6.8133680555555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CC-4319-86F8-25E58A8E3B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24.17</c:v>
                </c:pt>
                <c:pt idx="1">
                  <c:v>35.950000000000003</c:v>
                </c:pt>
                <c:pt idx="2">
                  <c:v>39.68</c:v>
                </c:pt>
                <c:pt idx="3">
                  <c:v>43.47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DCC-4319-86F8-25E58A8E3B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доля выпускников, сдававших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9.77</c:v>
                </c:pt>
                <c:pt idx="1">
                  <c:v>10.44</c:v>
                </c:pt>
                <c:pt idx="2">
                  <c:v>14.08</c:v>
                </c:pt>
                <c:pt idx="3">
                  <c:v>14.88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DCC-4319-86F8-25E58A8E3B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4414816"/>
        <c:axId val="351170304"/>
      </c:lineChart>
      <c:catAx>
        <c:axId val="3544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170304"/>
        <c:crosses val="autoZero"/>
        <c:auto val="1"/>
        <c:lblAlgn val="ctr"/>
        <c:lblOffset val="100"/>
        <c:noMultiLvlLbl val="0"/>
      </c:catAx>
      <c:valAx>
        <c:axId val="351170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5441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Английский язык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ОГЭ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6.7</c:v>
                </c:pt>
                <c:pt idx="1">
                  <c:v>7.7</c:v>
                </c:pt>
                <c:pt idx="2">
                  <c:v>7.48</c:v>
                </c:pt>
                <c:pt idx="3">
                  <c:v>7.73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93-4D0D-90B2-17E061A545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ЕГЭ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154545454545453E-2"/>
                  <c:y val="8.163506944444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93-4D0D-90B2-17E061A545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119191919191918E-2"/>
                  <c:y val="7.7225347222222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93-4D0D-90B2-17E061A545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114898989898993E-2"/>
                  <c:y val="7.5487152777777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93-4D0D-90B2-17E061A545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326262626262625E-2"/>
                  <c:y val="8.163506944444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093-4D0D-90B2-17E061A545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5</c:v>
                </c:pt>
                <c:pt idx="1">
                  <c:v>6.12</c:v>
                </c:pt>
                <c:pt idx="2">
                  <c:v>6.6</c:v>
                </c:pt>
                <c:pt idx="3">
                  <c:v>7.21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093-4D0D-90B2-17E061A545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167560"/>
        <c:axId val="351169128"/>
      </c:lineChart>
      <c:catAx>
        <c:axId val="35116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169128"/>
        <c:crosses val="autoZero"/>
        <c:auto val="1"/>
        <c:lblAlgn val="ctr"/>
        <c:lblOffset val="100"/>
        <c:noMultiLvlLbl val="0"/>
      </c:catAx>
      <c:valAx>
        <c:axId val="3511691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5116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14618152852064E-2"/>
          <c:y val="4.6649565798263196E-2"/>
          <c:w val="0.92416264763779532"/>
          <c:h val="0.60803422686797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выпускников, сдававших ОГЭ в 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и ИКТ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Химия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7.7</c:v>
                </c:pt>
                <c:pt idx="1">
                  <c:v>26.8</c:v>
                </c:pt>
                <c:pt idx="2">
                  <c:v>28.62</c:v>
                </c:pt>
                <c:pt idx="3">
                  <c:v>35.950000000000003</c:v>
                </c:pt>
                <c:pt idx="4">
                  <c:v>5.98</c:v>
                </c:pt>
                <c:pt idx="5">
                  <c:v>3.83</c:v>
                </c:pt>
                <c:pt idx="6">
                  <c:v>52.1</c:v>
                </c:pt>
                <c:pt idx="7">
                  <c:v>20.69</c:v>
                </c:pt>
                <c:pt idx="8">
                  <c:v>16.78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53-4261-81B3-E46277D96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выпускников, сдававших ЕГЭ в 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и ИКТ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Физика</c:v>
                </c:pt>
                <c:pt idx="8">
                  <c:v>Химия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7.21</c:v>
                </c:pt>
                <c:pt idx="1">
                  <c:v>15.94</c:v>
                </c:pt>
                <c:pt idx="2">
                  <c:v>4.26</c:v>
                </c:pt>
                <c:pt idx="3">
                  <c:v>14.88</c:v>
                </c:pt>
                <c:pt idx="4">
                  <c:v>14.48</c:v>
                </c:pt>
                <c:pt idx="5">
                  <c:v>4.78</c:v>
                </c:pt>
                <c:pt idx="6">
                  <c:v>38.549999999999997</c:v>
                </c:pt>
                <c:pt idx="7">
                  <c:v>17.98</c:v>
                </c:pt>
                <c:pt idx="8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53-4261-81B3-E46277D9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169912"/>
        <c:axId val="351170696"/>
      </c:barChart>
      <c:catAx>
        <c:axId val="35116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170696"/>
        <c:crosses val="autoZero"/>
        <c:auto val="1"/>
        <c:lblAlgn val="ctr"/>
        <c:lblOffset val="100"/>
        <c:noMultiLvlLbl val="0"/>
      </c:catAx>
      <c:valAx>
        <c:axId val="351170696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16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27053550985083E-4"/>
          <c:y val="0.93457653083945669"/>
          <c:w val="0.87896664327642415"/>
          <c:h val="5.1849654865286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0DDF5-3833-4FE7-92FC-546E995F67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454183-1A22-44D2-97DC-E9A209DB24F1}">
      <dgm:prSet phldrT="[Текст]"/>
      <dgm:spPr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8D960F5E-07BB-4755-A586-0468FEA47118}" type="parTrans" cxnId="{F576489F-7759-4054-8AA3-ADC3E9879929}">
      <dgm:prSet/>
      <dgm:spPr/>
      <dgm:t>
        <a:bodyPr/>
        <a:lstStyle/>
        <a:p>
          <a:endParaRPr lang="ru-RU"/>
        </a:p>
      </dgm:t>
    </dgm:pt>
    <dgm:pt modelId="{6378B53C-747E-467B-BBB2-7AED2E2E4B44}" type="sibTrans" cxnId="{F576489F-7759-4054-8AA3-ADC3E9879929}">
      <dgm:prSet/>
      <dgm:spPr/>
      <dgm:t>
        <a:bodyPr/>
        <a:lstStyle/>
        <a:p>
          <a:endParaRPr lang="ru-RU"/>
        </a:p>
      </dgm:t>
    </dgm:pt>
    <dgm:pt modelId="{F67D210C-CB3B-42C7-A8F9-E59989CF55D1}">
      <dgm:prSet phldrT="[Текст]"/>
      <dgm:spPr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385D50BA-9609-4129-B07E-E23CD5C695C9}" type="parTrans" cxnId="{AB759B52-2018-4835-BA93-60F7C88B8C33}">
      <dgm:prSet/>
      <dgm:spPr/>
      <dgm:t>
        <a:bodyPr/>
        <a:lstStyle/>
        <a:p>
          <a:endParaRPr lang="ru-RU"/>
        </a:p>
      </dgm:t>
    </dgm:pt>
    <dgm:pt modelId="{8B7A35F0-2CD0-45B2-897D-4BFB93ED6B78}" type="sibTrans" cxnId="{AB759B52-2018-4835-BA93-60F7C88B8C33}">
      <dgm:prSet/>
      <dgm:spPr/>
      <dgm:t>
        <a:bodyPr/>
        <a:lstStyle/>
        <a:p>
          <a:endParaRPr lang="ru-RU"/>
        </a:p>
      </dgm:t>
    </dgm:pt>
    <dgm:pt modelId="{84AE01EC-BD2F-4647-AFF9-1E835888B8A0}">
      <dgm:prSet phldrT="[Текст]"/>
      <dgm:spPr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2E8E57F7-0CBE-4DD7-99D8-2710C025809A}" type="parTrans" cxnId="{1882C129-779A-49C8-94C9-C935866B765B}">
      <dgm:prSet/>
      <dgm:spPr/>
      <dgm:t>
        <a:bodyPr/>
        <a:lstStyle/>
        <a:p>
          <a:endParaRPr lang="ru-RU"/>
        </a:p>
      </dgm:t>
    </dgm:pt>
    <dgm:pt modelId="{9083BED6-4756-40DA-A488-8FAF23528D03}" type="sibTrans" cxnId="{1882C129-779A-49C8-94C9-C935866B765B}">
      <dgm:prSet/>
      <dgm:spPr/>
      <dgm:t>
        <a:bodyPr/>
        <a:lstStyle/>
        <a:p>
          <a:endParaRPr lang="ru-RU"/>
        </a:p>
      </dgm:t>
    </dgm:pt>
    <dgm:pt modelId="{B30491F2-C394-4744-A55E-A965D32158B3}" type="pres">
      <dgm:prSet presAssocID="{21E0DDF5-3833-4FE7-92FC-546E995F676B}" presName="Name0" presStyleCnt="0">
        <dgm:presLayoutVars>
          <dgm:dir/>
          <dgm:animLvl val="lvl"/>
          <dgm:resizeHandles val="exact"/>
        </dgm:presLayoutVars>
      </dgm:prSet>
      <dgm:spPr/>
    </dgm:pt>
    <dgm:pt modelId="{0A079A23-B6FE-4B2B-B44F-59D794EB6BBF}" type="pres">
      <dgm:prSet presAssocID="{20454183-1A22-44D2-97DC-E9A209DB24F1}" presName="parTxOnly" presStyleLbl="node1" presStyleIdx="0" presStyleCnt="3" custLinFactNeighborX="13427" custLinFactNeighborY="4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70C1C-863D-4C98-8640-1CA7EA715B01}" type="pres">
      <dgm:prSet presAssocID="{6378B53C-747E-467B-BBB2-7AED2E2E4B44}" presName="parTxOnlySpace" presStyleCnt="0"/>
      <dgm:spPr/>
    </dgm:pt>
    <dgm:pt modelId="{4B49F76A-49FC-4D08-9436-4E7772EB9C0D}" type="pres">
      <dgm:prSet presAssocID="{F67D210C-CB3B-42C7-A8F9-E59989CF55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09FC5-E70D-4155-B01A-03C9582E5D28}" type="pres">
      <dgm:prSet presAssocID="{8B7A35F0-2CD0-45B2-897D-4BFB93ED6B78}" presName="parTxOnlySpace" presStyleCnt="0"/>
      <dgm:spPr/>
    </dgm:pt>
    <dgm:pt modelId="{7D55A42B-00AF-4633-A4AB-993532071DB8}" type="pres">
      <dgm:prSet presAssocID="{84AE01EC-BD2F-4647-AFF9-1E835888B8A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612A4-C25B-4BC1-8847-05B8D78369F7}" type="presOf" srcId="{84AE01EC-BD2F-4647-AFF9-1E835888B8A0}" destId="{7D55A42B-00AF-4633-A4AB-993532071DB8}" srcOrd="0" destOrd="0" presId="urn:microsoft.com/office/officeart/2005/8/layout/chevron1"/>
    <dgm:cxn modelId="{AB759B52-2018-4835-BA93-60F7C88B8C33}" srcId="{21E0DDF5-3833-4FE7-92FC-546E995F676B}" destId="{F67D210C-CB3B-42C7-A8F9-E59989CF55D1}" srcOrd="1" destOrd="0" parTransId="{385D50BA-9609-4129-B07E-E23CD5C695C9}" sibTransId="{8B7A35F0-2CD0-45B2-897D-4BFB93ED6B78}"/>
    <dgm:cxn modelId="{EC689305-DAA5-48B9-9D07-64ECD463AFC3}" type="presOf" srcId="{F67D210C-CB3B-42C7-A8F9-E59989CF55D1}" destId="{4B49F76A-49FC-4D08-9436-4E7772EB9C0D}" srcOrd="0" destOrd="0" presId="urn:microsoft.com/office/officeart/2005/8/layout/chevron1"/>
    <dgm:cxn modelId="{9021DCB9-658B-4376-B5F8-5A1916C77B19}" type="presOf" srcId="{20454183-1A22-44D2-97DC-E9A209DB24F1}" destId="{0A079A23-B6FE-4B2B-B44F-59D794EB6BBF}" srcOrd="0" destOrd="0" presId="urn:microsoft.com/office/officeart/2005/8/layout/chevron1"/>
    <dgm:cxn modelId="{C195F181-AD29-4979-A93B-A652299F3F3A}" type="presOf" srcId="{21E0DDF5-3833-4FE7-92FC-546E995F676B}" destId="{B30491F2-C394-4744-A55E-A965D32158B3}" srcOrd="0" destOrd="0" presId="urn:microsoft.com/office/officeart/2005/8/layout/chevron1"/>
    <dgm:cxn modelId="{F576489F-7759-4054-8AA3-ADC3E9879929}" srcId="{21E0DDF5-3833-4FE7-92FC-546E995F676B}" destId="{20454183-1A22-44D2-97DC-E9A209DB24F1}" srcOrd="0" destOrd="0" parTransId="{8D960F5E-07BB-4755-A586-0468FEA47118}" sibTransId="{6378B53C-747E-467B-BBB2-7AED2E2E4B44}"/>
    <dgm:cxn modelId="{1882C129-779A-49C8-94C9-C935866B765B}" srcId="{21E0DDF5-3833-4FE7-92FC-546E995F676B}" destId="{84AE01EC-BD2F-4647-AFF9-1E835888B8A0}" srcOrd="2" destOrd="0" parTransId="{2E8E57F7-0CBE-4DD7-99D8-2710C025809A}" sibTransId="{9083BED6-4756-40DA-A488-8FAF23528D03}"/>
    <dgm:cxn modelId="{1AD28C24-9289-4F86-9C76-FC8D92ABE963}" type="presParOf" srcId="{B30491F2-C394-4744-A55E-A965D32158B3}" destId="{0A079A23-B6FE-4B2B-B44F-59D794EB6BBF}" srcOrd="0" destOrd="0" presId="urn:microsoft.com/office/officeart/2005/8/layout/chevron1"/>
    <dgm:cxn modelId="{998AEB33-537D-48D8-8964-4CB18B098202}" type="presParOf" srcId="{B30491F2-C394-4744-A55E-A965D32158B3}" destId="{79D70C1C-863D-4C98-8640-1CA7EA715B01}" srcOrd="1" destOrd="0" presId="urn:microsoft.com/office/officeart/2005/8/layout/chevron1"/>
    <dgm:cxn modelId="{0552EAC9-C355-4624-BEE6-CF09BEF1FF1C}" type="presParOf" srcId="{B30491F2-C394-4744-A55E-A965D32158B3}" destId="{4B49F76A-49FC-4D08-9436-4E7772EB9C0D}" srcOrd="2" destOrd="0" presId="urn:microsoft.com/office/officeart/2005/8/layout/chevron1"/>
    <dgm:cxn modelId="{4098B394-3479-4B02-863B-817F95592AB7}" type="presParOf" srcId="{B30491F2-C394-4744-A55E-A965D32158B3}" destId="{99209FC5-E70D-4155-B01A-03C9582E5D28}" srcOrd="3" destOrd="0" presId="urn:microsoft.com/office/officeart/2005/8/layout/chevron1"/>
    <dgm:cxn modelId="{D13134B5-2F3D-46AC-8B9E-60145D5CE60B}" type="presParOf" srcId="{B30491F2-C394-4744-A55E-A965D32158B3}" destId="{7D55A42B-00AF-4633-A4AB-993532071DB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0DDF5-3833-4FE7-92FC-546E995F67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454183-1A22-44D2-97DC-E9A209DB24F1}">
      <dgm:prSet phldrT="[Текст]"/>
      <dgm:spPr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8D960F5E-07BB-4755-A586-0468FEA47118}" type="parTrans" cxnId="{F576489F-7759-4054-8AA3-ADC3E9879929}">
      <dgm:prSet/>
      <dgm:spPr/>
      <dgm:t>
        <a:bodyPr/>
        <a:lstStyle/>
        <a:p>
          <a:endParaRPr lang="ru-RU"/>
        </a:p>
      </dgm:t>
    </dgm:pt>
    <dgm:pt modelId="{6378B53C-747E-467B-BBB2-7AED2E2E4B44}" type="sibTrans" cxnId="{F576489F-7759-4054-8AA3-ADC3E9879929}">
      <dgm:prSet/>
      <dgm:spPr/>
      <dgm:t>
        <a:bodyPr/>
        <a:lstStyle/>
        <a:p>
          <a:endParaRPr lang="ru-RU"/>
        </a:p>
      </dgm:t>
    </dgm:pt>
    <dgm:pt modelId="{F67D210C-CB3B-42C7-A8F9-E59989CF55D1}">
      <dgm:prSet phldrT="[Текст]"/>
      <dgm:spPr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/>
            <a:t>2023</a:t>
          </a:r>
          <a:endParaRPr lang="ru-RU" dirty="0"/>
        </a:p>
      </dgm:t>
    </dgm:pt>
    <dgm:pt modelId="{385D50BA-9609-4129-B07E-E23CD5C695C9}" type="parTrans" cxnId="{AB759B52-2018-4835-BA93-60F7C88B8C33}">
      <dgm:prSet/>
      <dgm:spPr/>
      <dgm:t>
        <a:bodyPr/>
        <a:lstStyle/>
        <a:p>
          <a:endParaRPr lang="ru-RU"/>
        </a:p>
      </dgm:t>
    </dgm:pt>
    <dgm:pt modelId="{8B7A35F0-2CD0-45B2-897D-4BFB93ED6B78}" type="sibTrans" cxnId="{AB759B52-2018-4835-BA93-60F7C88B8C33}">
      <dgm:prSet/>
      <dgm:spPr/>
      <dgm:t>
        <a:bodyPr/>
        <a:lstStyle/>
        <a:p>
          <a:endParaRPr lang="ru-RU"/>
        </a:p>
      </dgm:t>
    </dgm:pt>
    <dgm:pt modelId="{84AE01EC-BD2F-4647-AFF9-1E835888B8A0}">
      <dgm:prSet phldrT="[Текст]"/>
      <dgm:spPr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 smtClean="0"/>
            <a:t>2024</a:t>
          </a:r>
          <a:endParaRPr lang="ru-RU" dirty="0"/>
        </a:p>
      </dgm:t>
    </dgm:pt>
    <dgm:pt modelId="{2E8E57F7-0CBE-4DD7-99D8-2710C025809A}" type="parTrans" cxnId="{1882C129-779A-49C8-94C9-C935866B765B}">
      <dgm:prSet/>
      <dgm:spPr/>
      <dgm:t>
        <a:bodyPr/>
        <a:lstStyle/>
        <a:p>
          <a:endParaRPr lang="ru-RU"/>
        </a:p>
      </dgm:t>
    </dgm:pt>
    <dgm:pt modelId="{9083BED6-4756-40DA-A488-8FAF23528D03}" type="sibTrans" cxnId="{1882C129-779A-49C8-94C9-C935866B765B}">
      <dgm:prSet/>
      <dgm:spPr/>
      <dgm:t>
        <a:bodyPr/>
        <a:lstStyle/>
        <a:p>
          <a:endParaRPr lang="ru-RU"/>
        </a:p>
      </dgm:t>
    </dgm:pt>
    <dgm:pt modelId="{B30491F2-C394-4744-A55E-A965D32158B3}" type="pres">
      <dgm:prSet presAssocID="{21E0DDF5-3833-4FE7-92FC-546E995F676B}" presName="Name0" presStyleCnt="0">
        <dgm:presLayoutVars>
          <dgm:dir/>
          <dgm:animLvl val="lvl"/>
          <dgm:resizeHandles val="exact"/>
        </dgm:presLayoutVars>
      </dgm:prSet>
      <dgm:spPr/>
    </dgm:pt>
    <dgm:pt modelId="{0A079A23-B6FE-4B2B-B44F-59D794EB6BBF}" type="pres">
      <dgm:prSet presAssocID="{20454183-1A22-44D2-97DC-E9A209DB24F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70C1C-863D-4C98-8640-1CA7EA715B01}" type="pres">
      <dgm:prSet presAssocID="{6378B53C-747E-467B-BBB2-7AED2E2E4B44}" presName="parTxOnlySpace" presStyleCnt="0"/>
      <dgm:spPr/>
    </dgm:pt>
    <dgm:pt modelId="{4B49F76A-49FC-4D08-9436-4E7772EB9C0D}" type="pres">
      <dgm:prSet presAssocID="{F67D210C-CB3B-42C7-A8F9-E59989CF55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09FC5-E70D-4155-B01A-03C9582E5D28}" type="pres">
      <dgm:prSet presAssocID="{8B7A35F0-2CD0-45B2-897D-4BFB93ED6B78}" presName="parTxOnlySpace" presStyleCnt="0"/>
      <dgm:spPr/>
    </dgm:pt>
    <dgm:pt modelId="{7D55A42B-00AF-4633-A4AB-993532071DB8}" type="pres">
      <dgm:prSet presAssocID="{84AE01EC-BD2F-4647-AFF9-1E835888B8A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69B43-7784-47F1-BED0-59B00A30EF90}" type="presOf" srcId="{F67D210C-CB3B-42C7-A8F9-E59989CF55D1}" destId="{4B49F76A-49FC-4D08-9436-4E7772EB9C0D}" srcOrd="0" destOrd="0" presId="urn:microsoft.com/office/officeart/2005/8/layout/chevron1"/>
    <dgm:cxn modelId="{B88B53FB-17FA-47D4-A0F4-1FF02C4CE215}" type="presOf" srcId="{84AE01EC-BD2F-4647-AFF9-1E835888B8A0}" destId="{7D55A42B-00AF-4633-A4AB-993532071DB8}" srcOrd="0" destOrd="0" presId="urn:microsoft.com/office/officeart/2005/8/layout/chevron1"/>
    <dgm:cxn modelId="{792BD9D2-EF92-4124-B2B0-83109C9AC7C2}" type="presOf" srcId="{21E0DDF5-3833-4FE7-92FC-546E995F676B}" destId="{B30491F2-C394-4744-A55E-A965D32158B3}" srcOrd="0" destOrd="0" presId="urn:microsoft.com/office/officeart/2005/8/layout/chevron1"/>
    <dgm:cxn modelId="{A3201355-894F-4BDC-AC68-9B23BF92EB04}" type="presOf" srcId="{20454183-1A22-44D2-97DC-E9A209DB24F1}" destId="{0A079A23-B6FE-4B2B-B44F-59D794EB6BBF}" srcOrd="0" destOrd="0" presId="urn:microsoft.com/office/officeart/2005/8/layout/chevron1"/>
    <dgm:cxn modelId="{F576489F-7759-4054-8AA3-ADC3E9879929}" srcId="{21E0DDF5-3833-4FE7-92FC-546E995F676B}" destId="{20454183-1A22-44D2-97DC-E9A209DB24F1}" srcOrd="0" destOrd="0" parTransId="{8D960F5E-07BB-4755-A586-0468FEA47118}" sibTransId="{6378B53C-747E-467B-BBB2-7AED2E2E4B44}"/>
    <dgm:cxn modelId="{1882C129-779A-49C8-94C9-C935866B765B}" srcId="{21E0DDF5-3833-4FE7-92FC-546E995F676B}" destId="{84AE01EC-BD2F-4647-AFF9-1E835888B8A0}" srcOrd="2" destOrd="0" parTransId="{2E8E57F7-0CBE-4DD7-99D8-2710C025809A}" sibTransId="{9083BED6-4756-40DA-A488-8FAF23528D03}"/>
    <dgm:cxn modelId="{AB759B52-2018-4835-BA93-60F7C88B8C33}" srcId="{21E0DDF5-3833-4FE7-92FC-546E995F676B}" destId="{F67D210C-CB3B-42C7-A8F9-E59989CF55D1}" srcOrd="1" destOrd="0" parTransId="{385D50BA-9609-4129-B07E-E23CD5C695C9}" sibTransId="{8B7A35F0-2CD0-45B2-897D-4BFB93ED6B78}"/>
    <dgm:cxn modelId="{B52A0E90-EDC6-4207-AF49-C62986E83208}" type="presParOf" srcId="{B30491F2-C394-4744-A55E-A965D32158B3}" destId="{0A079A23-B6FE-4B2B-B44F-59D794EB6BBF}" srcOrd="0" destOrd="0" presId="urn:microsoft.com/office/officeart/2005/8/layout/chevron1"/>
    <dgm:cxn modelId="{B99C7291-B97D-4E4D-8957-CAB057DFC5A0}" type="presParOf" srcId="{B30491F2-C394-4744-A55E-A965D32158B3}" destId="{79D70C1C-863D-4C98-8640-1CA7EA715B01}" srcOrd="1" destOrd="0" presId="urn:microsoft.com/office/officeart/2005/8/layout/chevron1"/>
    <dgm:cxn modelId="{9DC01A80-492E-48DF-BB8A-753FE8B8401A}" type="presParOf" srcId="{B30491F2-C394-4744-A55E-A965D32158B3}" destId="{4B49F76A-49FC-4D08-9436-4E7772EB9C0D}" srcOrd="2" destOrd="0" presId="urn:microsoft.com/office/officeart/2005/8/layout/chevron1"/>
    <dgm:cxn modelId="{BBEBDC82-02C3-4C0F-B303-AE50978EAEE4}" type="presParOf" srcId="{B30491F2-C394-4744-A55E-A965D32158B3}" destId="{99209FC5-E70D-4155-B01A-03C9582E5D28}" srcOrd="3" destOrd="0" presId="urn:microsoft.com/office/officeart/2005/8/layout/chevron1"/>
    <dgm:cxn modelId="{E86012AA-775D-4E4A-BAC8-57736F3B7927}" type="presParOf" srcId="{B30491F2-C394-4744-A55E-A965D32158B3}" destId="{7D55A42B-00AF-4633-A4AB-993532071DB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24874-E781-4BC4-8A78-6E96F4DF3D61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1685E560-ADDA-428D-B1AD-E959C88A2A12}">
      <dgm:prSet phldrT="[Текст]"/>
      <dgm:spPr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ru-RU" b="1" dirty="0" smtClean="0"/>
            <a:t>8,5% выпускников 9-х классов в 2019 году в Томской области не получили аттестат</a:t>
          </a:r>
          <a:endParaRPr lang="ru-RU" b="1" dirty="0"/>
        </a:p>
      </dgm:t>
    </dgm:pt>
    <dgm:pt modelId="{CEFE87C8-DF53-4085-A5E6-40C5E8A8121B}" type="parTrans" cxnId="{9E472FBA-4E29-442C-A705-8EF49C650FC7}">
      <dgm:prSet/>
      <dgm:spPr/>
      <dgm:t>
        <a:bodyPr/>
        <a:lstStyle/>
        <a:p>
          <a:endParaRPr lang="ru-RU"/>
        </a:p>
      </dgm:t>
    </dgm:pt>
    <dgm:pt modelId="{ED849DD9-CF17-4593-8808-82AEB58BDF57}" type="sibTrans" cxnId="{9E472FBA-4E29-442C-A705-8EF49C650FC7}">
      <dgm:prSet/>
      <dgm:spPr/>
      <dgm:t>
        <a:bodyPr/>
        <a:lstStyle/>
        <a:p>
          <a:endParaRPr lang="ru-RU"/>
        </a:p>
      </dgm:t>
    </dgm:pt>
    <dgm:pt modelId="{82FD6752-AA97-41F4-8746-307E3B8D9968}" type="pres">
      <dgm:prSet presAssocID="{63A24874-E781-4BC4-8A78-6E96F4DF3D61}" presName="linearFlow" presStyleCnt="0">
        <dgm:presLayoutVars>
          <dgm:dir/>
          <dgm:resizeHandles val="exact"/>
        </dgm:presLayoutVars>
      </dgm:prSet>
      <dgm:spPr/>
    </dgm:pt>
    <dgm:pt modelId="{4DB906AF-21F1-4EB8-A39D-346E4DB6BA81}" type="pres">
      <dgm:prSet presAssocID="{1685E560-ADDA-428D-B1AD-E959C88A2A12}" presName="composite" presStyleCnt="0"/>
      <dgm:spPr/>
    </dgm:pt>
    <dgm:pt modelId="{8EF48707-1E9F-45F5-AD32-6F6256347DF9}" type="pres">
      <dgm:prSet presAssocID="{1685E560-ADDA-428D-B1AD-E959C88A2A12}" presName="imgShp" presStyleLbl="fgImgPlace1" presStyleIdx="0" presStyleCnt="1" custScaleX="66309" custScaleY="66309" custLinFactNeighborX="-471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5D2EA-8A34-4EC1-B867-4726FCF87E06}" type="pres">
      <dgm:prSet presAssocID="{1685E560-ADDA-428D-B1AD-E959C88A2A12}" presName="txShp" presStyleLbl="node1" presStyleIdx="0" presStyleCnt="1" custScaleX="136705" custScaleY="75419" custLinFactNeighborX="5077" custLinFactNeighborY="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85BF5-D66F-442F-8DC7-88D670A99C5E}" type="presOf" srcId="{1685E560-ADDA-428D-B1AD-E959C88A2A12}" destId="{0455D2EA-8A34-4EC1-B867-4726FCF87E06}" srcOrd="0" destOrd="0" presId="urn:microsoft.com/office/officeart/2005/8/layout/vList3"/>
    <dgm:cxn modelId="{9E472FBA-4E29-442C-A705-8EF49C650FC7}" srcId="{63A24874-E781-4BC4-8A78-6E96F4DF3D61}" destId="{1685E560-ADDA-428D-B1AD-E959C88A2A12}" srcOrd="0" destOrd="0" parTransId="{CEFE87C8-DF53-4085-A5E6-40C5E8A8121B}" sibTransId="{ED849DD9-CF17-4593-8808-82AEB58BDF57}"/>
    <dgm:cxn modelId="{DD583660-2119-4BA9-B114-B344F031F2D6}" type="presOf" srcId="{63A24874-E781-4BC4-8A78-6E96F4DF3D61}" destId="{82FD6752-AA97-41F4-8746-307E3B8D9968}" srcOrd="0" destOrd="0" presId="urn:microsoft.com/office/officeart/2005/8/layout/vList3"/>
    <dgm:cxn modelId="{4D3DE30D-3A3A-4155-8176-4636B69F094B}" type="presParOf" srcId="{82FD6752-AA97-41F4-8746-307E3B8D9968}" destId="{4DB906AF-21F1-4EB8-A39D-346E4DB6BA81}" srcOrd="0" destOrd="0" presId="urn:microsoft.com/office/officeart/2005/8/layout/vList3"/>
    <dgm:cxn modelId="{D0AFBF0C-1248-40B2-8A79-0BC8A11F91EC}" type="presParOf" srcId="{4DB906AF-21F1-4EB8-A39D-346E4DB6BA81}" destId="{8EF48707-1E9F-45F5-AD32-6F6256347DF9}" srcOrd="0" destOrd="0" presId="urn:microsoft.com/office/officeart/2005/8/layout/vList3"/>
    <dgm:cxn modelId="{4B134FA8-A2EF-4805-9B4E-8791D3E85441}" type="presParOf" srcId="{4DB906AF-21F1-4EB8-A39D-346E4DB6BA81}" destId="{0455D2EA-8A34-4EC1-B867-4726FCF87E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9A23-B6FE-4B2B-B44F-59D794EB6BBF}">
      <dsp:nvSpPr>
        <dsp:cNvPr id="0" name=""/>
        <dsp:cNvSpPr/>
      </dsp:nvSpPr>
      <dsp:spPr>
        <a:xfrm>
          <a:off x="28537" y="0"/>
          <a:ext cx="2002943" cy="581855"/>
        </a:xfrm>
        <a:prstGeom prst="chevron">
          <a:avLst/>
        </a:prstGeom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2019</a:t>
          </a:r>
          <a:endParaRPr lang="ru-RU" sz="3500" kern="1200" dirty="0"/>
        </a:p>
      </dsp:txBody>
      <dsp:txXfrm>
        <a:off x="319465" y="0"/>
        <a:ext cx="1421088" cy="581855"/>
      </dsp:txXfrm>
    </dsp:sp>
    <dsp:sp modelId="{4B49F76A-49FC-4D08-9436-4E7772EB9C0D}">
      <dsp:nvSpPr>
        <dsp:cNvPr id="0" name=""/>
        <dsp:cNvSpPr/>
      </dsp:nvSpPr>
      <dsp:spPr>
        <a:xfrm>
          <a:off x="1804292" y="0"/>
          <a:ext cx="2002943" cy="581855"/>
        </a:xfrm>
        <a:prstGeom prst="chevron">
          <a:avLst/>
        </a:prstGeom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2020</a:t>
          </a:r>
          <a:endParaRPr lang="ru-RU" sz="3500" kern="1200" dirty="0"/>
        </a:p>
      </dsp:txBody>
      <dsp:txXfrm>
        <a:off x="2095220" y="0"/>
        <a:ext cx="1421088" cy="581855"/>
      </dsp:txXfrm>
    </dsp:sp>
    <dsp:sp modelId="{7D55A42B-00AF-4633-A4AB-993532071DB8}">
      <dsp:nvSpPr>
        <dsp:cNvPr id="0" name=""/>
        <dsp:cNvSpPr/>
      </dsp:nvSpPr>
      <dsp:spPr>
        <a:xfrm>
          <a:off x="3606941" y="0"/>
          <a:ext cx="2002943" cy="581855"/>
        </a:xfrm>
        <a:prstGeom prst="chevron">
          <a:avLst/>
        </a:prstGeom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2021</a:t>
          </a:r>
          <a:endParaRPr lang="ru-RU" sz="3500" kern="1200" dirty="0"/>
        </a:p>
      </dsp:txBody>
      <dsp:txXfrm>
        <a:off x="3897869" y="0"/>
        <a:ext cx="1421088" cy="581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9A23-B6FE-4B2B-B44F-59D794EB6BBF}">
      <dsp:nvSpPr>
        <dsp:cNvPr id="0" name=""/>
        <dsp:cNvSpPr/>
      </dsp:nvSpPr>
      <dsp:spPr>
        <a:xfrm>
          <a:off x="1626" y="0"/>
          <a:ext cx="1981756" cy="581856"/>
        </a:xfrm>
        <a:prstGeom prst="chevron">
          <a:avLst/>
        </a:prstGeom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2022</a:t>
          </a:r>
          <a:endParaRPr lang="ru-RU" sz="3500" kern="1200" dirty="0"/>
        </a:p>
      </dsp:txBody>
      <dsp:txXfrm>
        <a:off x="292554" y="0"/>
        <a:ext cx="1399900" cy="581856"/>
      </dsp:txXfrm>
    </dsp:sp>
    <dsp:sp modelId="{4B49F76A-49FC-4D08-9436-4E7772EB9C0D}">
      <dsp:nvSpPr>
        <dsp:cNvPr id="0" name=""/>
        <dsp:cNvSpPr/>
      </dsp:nvSpPr>
      <dsp:spPr>
        <a:xfrm>
          <a:off x="1785207" y="0"/>
          <a:ext cx="1981756" cy="581856"/>
        </a:xfrm>
        <a:prstGeom prst="chevron">
          <a:avLst/>
        </a:prstGeom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2023</a:t>
          </a:r>
          <a:endParaRPr lang="ru-RU" sz="3500" kern="1200" dirty="0"/>
        </a:p>
      </dsp:txBody>
      <dsp:txXfrm>
        <a:off x="2076135" y="0"/>
        <a:ext cx="1399900" cy="581856"/>
      </dsp:txXfrm>
    </dsp:sp>
    <dsp:sp modelId="{7D55A42B-00AF-4633-A4AB-993532071DB8}">
      <dsp:nvSpPr>
        <dsp:cNvPr id="0" name=""/>
        <dsp:cNvSpPr/>
      </dsp:nvSpPr>
      <dsp:spPr>
        <a:xfrm>
          <a:off x="3568788" y="0"/>
          <a:ext cx="1981756" cy="581856"/>
        </a:xfrm>
        <a:prstGeom prst="chevron">
          <a:avLst/>
        </a:prstGeom>
        <a:gradFill flip="none" rotWithShape="0">
          <a:gsLst>
            <a:gs pos="0">
              <a:srgbClr val="7030A0"/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2024</a:t>
          </a:r>
          <a:endParaRPr lang="ru-RU" sz="3500" kern="1200" dirty="0"/>
        </a:p>
      </dsp:txBody>
      <dsp:txXfrm>
        <a:off x="3859716" y="0"/>
        <a:ext cx="1399900" cy="581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5D2EA-8A34-4EC1-B867-4726FCF87E06}">
      <dsp:nvSpPr>
        <dsp:cNvPr id="0" name=""/>
        <dsp:cNvSpPr/>
      </dsp:nvSpPr>
      <dsp:spPr>
        <a:xfrm rot="10800000">
          <a:off x="514180" y="325990"/>
          <a:ext cx="5900623" cy="14810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595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8,5% выпускников 9-х классов в 2019 году в Томской области не получили аттестат</a:t>
          </a:r>
          <a:endParaRPr lang="ru-RU" sz="2600" b="1" kern="1200" dirty="0"/>
        </a:p>
      </dsp:txBody>
      <dsp:txXfrm rot="10800000">
        <a:off x="884438" y="325990"/>
        <a:ext cx="5530365" cy="1481032"/>
      </dsp:txXfrm>
    </dsp:sp>
    <dsp:sp modelId="{8EF48707-1E9F-45F5-AD32-6F6256347DF9}">
      <dsp:nvSpPr>
        <dsp:cNvPr id="0" name=""/>
        <dsp:cNvSpPr/>
      </dsp:nvSpPr>
      <dsp:spPr>
        <a:xfrm>
          <a:off x="0" y="330801"/>
          <a:ext cx="1302135" cy="1302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0.08925</cdr:x>
      <cdr:y>0.06738</cdr:y>
    </cdr:from>
    <cdr:to>
      <cdr:x>0.1321</cdr:x>
      <cdr:y>0.44127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1026850" y="365085"/>
          <a:ext cx="493059" cy="2026023"/>
        </a:xfrm>
        <a:prstGeom xmlns:a="http://schemas.openxmlformats.org/drawingml/2006/main" prst="rightBrace">
          <a:avLst>
            <a:gd name="adj1" fmla="val 8333"/>
            <a:gd name="adj2" fmla="val 48515"/>
          </a:avLst>
        </a:prstGeom>
        <a:ln xmlns:a="http://schemas.openxmlformats.org/drawingml/2006/main" w="31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L="0" marR="0" lvl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</a:defRPr>
          </a:defPPr>
          <a:lvl1pPr marL="0" marR="0" lvl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1pPr>
          <a:lvl2pPr marL="0" marR="0" lvl="1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2pPr>
          <a:lvl3pPr marL="0" marR="0" lvl="2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3pPr>
          <a:lvl4pPr marL="0" marR="0" lvl="3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4pPr>
          <a:lvl5pPr marL="0" marR="0" lvl="4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5pPr>
          <a:lvl6pPr marL="0" marR="0" lvl="5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6pPr>
          <a:lvl7pPr marL="0" marR="0" lvl="6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7pPr>
          <a:lvl8pPr marL="0" marR="0" lvl="7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8pPr>
          <a:lvl9pPr marL="0" marR="0" lvl="8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algn="ctr" eaLnBrk="0" fontAlgn="base">
            <a:spcBef>
              <a:spcPct val="0"/>
            </a:spcBef>
            <a:spcAft>
              <a:spcPct val="0"/>
            </a:spcAft>
          </a:pPr>
          <a:endParaRPr lang="ru-RU" b="1" kern="1200" dirty="0">
            <a:ln>
              <a:solidFill>
                <a:sysClr val="windowText" lastClr="000000"/>
              </a:solidFill>
            </a:ln>
            <a:solidFill>
              <a:prstClr val="black"/>
            </a:solidFill>
            <a:sym typeface="Calibri" pitchFamily="34" charset="0"/>
          </a:endParaRPr>
        </a:p>
      </cdr:txBody>
    </cdr:sp>
  </cdr:relSizeAnchor>
  <cdr:relSizeAnchor xmlns:cdr="http://schemas.openxmlformats.org/drawingml/2006/chartDrawing">
    <cdr:from>
      <cdr:x>0.75232</cdr:x>
      <cdr:y>0.05249</cdr:y>
    </cdr:from>
    <cdr:to>
      <cdr:x>0.83024</cdr:x>
      <cdr:y>0.4694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 flipH="1">
          <a:off x="8655816" y="284401"/>
          <a:ext cx="896470" cy="2259107"/>
        </a:xfrm>
        <a:prstGeom xmlns:a="http://schemas.openxmlformats.org/drawingml/2006/main" prst="rightBrace">
          <a:avLst/>
        </a:prstGeom>
        <a:ln xmlns:a="http://schemas.openxmlformats.org/drawingml/2006/main" w="31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L="0" marR="0" lvl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</a:defRPr>
          </a:defPPr>
          <a:lvl1pPr marL="0" marR="0" lvl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1pPr>
          <a:lvl2pPr marL="0" marR="0" lvl="1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2pPr>
          <a:lvl3pPr marL="0" marR="0" lvl="2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3pPr>
          <a:lvl4pPr marL="0" marR="0" lvl="3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4pPr>
          <a:lvl5pPr marL="0" marR="0" lvl="4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5pPr>
          <a:lvl6pPr marL="0" marR="0" lvl="5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6pPr>
          <a:lvl7pPr marL="0" marR="0" lvl="6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7pPr>
          <a:lvl8pPr marL="0" marR="0" lvl="7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8pPr>
          <a:lvl9pPr marL="0" marR="0" lvl="8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algn="ctr" eaLnBrk="0" fontAlgn="base">
            <a:spcBef>
              <a:spcPct val="0"/>
            </a:spcBef>
            <a:spcAft>
              <a:spcPct val="0"/>
            </a:spcAft>
          </a:pPr>
          <a:endParaRPr lang="ru-RU" kern="1200">
            <a:ln>
              <a:solidFill>
                <a:sysClr val="windowText" lastClr="000000"/>
              </a:solidFill>
            </a:ln>
            <a:solidFill>
              <a:prstClr val="black"/>
            </a:solidFill>
            <a:sym typeface="Calibri" pitchFamily="34" charset="0"/>
          </a:endParaRPr>
        </a:p>
      </cdr:txBody>
    </cdr:sp>
  </cdr:relSizeAnchor>
  <cdr:relSizeAnchor xmlns:cdr="http://schemas.openxmlformats.org/drawingml/2006/chartDrawing">
    <cdr:from>
      <cdr:x>0.60496</cdr:x>
      <cdr:y>0.03921</cdr:y>
    </cdr:from>
    <cdr:to>
      <cdr:x>0.77248</cdr:x>
      <cdr:y>0.37432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6960353" y="212457"/>
          <a:ext cx="1927412" cy="1815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L="0" marR="0" lvl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</a:defRPr>
          </a:defPPr>
          <a:lvl1pPr marL="0" marR="0" lvl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1pPr>
          <a:lvl2pPr marL="0" marR="0" lvl="1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2pPr>
          <a:lvl3pPr marL="0" marR="0" lvl="2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3pPr>
          <a:lvl4pPr marL="0" marR="0" lvl="3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4pPr>
          <a:lvl5pPr marL="0" marR="0" lvl="4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5pPr>
          <a:lvl6pPr marL="0" marR="0" lvl="5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6pPr>
          <a:lvl7pPr marL="0" marR="0" lvl="6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7pPr>
          <a:lvl8pPr marL="0" marR="0" lvl="7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8pPr>
          <a:lvl9pPr marL="0" marR="0" lvl="8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eaLnBrk="0" fontAlgn="base">
            <a:spcBef>
              <a:spcPct val="0"/>
            </a:spcBef>
            <a:spcAft>
              <a:spcPct val="0"/>
            </a:spcAft>
          </a:pPr>
          <a:r>
            <a:rPr lang="ru-RU" sz="1400" b="1" i="1" kern="1200" dirty="0" smtClean="0">
              <a:solidFill>
                <a:srgbClr val="FF0000"/>
              </a:solidFill>
              <a:latin typeface="Century Gothic" panose="020B0502020202020204" pitchFamily="34" charset="0"/>
              <a:cs typeface="Segoe UI Light" panose="020B0502040204020203" pitchFamily="34" charset="0"/>
              <a:sym typeface="Calibri" pitchFamily="34" charset="0"/>
            </a:rPr>
            <a:t>Либо уехали в другой регион, либо поступили с другим набором предметов, либо не продолжают обучение в ВУЗе</a:t>
          </a:r>
          <a:endParaRPr lang="ru-RU" sz="1400" b="1" i="1" kern="1200" dirty="0">
            <a:solidFill>
              <a:srgbClr val="FF0000"/>
            </a:solidFill>
            <a:latin typeface="Century Gothic" panose="020B0502020202020204" pitchFamily="34" charset="0"/>
            <a:cs typeface="Segoe UI Light" panose="020B0502040204020203" pitchFamily="34" charset="0"/>
            <a:sym typeface="Calibri" pitchFamily="34" charset="0"/>
          </a:endParaRPr>
        </a:p>
        <a:p xmlns:a="http://schemas.openxmlformats.org/drawingml/2006/main">
          <a:pPr eaLnBrk="0" fontAlgn="base">
            <a:spcBef>
              <a:spcPct val="0"/>
            </a:spcBef>
            <a:spcAft>
              <a:spcPct val="0"/>
            </a:spcAft>
          </a:pPr>
          <a:r>
            <a:rPr lang="ru-RU" sz="1400" b="1" i="1" kern="1200" dirty="0">
              <a:solidFill>
                <a:srgbClr val="FF0000"/>
              </a:solidFill>
              <a:latin typeface="Century Gothic" panose="020B0502020202020204" pitchFamily="34" charset="0"/>
              <a:cs typeface="Segoe UI Light" panose="020B0502040204020203" pitchFamily="34" charset="0"/>
              <a:sym typeface="Calibri" pitchFamily="34" charset="0"/>
            </a:rPr>
            <a:t>(</a:t>
          </a:r>
          <a:r>
            <a:rPr lang="ru-RU" sz="1400" b="1" i="1" kern="1200" dirty="0" smtClean="0">
              <a:solidFill>
                <a:srgbClr val="FF0000"/>
              </a:solidFill>
              <a:latin typeface="Century Gothic" panose="020B0502020202020204" pitchFamily="34" charset="0"/>
              <a:cs typeface="Segoe UI Light" panose="020B0502040204020203" pitchFamily="34" charset="0"/>
              <a:sym typeface="Calibri" pitchFamily="34" charset="0"/>
            </a:rPr>
            <a:t>1925 </a:t>
          </a:r>
          <a:r>
            <a:rPr lang="ru-RU" sz="1400" b="1" i="1" kern="1200" dirty="0">
              <a:solidFill>
                <a:srgbClr val="FF0000"/>
              </a:solidFill>
              <a:latin typeface="Century Gothic" panose="020B0502020202020204" pitchFamily="34" charset="0"/>
              <a:cs typeface="Segoe UI Light" panose="020B0502040204020203" pitchFamily="34" charset="0"/>
              <a:sym typeface="Calibri" pitchFamily="34" charset="0"/>
            </a:rPr>
            <a:t>чел.)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0.11953</cdr:x>
      <cdr:y>0.71067</cdr:y>
    </cdr:from>
    <cdr:to>
      <cdr:x>0.47104</cdr:x>
      <cdr:y>0.86425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124" y="2111980"/>
          <a:ext cx="2005968" cy="456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Зачисленные в другие ВУЗы, </a:t>
          </a:r>
        </a:p>
        <a:p xmlns:a="http://schemas.openxmlformats.org/drawingml/2006/main">
          <a:r>
            <a:rPr lang="ru-RU" b="1" dirty="0" smtClean="0"/>
            <a:t>или не зачисленные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0.44691</cdr:x>
      <cdr:y>0.58488</cdr:y>
    </cdr:from>
    <cdr:to>
      <cdr:x>0.76659</cdr:x>
      <cdr:y>0.80012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0371" y="1738159"/>
          <a:ext cx="1824354" cy="639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Зачисленные</a:t>
          </a:r>
        </a:p>
        <a:p xmlns:a="http://schemas.openxmlformats.org/drawingml/2006/main">
          <a:r>
            <a:rPr lang="ru-RU" b="1" dirty="0" smtClean="0"/>
            <a:t>в ВУЗы Томской </a:t>
          </a:r>
        </a:p>
        <a:p xmlns:a="http://schemas.openxmlformats.org/drawingml/2006/main">
          <a:r>
            <a:rPr lang="ru-RU" b="1" dirty="0" smtClean="0"/>
            <a:t> области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0.63945</cdr:y>
    </cdr:from>
    <cdr:to>
      <cdr:x>0.82077</cdr:x>
      <cdr:y>0.80889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43684" y="1948219"/>
          <a:ext cx="1824354" cy="516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Зачисленные</a:t>
          </a:r>
        </a:p>
        <a:p xmlns:a="http://schemas.openxmlformats.org/drawingml/2006/main">
          <a:r>
            <a:rPr lang="ru-RU" b="1" dirty="0" smtClean="0"/>
            <a:t>в ВУЗы Томской области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18A9-2944-4936-ABE5-37962B4D047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C798-7DC6-48F5-B20A-40FADB8A2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1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1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7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6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92F916-754E-4BE6-941A-8BF3672943EE}" type="slidenum">
              <a:rPr lang="ru-RU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7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3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3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5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3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1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6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0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E3419-0433-478F-95D0-865E7AA0FB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5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91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E28-6DF5-4AD8-B370-15F881A515CA}" type="datetime1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A16F-C749-420A-A5DC-B76089077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3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3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8037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Team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65575" y="381000"/>
            <a:ext cx="838200" cy="572502"/>
          </a:xfrm>
          <a:prstGeom prst="rect">
            <a:avLst/>
          </a:prstGeom>
          <a:solidFill>
            <a:srgbClr val="C62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Intro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4801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Market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419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Skills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183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Work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200808" cy="404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 rot="2668133">
            <a:off x="11873973" y="13407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 rot="8043365">
            <a:off x="11873003" y="50171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 rot="13468133">
            <a:off x="231933" y="6730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 rot="18843365">
            <a:off x="232901" y="151218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8062" y="48545"/>
            <a:ext cx="229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philo</a:t>
            </a:r>
            <a:r>
              <a:rPr lang="en-US" sz="1600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sophy</a:t>
            </a:r>
            <a:endParaRPr lang="en-US" sz="1400" spc="-15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803775" y="381000"/>
            <a:ext cx="838200" cy="572502"/>
          </a:xfrm>
          <a:prstGeom prst="rect">
            <a:avLst/>
          </a:prstGeom>
          <a:solidFill>
            <a:srgbClr val="95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Team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655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Intro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4801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Market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419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Skills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183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Work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200808" cy="404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 rot="2668133">
            <a:off x="11873973" y="13407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 rot="8043365">
            <a:off x="11873003" y="50171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 rot="13468133">
            <a:off x="231933" y="6730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 rot="18843365">
            <a:off x="232901" y="151218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8062" y="48545"/>
            <a:ext cx="229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philo</a:t>
            </a:r>
            <a:r>
              <a:rPr lang="en-US" sz="1600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sophy</a:t>
            </a:r>
            <a:endParaRPr lang="en-US" sz="1400" spc="-15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8037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Team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655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Intro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4801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Market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41975" y="381000"/>
            <a:ext cx="838200" cy="572502"/>
          </a:xfrm>
          <a:prstGeom prst="rect">
            <a:avLst/>
          </a:prstGeom>
          <a:solidFill>
            <a:srgbClr val="E6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Skills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183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Work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200808" cy="404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 rot="2668133">
            <a:off x="11873973" y="13407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 rot="8043365">
            <a:off x="11873003" y="50171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 rot="13468133">
            <a:off x="231933" y="6730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 rot="18843365">
            <a:off x="232901" y="151218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8062" y="48545"/>
            <a:ext cx="229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philo</a:t>
            </a:r>
            <a:r>
              <a:rPr lang="en-US" sz="1600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sophy</a:t>
            </a:r>
            <a:endParaRPr lang="en-US" sz="1400" spc="-15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8037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Team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655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Intro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480175" y="381000"/>
            <a:ext cx="838200" cy="572502"/>
          </a:xfrm>
          <a:prstGeom prst="rect">
            <a:avLst/>
          </a:prstGeom>
          <a:solidFill>
            <a:srgbClr val="36A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Market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419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Skills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183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Work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200808" cy="404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 rot="2668133">
            <a:off x="11873973" y="13407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 rot="8043365">
            <a:off x="11873003" y="50171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 rot="13468133">
            <a:off x="231933" y="6730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 rot="18843365">
            <a:off x="232901" y="151218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8062" y="48545"/>
            <a:ext cx="229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philo</a:t>
            </a:r>
            <a:r>
              <a:rPr lang="en-US" sz="1600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sophy</a:t>
            </a:r>
            <a:endParaRPr lang="en-US" sz="1400" spc="-15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8037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Team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655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Intro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4801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Market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419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Skills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18375" y="381000"/>
            <a:ext cx="838200" cy="572502"/>
          </a:xfrm>
          <a:prstGeom prst="rect">
            <a:avLst/>
          </a:prstGeom>
          <a:solidFill>
            <a:srgbClr val="28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Work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200808" cy="404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 rot="2668133">
            <a:off x="11873973" y="13407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 rot="8043365">
            <a:off x="11873003" y="50171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 rot="13468133">
            <a:off x="231933" y="6730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 rot="18843365">
            <a:off x="232901" y="151218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8062" y="48545"/>
            <a:ext cx="229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philo</a:t>
            </a:r>
            <a:r>
              <a:rPr lang="en-US" sz="1600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sophy</a:t>
            </a:r>
            <a:endParaRPr lang="en-US" sz="1400" spc="-15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/>
          <p:cNvSpPr>
            <a:spLocks noGrp="1"/>
          </p:cNvSpPr>
          <p:nvPr>
            <p:ph type="media" sz="quarter" idx="10"/>
          </p:nvPr>
        </p:nvSpPr>
        <p:spPr>
          <a:xfrm>
            <a:off x="3661729" y="1932168"/>
            <a:ext cx="8257908" cy="460726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8037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Team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655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Intro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4801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Market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41975" y="381000"/>
            <a:ext cx="838200" cy="572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Skills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18375" y="381000"/>
            <a:ext cx="838200" cy="572502"/>
          </a:xfrm>
          <a:prstGeom prst="rect">
            <a:avLst/>
          </a:prstGeom>
          <a:solidFill>
            <a:srgbClr val="28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Source Sans Pro" pitchFamily="34" charset="0"/>
              </a:rPr>
              <a:t>Work</a:t>
            </a:r>
            <a:endParaRPr lang="en-US" sz="12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200808" cy="404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 rot="2668133">
            <a:off x="11873973" y="13407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 rot="8043365">
            <a:off x="11873003" y="50171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hlinkshowjump?jump=previousslide"/>
          </p:cNvPr>
          <p:cNvSpPr/>
          <p:nvPr userDrawn="1"/>
        </p:nvSpPr>
        <p:spPr>
          <a:xfrm rot="13468133">
            <a:off x="231933" y="6730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 rot="18843365">
            <a:off x="232901" y="151218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928062" y="48545"/>
            <a:ext cx="229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philo</a:t>
            </a:r>
            <a:r>
              <a:rPr lang="en-US" sz="1600" i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rPr>
              <a:t>sophy</a:t>
            </a:r>
            <a:endParaRPr lang="en-US" sz="1400" spc="-15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0C8C-38DA-294C-8BA2-335ABD4875E8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DAB3-CAF7-4F4C-A9D2-DDAB42F9A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3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E22B-09A4-4427-89B7-09C8AAB3705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CB8E-4002-461F-AE26-0874673C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7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0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vi@ege.tomsk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hyperlink" Target="mailto:bvi@tusur.r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778000"/>
            <a:ext cx="12191999" cy="250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6682" y="6133216"/>
            <a:ext cx="477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latin typeface="Calibri"/>
                <a:cs typeface="Calibri"/>
              </a:rPr>
              <a:t>Томск - 201</a:t>
            </a:r>
            <a:r>
              <a:rPr lang="en-US" sz="2000" b="1" dirty="0" smtClean="0">
                <a:latin typeface="Calibri"/>
                <a:cs typeface="Calibri"/>
              </a:rPr>
              <a:t>9</a:t>
            </a:r>
            <a:endParaRPr lang="ru-RU" sz="2000" b="1" dirty="0">
              <a:latin typeface="Calibri"/>
              <a:cs typeface="Calibri"/>
            </a:endParaRPr>
          </a:p>
        </p:txBody>
      </p:sp>
      <p:pic>
        <p:nvPicPr>
          <p:cNvPr id="16" name="Изображение 15" descr="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0" y="1259849"/>
            <a:ext cx="6194424" cy="4129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4" y="1829988"/>
            <a:ext cx="2249021" cy="2249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2753" y="2008094"/>
            <a:ext cx="5513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оценки качества к управлению качеством образования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6" y="98906"/>
            <a:ext cx="916332" cy="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5153" y="4550"/>
            <a:ext cx="10376847" cy="129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79175" y="393149"/>
            <a:ext cx="8720919" cy="690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81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Выбор физики в качестве предмета </a:t>
            </a:r>
          </a:p>
          <a:p>
            <a:pPr marL="0" lvl="1" indent="0" algn="ctr">
              <a:spcBef>
                <a:spcPts val="81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итоговой аттестации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91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Объект 10"/>
          <p:cNvGraphicFramePr>
            <a:graphicFrameLocks/>
          </p:cNvGraphicFramePr>
          <p:nvPr>
            <p:extLst/>
          </p:nvPr>
        </p:nvGraphicFramePr>
        <p:xfrm>
          <a:off x="454874" y="1472680"/>
          <a:ext cx="5564186" cy="375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10"/>
          <p:cNvGraphicFramePr>
            <a:graphicFrameLocks/>
          </p:cNvGraphicFramePr>
          <p:nvPr>
            <p:extLst/>
          </p:nvPr>
        </p:nvGraphicFramePr>
        <p:xfrm>
          <a:off x="6214369" y="1494367"/>
          <a:ext cx="5468645" cy="371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6214369" y="1472680"/>
            <a:ext cx="38183" cy="3383405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264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815153" y="0"/>
            <a:ext cx="10376847" cy="1023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350426" y="104506"/>
            <a:ext cx="9689911" cy="53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Зачисленные в 2018 году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-4543"/>
            <a:ext cx="1815152" cy="10281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-1323" y="10701"/>
            <a:ext cx="1200203" cy="9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99945" y="1023594"/>
          <a:ext cx="5870549" cy="303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6152227" y="987042"/>
          <a:ext cx="5687368" cy="304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88258" y="4033747"/>
          <a:ext cx="5963969" cy="279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6243834" y="3998018"/>
          <a:ext cx="5504154" cy="286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2"/>
          <p:cNvSpPr txBox="1"/>
          <p:nvPr/>
        </p:nvSpPr>
        <p:spPr>
          <a:xfrm>
            <a:off x="2057922" y="5057251"/>
            <a:ext cx="1790762" cy="5671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Зачисленные</a:t>
            </a:r>
          </a:p>
          <a:p>
            <a:r>
              <a:rPr lang="ru-RU" b="1" dirty="0" smtClean="0"/>
              <a:t> в ВУЗы Томской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области</a:t>
            </a:r>
            <a:endParaRPr lang="ru-RU" sz="11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1428127" y="6051969"/>
            <a:ext cx="2005968" cy="4563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Зачисленные в другие ВУЗы, </a:t>
            </a:r>
          </a:p>
          <a:p>
            <a:r>
              <a:rPr lang="ru-RU" b="1" dirty="0" smtClean="0"/>
              <a:t>или не зачисленные</a:t>
            </a:r>
            <a:endParaRPr lang="ru-RU" sz="11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7003576" y="3290447"/>
            <a:ext cx="2005968" cy="4563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Зачисленные в другие ВУЗы, </a:t>
            </a:r>
          </a:p>
          <a:p>
            <a:r>
              <a:rPr lang="ru-RU" b="1" dirty="0" smtClean="0"/>
              <a:t>или не зачисленные</a:t>
            </a:r>
            <a:endParaRPr lang="ru-RU" sz="1100" b="1" dirty="0"/>
          </a:p>
        </p:txBody>
      </p:sp>
      <p:sp>
        <p:nvSpPr>
          <p:cNvPr id="15" name="TextBox 2"/>
          <p:cNvSpPr txBox="1"/>
          <p:nvPr/>
        </p:nvSpPr>
        <p:spPr>
          <a:xfrm>
            <a:off x="7777924" y="5536778"/>
            <a:ext cx="1790762" cy="5671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Зачисленные</a:t>
            </a:r>
          </a:p>
          <a:p>
            <a:r>
              <a:rPr lang="ru-RU" b="1" dirty="0" smtClean="0"/>
              <a:t> в ВУЗы Томской области</a:t>
            </a:r>
            <a:endParaRPr lang="ru-RU" sz="11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6973942" y="6192391"/>
            <a:ext cx="2005968" cy="4563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Зачисленные в другие ВУЗы, </a:t>
            </a:r>
          </a:p>
          <a:p>
            <a:r>
              <a:rPr lang="ru-RU" b="1" dirty="0" smtClean="0"/>
              <a:t>или не зачисленные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140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9701" y="0"/>
            <a:ext cx="10376847" cy="1023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83723" y="258878"/>
            <a:ext cx="9689911" cy="107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Двойки с первого раза по математике ОГЭ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49" y="-4550"/>
            <a:ext cx="1815152" cy="10271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263575" cy="10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414779" y="1022646"/>
          <a:ext cx="11558855" cy="583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9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61603"/>
          <a:ext cx="12191999" cy="569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15152" y="6820"/>
            <a:ext cx="10376847" cy="1023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79174" y="265698"/>
            <a:ext cx="9689911" cy="53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prstClr val="white"/>
                </a:solidFill>
              </a:rPr>
              <a:t>Процент школьников, </a:t>
            </a:r>
            <a:r>
              <a:rPr lang="ru-RU" sz="3200" dirty="0" smtClean="0">
                <a:solidFill>
                  <a:prstClr val="white"/>
                </a:solidFill>
              </a:rPr>
              <a:t>сдающих ГИА-9 </a:t>
            </a:r>
            <a:r>
              <a:rPr lang="ru-RU" sz="3200" dirty="0">
                <a:solidFill>
                  <a:prstClr val="white"/>
                </a:solidFill>
              </a:rPr>
              <a:t>в форме ГВЭ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70"/>
            <a:ext cx="1815152" cy="10281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47910" t="46996" r="24867" b="23499"/>
          <a:stretch>
            <a:fillRect/>
          </a:stretch>
        </p:blipFill>
        <p:spPr bwMode="auto">
          <a:xfrm>
            <a:off x="230688" y="19092"/>
            <a:ext cx="1263575" cy="10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4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/>
          </p:nvPr>
        </p:nvGraphicFramePr>
        <p:xfrm>
          <a:off x="243502" y="1587209"/>
          <a:ext cx="6490705" cy="196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815153" y="3864991"/>
            <a:ext cx="10024913" cy="1932493"/>
          </a:xfrm>
          <a:prstGeom prst="rect">
            <a:avLst/>
          </a:prstGeom>
          <a:ln w="28575"/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000" dirty="0" smtClean="0"/>
              <a:t>По результатам ГИА-9 в 2019 году </a:t>
            </a:r>
            <a:r>
              <a:rPr lang="ru-RU" sz="3000" b="1" dirty="0" smtClean="0"/>
              <a:t>899 </a:t>
            </a:r>
            <a:r>
              <a:rPr lang="ru-RU" sz="3000" dirty="0" smtClean="0"/>
              <a:t>обучающихся </a:t>
            </a:r>
          </a:p>
          <a:p>
            <a:pPr algn="ctr"/>
            <a:r>
              <a:rPr lang="ru-RU" sz="3000" dirty="0" smtClean="0"/>
              <a:t>из 170 образовательных организаций Томской области </a:t>
            </a:r>
          </a:p>
          <a:p>
            <a:pPr algn="ctr"/>
            <a:r>
              <a:rPr lang="ru-RU" sz="3000" dirty="0" smtClean="0"/>
              <a:t>(20 муниципалитетов) не получили аттестат </a:t>
            </a:r>
          </a:p>
          <a:p>
            <a:pPr algn="ctr"/>
            <a:r>
              <a:rPr lang="ru-RU" sz="3000" dirty="0" smtClean="0"/>
              <a:t>об основном общем образовании</a:t>
            </a:r>
            <a:endParaRPr lang="ru-RU" sz="3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15153" y="-6023"/>
            <a:ext cx="10376847" cy="129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279175" y="195188"/>
            <a:ext cx="8720919" cy="1074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altLang="ru-RU" sz="3600" dirty="0" smtClean="0">
                <a:solidFill>
                  <a:schemeClr val="bg1"/>
                </a:solidFill>
              </a:rPr>
              <a:t>Выпускники 9-х классов, </a:t>
            </a:r>
          </a:p>
          <a:p>
            <a:pPr marL="0" lvl="0" indent="0" algn="ctr">
              <a:buNone/>
            </a:pPr>
            <a:r>
              <a:rPr lang="ru-RU" altLang="ru-RU" sz="3600" dirty="0" smtClean="0">
                <a:solidFill>
                  <a:schemeClr val="bg1"/>
                </a:solidFill>
              </a:rPr>
              <a:t>по итогам ГИА-9 не получившие аттестат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4550"/>
            <a:ext cx="1815152" cy="1291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 l="47910" t="46996" r="24867" b="23499"/>
          <a:stretch>
            <a:fillRect/>
          </a:stretch>
        </p:blipFill>
        <p:spPr bwMode="auto">
          <a:xfrm>
            <a:off x="-1323" y="10701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5153" y="4550"/>
            <a:ext cx="10376847" cy="129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79175" y="393149"/>
            <a:ext cx="8720919" cy="69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81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Мониторинг и коррекция затруднений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91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70" y="1472680"/>
            <a:ext cx="11080805" cy="4252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470" y="5531608"/>
            <a:ext cx="668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E75B6"/>
                </a:solidFill>
              </a:rPr>
              <a:t>Внедрен инструмент выявления индивидуальных затруднений</a:t>
            </a:r>
          </a:p>
        </p:txBody>
      </p:sp>
      <p:graphicFrame>
        <p:nvGraphicFramePr>
          <p:cNvPr id="13" name="Объект 10"/>
          <p:cNvGraphicFramePr>
            <a:graphicFrameLocks noGrp="1"/>
          </p:cNvGraphicFramePr>
          <p:nvPr>
            <p:ph idx="1"/>
            <p:extLst/>
          </p:nvPr>
        </p:nvGraphicFramePr>
        <p:xfrm>
          <a:off x="7003576" y="3077001"/>
          <a:ext cx="5346289" cy="388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0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вклада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5820"/>
            <a:ext cx="10515600" cy="5331143"/>
          </a:xfrm>
        </p:spPr>
        <p:txBody>
          <a:bodyPr>
            <a:normAutofit fontScale="92500"/>
          </a:bodyPr>
          <a:lstStyle/>
          <a:p>
            <a:r>
              <a:rPr lang="ru-RU" dirty="0"/>
              <a:t>Оценка вклада образовательной организации в развитие качества образования муниципалитетов Томской области проводится в разрезе кластеров. Основания деления:</a:t>
            </a:r>
          </a:p>
          <a:p>
            <a:r>
              <a:rPr lang="ru-RU" dirty="0"/>
              <a:t>1.	Территориальное расположение образовательной организации (городская/сельская местность/сельские малокомплектные школы);</a:t>
            </a:r>
          </a:p>
          <a:p>
            <a:r>
              <a:rPr lang="ru-RU" dirty="0"/>
              <a:t>2.	Значение индекса социального благополучия, рассчитанного для данной образовательной организации (высокий, средний, низкий).</a:t>
            </a:r>
          </a:p>
          <a:p>
            <a:r>
              <a:rPr lang="ru-RU" dirty="0"/>
              <a:t>Индекс социального благополучия образовательной организации рассчитывается ежегодно уполномоченной организацией, по формуле, сформированной на основе многомерной регрессионной модели. </a:t>
            </a:r>
          </a:p>
          <a:p>
            <a:r>
              <a:rPr lang="ru-RU" dirty="0"/>
              <a:t>Данные для расчета индекса социального благополучия вносятся образовательными организациями в автоматизированную информационную систему ГИС РБД (модуль «Паспорт школы») </a:t>
            </a:r>
          </a:p>
        </p:txBody>
      </p:sp>
    </p:spTree>
    <p:extLst>
      <p:ext uri="{BB962C8B-B14F-4D97-AF65-F5344CB8AC3E}">
        <p14:creationId xmlns:p14="http://schemas.microsoft.com/office/powerpoint/2010/main" val="29668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4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вклада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" y="891540"/>
            <a:ext cx="11932920" cy="5863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Основные переменные, влияющие на качество кластеризации, требования к достоверности которых высоки:</a:t>
            </a:r>
          </a:p>
          <a:p>
            <a:r>
              <a:rPr lang="ru-RU" dirty="0"/>
              <a:t>	- доля обучающихся, у которых родители имеют высшее образование (источник данных персонифицированные данные ГИС «РБД», модуль «Паспорт школы», вкладка – образование родителей);</a:t>
            </a:r>
          </a:p>
          <a:p>
            <a:r>
              <a:rPr lang="ru-RU" dirty="0"/>
              <a:t>	- доля обучающихся из малообеспеченных семей (источник данных - персонифицированные данные ГИС «РБД», модуль «Паспорт школы»,  вкладка – «получает бесплатное питание»). Данный показатель в т. ч.  необходим для передачи в ЕГИСО (как мера социальной поддержки);</a:t>
            </a:r>
          </a:p>
          <a:p>
            <a:r>
              <a:rPr lang="ru-RU" dirty="0"/>
              <a:t>	- доля обучающихся, один или двое родителей которых без работы (источник данных - </a:t>
            </a:r>
            <a:r>
              <a:rPr lang="ru-RU" dirty="0" err="1"/>
              <a:t>деперсонифицированные</a:t>
            </a:r>
            <a:r>
              <a:rPr lang="ru-RU" dirty="0"/>
              <a:t> данные социального паспорта класса);</a:t>
            </a:r>
          </a:p>
          <a:p>
            <a:r>
              <a:rPr lang="ru-RU" dirty="0"/>
              <a:t>	- доля обучающихся, живущих в полных семьях (источник данных персонифицированные данные ГИС «РБД», модуль «Паспорт школы», вкладка – неполная семья);</a:t>
            </a:r>
          </a:p>
          <a:p>
            <a:r>
              <a:rPr lang="ru-RU" dirty="0" smtClean="0"/>
              <a:t>          - </a:t>
            </a:r>
            <a:r>
              <a:rPr lang="ru-RU" dirty="0"/>
              <a:t>доля обучающихся, состоящих на всех формах учета (источник данных персонифицированные данные ГИС «РБД», модуль «Паспорт школы», поле – «состоит на учете в КДН»);</a:t>
            </a:r>
          </a:p>
          <a:p>
            <a:r>
              <a:rPr lang="ru-RU" dirty="0"/>
              <a:t>	- индекс социально-экономического развития поселения (Форма </a:t>
            </a:r>
            <a:r>
              <a:rPr lang="ru-RU" dirty="0" err="1"/>
              <a:t>Роскомстата</a:t>
            </a:r>
            <a:r>
              <a:rPr lang="ru-RU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2337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330" y="0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0715"/>
            <a:ext cx="12192000" cy="6217285"/>
          </a:xfrm>
        </p:spPr>
        <p:txBody>
          <a:bodyPr>
            <a:normAutofit/>
          </a:bodyPr>
          <a:lstStyle/>
          <a:p>
            <a:r>
              <a:rPr lang="ru-RU" dirty="0"/>
              <a:t>Группа «Доступность образования»</a:t>
            </a:r>
          </a:p>
          <a:p>
            <a:r>
              <a:rPr lang="ru-RU" dirty="0"/>
              <a:t>1.	Доля лиц, получивших справки психолого-медико-педагогической комиссии (ПМПК) в год завершения образования по программам основного общего образования (отрицательный показатель);</a:t>
            </a:r>
          </a:p>
          <a:p>
            <a:r>
              <a:rPr lang="ru-RU" dirty="0"/>
              <a:t>2.	Доля лиц, имеющих справки ПМПК и </a:t>
            </a:r>
            <a:r>
              <a:rPr lang="ru-RU" dirty="0" smtClean="0"/>
              <a:t>проходящих ГИА </a:t>
            </a:r>
            <a:r>
              <a:rPr lang="ru-RU" dirty="0"/>
              <a:t>в форме ОГЭ (положительный показатель);</a:t>
            </a:r>
          </a:p>
          <a:p>
            <a:r>
              <a:rPr lang="ru-RU" dirty="0"/>
              <a:t>3.	Коэффициент выбора предметов ГИА в форме ЕГЭ- среднее количество предметов, выбираемых выпускником для прохождения государственной итоговой аттестации в форме ЕГЭ (положительный показатель);</a:t>
            </a:r>
          </a:p>
          <a:p>
            <a:r>
              <a:rPr lang="ru-RU" dirty="0"/>
              <a:t>4.	Доля выбора предметов ГИА в форме ОГЭ по иностранным языкам (положительный показатель)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66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7260"/>
            <a:ext cx="12081510" cy="59207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Группа «Оценка на региональном уровне качества подготовки обучающихся и организация на региональном уровне профориентации»</a:t>
            </a:r>
          </a:p>
          <a:p>
            <a:r>
              <a:rPr lang="ru-RU" dirty="0"/>
              <a:t>10.	Доля выбора профильных предметов по профилю (</a:t>
            </a:r>
            <a:r>
              <a:rPr lang="ru-RU" dirty="0" err="1"/>
              <a:t>предпрофилю</a:t>
            </a:r>
            <a:r>
              <a:rPr lang="ru-RU" dirty="0"/>
              <a:t>) выпускниками, обучающимися в профильных (</a:t>
            </a:r>
            <a:r>
              <a:rPr lang="ru-RU" dirty="0" err="1"/>
              <a:t>предпрофильных</a:t>
            </a:r>
            <a:r>
              <a:rPr lang="ru-RU" dirty="0"/>
              <a:t>) классах для прохождения ГИА (положительный показатель);</a:t>
            </a:r>
          </a:p>
          <a:p>
            <a:r>
              <a:rPr lang="ru-RU" dirty="0"/>
              <a:t>11.	Доля обучающихся, явившихся на экзамен в форме ЕГЭ по предметам естественно-математического циклов (физика, информатика, математика профиль, химия, биология, география) при прохождении ими ГИА в форме ЕГЭ (положительный показатель);</a:t>
            </a:r>
          </a:p>
          <a:p>
            <a:r>
              <a:rPr lang="ru-RU" dirty="0"/>
              <a:t>12.	Доля выбора предметов ГИА в форме ОГЭ ((</a:t>
            </a:r>
            <a:r>
              <a:rPr lang="ru-RU" dirty="0" err="1"/>
              <a:t>физика+химия</a:t>
            </a:r>
            <a:r>
              <a:rPr lang="ru-RU" dirty="0"/>
              <a:t>+ биология)/ (</a:t>
            </a:r>
            <a:r>
              <a:rPr lang="ru-RU" dirty="0" err="1"/>
              <a:t>география+обществознание</a:t>
            </a:r>
            <a:r>
              <a:rPr lang="ru-RU" dirty="0"/>
              <a:t>) (положительный показатель);</a:t>
            </a:r>
          </a:p>
          <a:p>
            <a:r>
              <a:rPr lang="ru-RU" dirty="0"/>
              <a:t>13.	Доля участников ЕГЭ, преодолевших пороговое значение (ТБ 1)  (положительный показатель); </a:t>
            </a:r>
          </a:p>
          <a:p>
            <a:r>
              <a:rPr lang="ru-RU" dirty="0"/>
              <a:t>14.	Доля участников ЕГЭ, преодолевших пороговое значение (ТБ 2)  (положительный показатель);</a:t>
            </a:r>
          </a:p>
        </p:txBody>
      </p:sp>
    </p:spTree>
    <p:extLst>
      <p:ext uri="{BB962C8B-B14F-4D97-AF65-F5344CB8AC3E}">
        <p14:creationId xmlns:p14="http://schemas.microsoft.com/office/powerpoint/2010/main" val="10004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111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" y="936893"/>
            <a:ext cx="2146300" cy="1955800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50040" y="871912"/>
            <a:ext cx="12191999" cy="602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Source Sans Pro" pitchFamily="34" charset="0"/>
              </a:rPr>
              <a:t>Стратегическая цель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2777" y="1727873"/>
            <a:ext cx="880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	Перейти к использованию данных, получаемых в системе образования для управлением в образовании.</a:t>
            </a:r>
            <a:endParaRPr lang="ru-RU" sz="24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10561637"/>
              </p:ext>
            </p:extLst>
          </p:nvPr>
        </p:nvGraphicFramePr>
        <p:xfrm>
          <a:off x="803143" y="5744583"/>
          <a:ext cx="5611529" cy="58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2307323057"/>
              </p:ext>
            </p:extLst>
          </p:nvPr>
        </p:nvGraphicFramePr>
        <p:xfrm>
          <a:off x="6456482" y="5746846"/>
          <a:ext cx="5552172" cy="58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4069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64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1530"/>
            <a:ext cx="12192000" cy="60464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Группа «Методическая работа, в том числе работа с затруднениями школьников и предупреждение низких образовательных результатов» </a:t>
            </a:r>
          </a:p>
          <a:p>
            <a:r>
              <a:rPr lang="ru-RU" dirty="0"/>
              <a:t>18.	Наличие в образовательной организации – группы обучающихся с риском получения неудовлетворительных результатов оценочных процедур (положительный показатель);</a:t>
            </a:r>
          </a:p>
          <a:p>
            <a:r>
              <a:rPr lang="ru-RU" dirty="0"/>
              <a:t>19.	Число заданий, выданных обучающим с использованием электронного журнала (дневника), ориентированных на выполнение обучающимся заданий в электронных образовательных ресурсах (положительный показатель) ;</a:t>
            </a:r>
          </a:p>
          <a:p>
            <a:r>
              <a:rPr lang="ru-RU" dirty="0"/>
              <a:t>20.	 Доля проблемных тем, выявленных у обучающегося в ходе диагностических работ, компенсированных с использованием электронных образовательных ресурсов (положительный показатель)  ;</a:t>
            </a:r>
          </a:p>
          <a:p>
            <a:r>
              <a:rPr lang="ru-RU" dirty="0"/>
              <a:t>21.	Доля обучающихся из числа «группы риска получения низких результатов», для которых автоматически сформирован индивидуальный учебный план с включением в него дополнительных занятий (положительный показатель);</a:t>
            </a:r>
          </a:p>
          <a:p>
            <a:r>
              <a:rPr lang="ru-RU" dirty="0"/>
              <a:t>22.	Доля педагогов, прошедших добровольное тестирование профессиональных компетенций (положительный показатель)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12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5773"/>
            <a:ext cx="12192000" cy="404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8">
            <a:hlinkClick r:id="" action="ppaction://hlinkshowjump?jump=nextslide"/>
          </p:cNvPr>
          <p:cNvSpPr/>
          <p:nvPr/>
        </p:nvSpPr>
        <p:spPr>
          <a:xfrm rot="2668133">
            <a:off x="11851855" y="159067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hlinkClick r:id="" action="ppaction://hlinkshowjump?jump=nextslide"/>
          </p:cNvPr>
          <p:cNvSpPr/>
          <p:nvPr/>
        </p:nvSpPr>
        <p:spPr>
          <a:xfrm rot="8043365">
            <a:off x="11850885" y="75159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hlinkClick r:id="" action="ppaction://hlinkshowjump?jump=previousslide"/>
          </p:cNvPr>
          <p:cNvSpPr/>
          <p:nvPr/>
        </p:nvSpPr>
        <p:spPr>
          <a:xfrm rot="13468133">
            <a:off x="231933" y="67309"/>
            <a:ext cx="92444" cy="210102"/>
          </a:xfrm>
          <a:prstGeom prst="rect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hlinkClick r:id="" action="ppaction://hlinkshowjump?jump=previousslide"/>
          </p:cNvPr>
          <p:cNvSpPr/>
          <p:nvPr/>
        </p:nvSpPr>
        <p:spPr>
          <a:xfrm rot="18843365">
            <a:off x="232901" y="151218"/>
            <a:ext cx="92444" cy="210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0" y="1841500"/>
            <a:ext cx="8877300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ru-RU" sz="2800" dirty="0" smtClean="0"/>
              <a:t>Введение показателей вклада общеобразовательной организации  в качество образования Томской области; 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ru-RU" sz="2800" dirty="0" smtClean="0"/>
              <a:t>Расчет показателей на основе первичных </a:t>
            </a:r>
            <a:r>
              <a:rPr lang="ru-RU" sz="2800" dirty="0"/>
              <a:t>данных</a:t>
            </a:r>
            <a:r>
              <a:rPr lang="en-US" sz="2800" dirty="0"/>
              <a:t>;</a:t>
            </a:r>
            <a:endParaRPr lang="ru-RU" sz="2800" dirty="0"/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ru-RU" sz="2800" dirty="0" smtClean="0"/>
              <a:t>Аудит и оптимизация существующих </a:t>
            </a:r>
            <a:r>
              <a:rPr lang="ru-RU" sz="2800" dirty="0"/>
              <a:t>информационных систем автоматизации</a:t>
            </a:r>
          </a:p>
          <a:p>
            <a:pPr>
              <a:spcAft>
                <a:spcPts val="500"/>
              </a:spcAft>
            </a:pPr>
            <a:r>
              <a:rPr lang="ru-RU" sz="2800" dirty="0"/>
              <a:t>деятельности в сфере </a:t>
            </a:r>
            <a:r>
              <a:rPr lang="ru-RU" sz="2800" dirty="0" smtClean="0"/>
              <a:t>образования</a:t>
            </a:r>
            <a:r>
              <a:rPr lang="en-US" sz="2800" dirty="0" smtClean="0"/>
              <a:t>;</a:t>
            </a:r>
            <a:endParaRPr lang="en-US" sz="2800" dirty="0"/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ru-RU" sz="2800" dirty="0" smtClean="0"/>
              <a:t>Общий набор данных для различных органов государственной власти</a:t>
            </a:r>
            <a:endParaRPr lang="ru-RU" sz="2400" dirty="0"/>
          </a:p>
        </p:txBody>
      </p:sp>
      <p:pic>
        <p:nvPicPr>
          <p:cNvPr id="2" name="Изображение 1" descr="111111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00" y="2146300"/>
            <a:ext cx="2921000" cy="3087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200" y="1143000"/>
            <a:ext cx="952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БЛИЖАЙШИЕ ПЛАНЫ</a:t>
            </a:r>
            <a:endParaRPr lang="ru-RU" sz="3000" b="1" dirty="0"/>
          </a:p>
        </p:txBody>
      </p:sp>
      <p:sp>
        <p:nvSpPr>
          <p:cNvPr id="31" name="Rectangle 2"/>
          <p:cNvSpPr/>
          <p:nvPr/>
        </p:nvSpPr>
        <p:spPr>
          <a:xfrm>
            <a:off x="6096000" y="410642"/>
            <a:ext cx="6096000" cy="542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0" y="410642"/>
            <a:ext cx="6121400" cy="5428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014" y="188913"/>
            <a:ext cx="7881937" cy="863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</a:p>
        </p:txBody>
      </p:sp>
      <p:sp>
        <p:nvSpPr>
          <p:cNvPr id="6451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55013" y="63087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9C6D32B-C2D6-418A-9855-E471234D04DC}" type="slidenum">
              <a:rPr lang="ru-RU" sz="1800">
                <a:solidFill>
                  <a:srgbClr val="31859C"/>
                </a:solidFill>
              </a:rPr>
              <a:pPr/>
              <a:t>22</a:t>
            </a:fld>
            <a:endParaRPr lang="ru-RU" sz="1800">
              <a:solidFill>
                <a:srgbClr val="31859C"/>
              </a:solidFill>
            </a:endParaRPr>
          </a:p>
        </p:txBody>
      </p:sp>
      <p:sp>
        <p:nvSpPr>
          <p:cNvPr id="64516" name="Прямоугольник 1"/>
          <p:cNvSpPr>
            <a:spLocks noChangeArrowheads="1"/>
          </p:cNvSpPr>
          <p:nvPr/>
        </p:nvSpPr>
        <p:spPr bwMode="auto">
          <a:xfrm>
            <a:off x="1223010" y="3063240"/>
            <a:ext cx="719232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dirty="0" err="1"/>
              <a:t>Илюхин</a:t>
            </a:r>
            <a:r>
              <a:rPr lang="ru-RU" altLang="ru-RU" sz="2800" dirty="0"/>
              <a:t> Борис Валентинович</a:t>
            </a:r>
          </a:p>
          <a:p>
            <a:pPr algn="ctr" eaLnBrk="1" hangingPunct="1"/>
            <a:r>
              <a:rPr lang="ru-RU" altLang="ru-RU" dirty="0"/>
              <a:t>Проректор по информатизации ТОИПКРО</a:t>
            </a:r>
          </a:p>
          <a:p>
            <a:pPr algn="ctr" eaLnBrk="1" hangingPunct="1"/>
            <a:r>
              <a:rPr lang="ru-RU" altLang="ru-RU" dirty="0"/>
              <a:t>При поддержке Центра мониторинга и оценки качества образования ТОИПКРО,</a:t>
            </a:r>
          </a:p>
          <a:p>
            <a:pPr algn="ctr" eaLnBrk="1" hangingPunct="1"/>
            <a:r>
              <a:rPr lang="en-US" altLang="ru-RU" dirty="0"/>
              <a:t>www.</a:t>
            </a:r>
            <a:r>
              <a:rPr lang="ru-RU" altLang="ru-RU" dirty="0" err="1"/>
              <a:t>соко</a:t>
            </a:r>
            <a:r>
              <a:rPr lang="en-US" altLang="ru-RU" dirty="0"/>
              <a:t>.tomsk.ru</a:t>
            </a:r>
            <a:endParaRPr lang="ru-RU" altLang="ru-RU" dirty="0"/>
          </a:p>
          <a:p>
            <a:pPr algn="ctr" eaLnBrk="1" hangingPunct="1"/>
            <a:r>
              <a:rPr lang="ru-RU" altLang="ru-RU" dirty="0"/>
              <a:t>тел. </a:t>
            </a:r>
            <a:r>
              <a:rPr lang="ru-RU" altLang="ru-RU" dirty="0" smtClean="0"/>
              <a:t> </a:t>
            </a:r>
            <a:r>
              <a:rPr lang="ru-RU" altLang="ru-RU" dirty="0"/>
              <a:t>+7 913 829 36 63</a:t>
            </a:r>
            <a:endParaRPr lang="en-US" altLang="ru-RU" dirty="0"/>
          </a:p>
          <a:p>
            <a:pPr algn="ctr" eaLnBrk="1" hangingPunct="1"/>
            <a:r>
              <a:rPr lang="en-US" altLang="ru-RU" dirty="0" smtClean="0">
                <a:hlinkClick r:id="rId3"/>
              </a:rPr>
              <a:t>bvi@ege.tomsk.ru</a:t>
            </a:r>
            <a:r>
              <a:rPr lang="ru-RU" altLang="ru-RU" dirty="0"/>
              <a:t>; </a:t>
            </a:r>
            <a:r>
              <a:rPr lang="en-US" altLang="ru-RU" dirty="0">
                <a:hlinkClick r:id="rId4"/>
              </a:rPr>
              <a:t>bvi@tusur.ru</a:t>
            </a:r>
            <a:r>
              <a:rPr lang="en-US" altLang="ru-RU" sz="1600" dirty="0"/>
              <a:t> </a:t>
            </a:r>
            <a:endParaRPr lang="ru-RU" altLang="ru-RU" sz="1600" dirty="0"/>
          </a:p>
        </p:txBody>
      </p:sp>
      <p:pic>
        <p:nvPicPr>
          <p:cNvPr id="6451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4876" y="1571626"/>
            <a:ext cx="2230754" cy="334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1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241" y="1567329"/>
            <a:ext cx="811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/>
              <a:t>СПАСИБО</a:t>
            </a:r>
          </a:p>
          <a:p>
            <a:pPr algn="ctr"/>
            <a:r>
              <a:rPr lang="ru-RU" sz="9000" b="1" dirty="0" smtClean="0"/>
              <a:t>ЗА ВНИМАНИЕ!</a:t>
            </a:r>
            <a:endParaRPr lang="ru-RU" sz="9000" b="1" dirty="0"/>
          </a:p>
        </p:txBody>
      </p:sp>
    </p:spTree>
    <p:extLst>
      <p:ext uri="{BB962C8B-B14F-4D97-AF65-F5344CB8AC3E}">
        <p14:creationId xmlns:p14="http://schemas.microsoft.com/office/powerpoint/2010/main" val="212435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299410"/>
            <a:ext cx="12191999" cy="46508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Изображение 13" descr="34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70" y="838199"/>
            <a:ext cx="4082570" cy="4772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4600" y="1514372"/>
            <a:ext cx="795169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</a:rPr>
              <a:t>Оценка </a:t>
            </a:r>
            <a:r>
              <a:rPr lang="ru-RU" sz="2400" b="1" dirty="0">
                <a:solidFill>
                  <a:prstClr val="black"/>
                </a:solidFill>
              </a:rPr>
              <a:t>качества подготовки обучающихся</a:t>
            </a:r>
          </a:p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i="1" dirty="0">
                <a:solidFill>
                  <a:prstClr val="black"/>
                </a:solidFill>
              </a:rPr>
              <a:t>Обеспечение объективности процедур ОКО</a:t>
            </a:r>
          </a:p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Мониторинг эффективности руководителей ОО</a:t>
            </a:r>
          </a:p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Мониторинг качества повышения квалификации педагогов</a:t>
            </a:r>
          </a:p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Методическая работа</a:t>
            </a:r>
          </a:p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Работа со школами с низкими образовательными результатами</a:t>
            </a:r>
          </a:p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Развитие таланта</a:t>
            </a:r>
          </a:p>
          <a:p>
            <a:pPr marL="685800" indent="-685800" defTabSz="1828800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</a:rPr>
              <a:t>Организация </a:t>
            </a:r>
            <a:r>
              <a:rPr lang="ru-RU" sz="2400" b="1" dirty="0" smtClean="0">
                <a:solidFill>
                  <a:prstClr val="black"/>
                </a:solidFill>
              </a:rPr>
              <a:t>профориентации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6600" y="178297"/>
            <a:ext cx="10999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направления оценки - направления развития региональных инструментов управления качеством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94507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5153" y="4550"/>
            <a:ext cx="10376847" cy="129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79175" y="393149"/>
            <a:ext cx="8720919" cy="690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81"/>
              </a:spcBef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Выявленные разрывы межу выбором ЕГЭ и </a:t>
            </a:r>
            <a:r>
              <a:rPr lang="ru-RU" sz="3300" dirty="0" err="1" smtClean="0">
                <a:solidFill>
                  <a:schemeClr val="bg1"/>
                </a:solidFill>
              </a:rPr>
              <a:t>КЦП</a:t>
            </a:r>
            <a:r>
              <a:rPr lang="ru-RU" sz="3300" dirty="0" smtClean="0">
                <a:solidFill>
                  <a:schemeClr val="bg1"/>
                </a:solidFill>
              </a:rPr>
              <a:t> ВУЗов в 2018 году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91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61993677"/>
              </p:ext>
            </p:extLst>
          </p:nvPr>
        </p:nvGraphicFramePr>
        <p:xfrm>
          <a:off x="497150" y="1472680"/>
          <a:ext cx="1150545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5153" y="1982409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kern="1200" dirty="0" smtClean="0">
                <a:solidFill>
                  <a:srgbClr val="FF0000"/>
                </a:solidFill>
                <a:latin typeface="Century Gothic" panose="020B0502020202020204" pitchFamily="34" charset="0"/>
                <a:cs typeface="Segoe UI Light" panose="020B0502040204020203" pitchFamily="34" charset="0"/>
                <a:sym typeface="Calibri" pitchFamily="34" charset="0"/>
              </a:rPr>
              <a:t>Зачислено 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kern="1200" dirty="0" smtClean="0">
                <a:solidFill>
                  <a:srgbClr val="FF0000"/>
                </a:solidFill>
                <a:latin typeface="Century Gothic" panose="020B0502020202020204" pitchFamily="34" charset="0"/>
                <a:cs typeface="Segoe UI Light" panose="020B0502040204020203" pitchFamily="34" charset="0"/>
                <a:sym typeface="Calibri" pitchFamily="34" charset="0"/>
              </a:rPr>
              <a:t>иногородних</a:t>
            </a:r>
            <a:endParaRPr lang="ru-RU" sz="1600" b="1" i="1" kern="1200" dirty="0">
              <a:solidFill>
                <a:srgbClr val="FF0000"/>
              </a:solidFill>
              <a:latin typeface="Century Gothic" panose="020B0502020202020204" pitchFamily="34" charset="0"/>
              <a:cs typeface="Segoe UI Light" panose="020B0502040204020203" pitchFamily="34" charset="0"/>
              <a:sym typeface="Calibri" pitchFamily="34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Light" panose="020B0502040204020203" pitchFamily="34" charset="0"/>
                <a:sym typeface="Calibri" pitchFamily="34" charset="0"/>
              </a:rPr>
              <a:t>(</a:t>
            </a:r>
            <a:r>
              <a:rPr lang="ru-RU" sz="1600" b="1" i="1" kern="1200" dirty="0" smtClean="0">
                <a:solidFill>
                  <a:srgbClr val="FF0000"/>
                </a:solidFill>
                <a:latin typeface="Century Gothic" panose="020B0502020202020204" pitchFamily="34" charset="0"/>
                <a:cs typeface="Segoe UI Light" panose="020B0502040204020203" pitchFamily="34" charset="0"/>
                <a:sym typeface="Calibri" pitchFamily="34" charset="0"/>
              </a:rPr>
              <a:t>1693 </a:t>
            </a:r>
            <a:r>
              <a:rPr lang="ru-RU" sz="1600" b="1" i="1" kern="1200" dirty="0">
                <a:solidFill>
                  <a:srgbClr val="FF0000"/>
                </a:solidFill>
                <a:latin typeface="Century Gothic" panose="020B0502020202020204" pitchFamily="34" charset="0"/>
                <a:cs typeface="Segoe UI Light" panose="020B0502040204020203" pitchFamily="34" charset="0"/>
                <a:sym typeface="Calibri" pitchFamily="34" charset="0"/>
              </a:rPr>
              <a:t>чел.)</a:t>
            </a:r>
          </a:p>
        </p:txBody>
      </p:sp>
    </p:spTree>
    <p:extLst>
      <p:ext uri="{BB962C8B-B14F-4D97-AF65-F5344CB8AC3E}">
        <p14:creationId xmlns:p14="http://schemas.microsoft.com/office/powerpoint/2010/main" val="1052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Выбор предметов ОГЭ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7795" y="0"/>
            <a:ext cx="10376847" cy="122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chemeClr val="tx1"/>
                </a:solidFill>
              </a:rPr>
              <a:t>Динамика изменения доли сдающих ОГЭ и ЕГЭ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77795" y="195188"/>
            <a:ext cx="10552958" cy="110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297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10"/>
          <p:cNvGraphicFramePr>
            <a:graphicFrameLocks/>
          </p:cNvGraphicFramePr>
          <p:nvPr>
            <p:extLst/>
          </p:nvPr>
        </p:nvGraphicFramePr>
        <p:xfrm>
          <a:off x="4166646" y="1225160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10"/>
          <p:cNvGraphicFramePr>
            <a:graphicFrameLocks/>
          </p:cNvGraphicFramePr>
          <p:nvPr>
            <p:extLst/>
          </p:nvPr>
        </p:nvGraphicFramePr>
        <p:xfrm>
          <a:off x="90890" y="1145895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Объект 10"/>
          <p:cNvGraphicFramePr>
            <a:graphicFrameLocks/>
          </p:cNvGraphicFramePr>
          <p:nvPr>
            <p:extLst/>
          </p:nvPr>
        </p:nvGraphicFramePr>
        <p:xfrm>
          <a:off x="7993626" y="1296724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050890" y="1296724"/>
            <a:ext cx="0" cy="2587018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037871" y="1296724"/>
            <a:ext cx="0" cy="2587018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5" name="Объект 10"/>
          <p:cNvGraphicFramePr>
            <a:graphicFrameLocks/>
          </p:cNvGraphicFramePr>
          <p:nvPr>
            <p:extLst/>
          </p:nvPr>
        </p:nvGraphicFramePr>
        <p:xfrm>
          <a:off x="230688" y="3978000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882" y="4885419"/>
            <a:ext cx="3969490" cy="896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b="10153"/>
          <a:stretch/>
        </p:blipFill>
        <p:spPr>
          <a:xfrm>
            <a:off x="5364950" y="5710191"/>
            <a:ext cx="4640589" cy="6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Выбор предметов ОГЭ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7795" y="0"/>
            <a:ext cx="10376847" cy="122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77795" y="195188"/>
            <a:ext cx="10552958" cy="110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297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10"/>
          <p:cNvGraphicFramePr>
            <a:graphicFrameLocks/>
          </p:cNvGraphicFramePr>
          <p:nvPr>
            <p:extLst/>
          </p:nvPr>
        </p:nvGraphicFramePr>
        <p:xfrm>
          <a:off x="0" y="1296724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10"/>
          <p:cNvGraphicFramePr>
            <a:graphicFrameLocks/>
          </p:cNvGraphicFramePr>
          <p:nvPr>
            <p:extLst/>
          </p:nvPr>
        </p:nvGraphicFramePr>
        <p:xfrm>
          <a:off x="4077871" y="1296724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Объект 10"/>
          <p:cNvGraphicFramePr>
            <a:graphicFrameLocks/>
          </p:cNvGraphicFramePr>
          <p:nvPr>
            <p:extLst/>
          </p:nvPr>
        </p:nvGraphicFramePr>
        <p:xfrm>
          <a:off x="7993626" y="1296724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050890" y="1296724"/>
            <a:ext cx="0" cy="2587018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037871" y="1296724"/>
            <a:ext cx="0" cy="2587018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lg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871" y="4610211"/>
            <a:ext cx="3969490" cy="896336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2008482" y="264240"/>
            <a:ext cx="10031855" cy="53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200" b="1" dirty="0" smtClean="0"/>
              <a:t>Динамика изменения доли сдающих ОГЭ и ЕГЭ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51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Выбор предметов ОГЭ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7795" y="0"/>
            <a:ext cx="10376847" cy="122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77795" y="195188"/>
            <a:ext cx="10552958" cy="110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297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/>
          </p:nvPr>
        </p:nvGraphicFramePr>
        <p:xfrm>
          <a:off x="18679" y="1244250"/>
          <a:ext cx="12154641" cy="561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одзаголовок 2"/>
          <p:cNvSpPr txBox="1">
            <a:spLocks/>
          </p:cNvSpPr>
          <p:nvPr/>
        </p:nvSpPr>
        <p:spPr>
          <a:xfrm>
            <a:off x="2008482" y="264240"/>
            <a:ext cx="10031855" cy="53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Выявленные разрывы интересов школьников (ОГЭ-ЕГЭ)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5153" y="4550"/>
            <a:ext cx="10376847" cy="129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79175" y="195188"/>
            <a:ext cx="8720919" cy="1074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Количество </a:t>
            </a:r>
            <a:r>
              <a:rPr lang="ru-RU" sz="3600" dirty="0" smtClean="0">
                <a:solidFill>
                  <a:schemeClr val="bg1"/>
                </a:solidFill>
              </a:rPr>
              <a:t>школ Томской области, </a:t>
            </a:r>
            <a:r>
              <a:rPr lang="ru-RU" sz="3600" dirty="0">
                <a:solidFill>
                  <a:schemeClr val="bg1"/>
                </a:solidFill>
              </a:rPr>
              <a:t>где ни один обучающийся </a:t>
            </a:r>
            <a:r>
              <a:rPr lang="ru-RU" sz="3600" dirty="0" smtClean="0">
                <a:solidFill>
                  <a:schemeClr val="bg1"/>
                </a:solidFill>
              </a:rPr>
              <a:t>не </a:t>
            </a:r>
            <a:r>
              <a:rPr lang="ru-RU" sz="3600" dirty="0">
                <a:solidFill>
                  <a:schemeClr val="bg1"/>
                </a:solidFill>
              </a:rPr>
              <a:t>выбрал физику для сдачи </a:t>
            </a:r>
            <a:r>
              <a:rPr lang="ru-RU" sz="3600" dirty="0" smtClean="0">
                <a:solidFill>
                  <a:schemeClr val="bg1"/>
                </a:solidFill>
              </a:rPr>
              <a:t>ОГЭ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91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11080"/>
          <a:ext cx="12192000" cy="548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07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5153" y="4550"/>
            <a:ext cx="10376847" cy="129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79175" y="195188"/>
            <a:ext cx="8720919" cy="1074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Количество </a:t>
            </a:r>
            <a:r>
              <a:rPr lang="ru-RU" sz="3600" dirty="0" smtClean="0">
                <a:solidFill>
                  <a:schemeClr val="bg1"/>
                </a:solidFill>
              </a:rPr>
              <a:t>школ Томской области, </a:t>
            </a:r>
            <a:r>
              <a:rPr lang="ru-RU" sz="3600" dirty="0">
                <a:solidFill>
                  <a:schemeClr val="bg1"/>
                </a:solidFill>
              </a:rPr>
              <a:t>где ни один обучающийся </a:t>
            </a:r>
            <a:r>
              <a:rPr lang="ru-RU" sz="3600" dirty="0" smtClean="0">
                <a:solidFill>
                  <a:schemeClr val="bg1"/>
                </a:solidFill>
              </a:rPr>
              <a:t>не </a:t>
            </a:r>
            <a:r>
              <a:rPr lang="ru-RU" sz="3600" dirty="0">
                <a:solidFill>
                  <a:schemeClr val="bg1"/>
                </a:solidFill>
              </a:rPr>
              <a:t>выбрал физику для сдачи ЕГЭ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1"/>
            <a:ext cx="1815152" cy="1291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47910" t="46996" r="24867" b="23499"/>
          <a:stretch>
            <a:fillRect/>
          </a:stretch>
        </p:blipFill>
        <p:spPr bwMode="auto">
          <a:xfrm>
            <a:off x="230688" y="19092"/>
            <a:ext cx="1547107" cy="12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230688" y="1291989"/>
          <a:ext cx="11837487" cy="563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72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29611</TotalTime>
  <Words>564</Words>
  <Application>Microsoft Office PowerPoint</Application>
  <PresentationFormat>Широкоэкранный</PresentationFormat>
  <Paragraphs>175</Paragraphs>
  <Slides>23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Segoe UI Light</vt:lpstr>
      <vt:lpstr>Source Sans Pro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предметов ОГЭ</vt:lpstr>
      <vt:lpstr>Выбор предметов ОГЭ</vt:lpstr>
      <vt:lpstr>Выбор предметов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вклада</vt:lpstr>
      <vt:lpstr>Оценка вклада</vt:lpstr>
      <vt:lpstr>Примеры</vt:lpstr>
      <vt:lpstr>Примеры</vt:lpstr>
      <vt:lpstr>Примеры</vt:lpstr>
      <vt:lpstr>Презентация PowerPoint</vt:lpstr>
      <vt:lpstr>Спасибо!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Zameer</dc:creator>
  <cp:lastModifiedBy>сотрудник</cp:lastModifiedBy>
  <cp:revision>275</cp:revision>
  <dcterms:created xsi:type="dcterms:W3CDTF">2013-09-24T06:52:52Z</dcterms:created>
  <dcterms:modified xsi:type="dcterms:W3CDTF">2019-11-12T16:34:19Z</dcterms:modified>
</cp:coreProperties>
</file>