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63" r:id="rId7"/>
    <p:sldId id="262" r:id="rId8"/>
    <p:sldId id="269" r:id="rId9"/>
    <p:sldId id="261" r:id="rId10"/>
    <p:sldId id="270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79D7E-2E87-490F-822F-EC251EEAAE4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B3FC3-F813-4F87-8B71-AD003DD858F2}">
      <dgm:prSet phldrT="[Текст]" custT="1"/>
      <dgm:spPr/>
      <dgm:t>
        <a:bodyPr/>
        <a:lstStyle/>
        <a:p>
          <a:r>
            <a:rPr lang="ru-RU" sz="2000" b="1" dirty="0" smtClean="0"/>
            <a:t>Проект ВБ, </a:t>
          </a:r>
          <a:r>
            <a:rPr lang="en-US" sz="2000" b="1" dirty="0" smtClean="0"/>
            <a:t>2</a:t>
          </a:r>
          <a:r>
            <a:rPr lang="ru-RU" sz="2000" b="1" dirty="0" smtClean="0"/>
            <a:t>0</a:t>
          </a:r>
          <a:r>
            <a:rPr lang="en-US" sz="2000" b="1" dirty="0" smtClean="0"/>
            <a:t>05-2008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D2A27038-D3C5-4881-A936-4961A264A177}" type="parTrans" cxnId="{F8826588-DE92-4028-A714-608B0F14DC4F}">
      <dgm:prSet/>
      <dgm:spPr/>
      <dgm:t>
        <a:bodyPr/>
        <a:lstStyle/>
        <a:p>
          <a:endParaRPr lang="ru-RU"/>
        </a:p>
      </dgm:t>
    </dgm:pt>
    <dgm:pt modelId="{10430AE1-7F29-4631-A6D8-F10D5FBBC48F}" type="sibTrans" cxnId="{F8826588-DE92-4028-A714-608B0F14DC4F}">
      <dgm:prSet/>
      <dgm:spPr/>
      <dgm:t>
        <a:bodyPr/>
        <a:lstStyle/>
        <a:p>
          <a:endParaRPr lang="ru-RU"/>
        </a:p>
      </dgm:t>
    </dgm:pt>
    <dgm:pt modelId="{E407477F-DC9B-498C-A1F8-04550BB0B926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Формативное</a:t>
          </a:r>
          <a:r>
            <a:rPr lang="ru-RU" sz="1400" dirty="0" smtClean="0"/>
            <a:t> оценивание </a:t>
          </a:r>
        </a:p>
        <a:p>
          <a:r>
            <a:rPr lang="ru-RU" sz="1400" dirty="0" smtClean="0"/>
            <a:t>как оценка индивидуального прогресса</a:t>
          </a:r>
        </a:p>
        <a:p>
          <a:r>
            <a:rPr lang="ru-RU" sz="1400" dirty="0" smtClean="0"/>
            <a:t>- Обучение учителей в двух пилотных регионах</a:t>
          </a:r>
        </a:p>
        <a:p>
          <a:r>
            <a:rPr lang="ru-RU" sz="1400" dirty="0" smtClean="0"/>
            <a:t>- Пилотирование модели оценки деятельности учителя,  введен критерий использования </a:t>
          </a:r>
          <a:r>
            <a:rPr lang="ru-RU" sz="1400" dirty="0" err="1" smtClean="0"/>
            <a:t>формативного</a:t>
          </a:r>
          <a:r>
            <a:rPr lang="ru-RU" sz="1400" dirty="0" smtClean="0"/>
            <a:t> оценивания</a:t>
          </a:r>
          <a:endParaRPr lang="ru-RU" sz="1400" dirty="0"/>
        </a:p>
      </dgm:t>
    </dgm:pt>
    <dgm:pt modelId="{677A6A0B-62A0-4CFD-98EA-1E927811F3A5}" type="parTrans" cxnId="{BC31DB89-47B5-423E-90EE-AFD7C3C79625}">
      <dgm:prSet/>
      <dgm:spPr/>
      <dgm:t>
        <a:bodyPr/>
        <a:lstStyle/>
        <a:p>
          <a:endParaRPr lang="ru-RU"/>
        </a:p>
      </dgm:t>
    </dgm:pt>
    <dgm:pt modelId="{66A64AF2-A54A-4020-A4E4-943F1331B5F9}" type="sibTrans" cxnId="{BC31DB89-47B5-423E-90EE-AFD7C3C79625}">
      <dgm:prSet/>
      <dgm:spPr/>
      <dgm:t>
        <a:bodyPr/>
        <a:lstStyle/>
        <a:p>
          <a:endParaRPr lang="ru-RU"/>
        </a:p>
      </dgm:t>
    </dgm:pt>
    <dgm:pt modelId="{C88FC4DD-5B73-4DAA-A800-5881A67085D1}">
      <dgm:prSet phldrT="[Текст]" custT="1"/>
      <dgm:spPr/>
      <dgm:t>
        <a:bodyPr/>
        <a:lstStyle/>
        <a:p>
          <a:r>
            <a:rPr lang="ru-RU" sz="1800" b="1" dirty="0" smtClean="0"/>
            <a:t>Проект</a:t>
          </a:r>
          <a:r>
            <a:rPr lang="en-US" sz="1800" b="1" dirty="0" smtClean="0"/>
            <a:t> USAID</a:t>
          </a:r>
          <a:r>
            <a:rPr lang="ru-RU" sz="1800" b="1" dirty="0" smtClean="0"/>
            <a:t>, </a:t>
          </a:r>
          <a:r>
            <a:rPr lang="en-US" sz="1800" b="1" dirty="0" smtClean="0"/>
            <a:t>2008-2012</a:t>
          </a:r>
          <a:endParaRPr lang="ru-RU" sz="1800" b="1" dirty="0"/>
        </a:p>
      </dgm:t>
    </dgm:pt>
    <dgm:pt modelId="{5453D97A-DD42-48F7-BDF2-2EACB68835D2}" type="parTrans" cxnId="{89644179-002E-4459-9ABA-100A95F64CEA}">
      <dgm:prSet/>
      <dgm:spPr/>
      <dgm:t>
        <a:bodyPr/>
        <a:lstStyle/>
        <a:p>
          <a:endParaRPr lang="ru-RU"/>
        </a:p>
      </dgm:t>
    </dgm:pt>
    <dgm:pt modelId="{70DE6B42-EE17-462F-BF38-518EBA0B2F09}" type="sibTrans" cxnId="{89644179-002E-4459-9ABA-100A95F64CEA}">
      <dgm:prSet/>
      <dgm:spPr/>
      <dgm:t>
        <a:bodyPr/>
        <a:lstStyle/>
        <a:p>
          <a:endParaRPr lang="ru-RU"/>
        </a:p>
      </dgm:t>
    </dgm:pt>
    <dgm:pt modelId="{0A26E2F2-64F1-4C01-A94B-28F1BA78022B}">
      <dgm:prSet phldrT="[Текст]" custT="1"/>
      <dgm:spPr/>
      <dgm:t>
        <a:bodyPr/>
        <a:lstStyle/>
        <a:p>
          <a:r>
            <a:rPr lang="ru-RU" sz="1400" dirty="0" err="1" smtClean="0"/>
            <a:t>Формативное</a:t>
          </a:r>
          <a:r>
            <a:rPr lang="ru-RU" sz="1400" dirty="0" smtClean="0"/>
            <a:t> оценивание  как постоянный процесс  наблюдения, сбора информации и обратной связи для  улучшения преподавания и  обучения/учения</a:t>
          </a:r>
        </a:p>
        <a:p>
          <a:r>
            <a:rPr lang="ru-RU" sz="1400" dirty="0" smtClean="0"/>
            <a:t>- разработка, пилотирование модулей повышения квалификации и включение их в  государственную программу повышения квалификации</a:t>
          </a:r>
        </a:p>
        <a:p>
          <a:r>
            <a:rPr lang="ru-RU" sz="1400" dirty="0" smtClean="0"/>
            <a:t>- Разработка, печать, распространение  методических пособий для учителей во все школы страны</a:t>
          </a:r>
          <a:endParaRPr lang="ru-RU" sz="1400" dirty="0"/>
        </a:p>
      </dgm:t>
    </dgm:pt>
    <dgm:pt modelId="{C23FC455-1071-4247-BCE3-ADFED9E044FF}" type="parTrans" cxnId="{7521C569-F9F9-47D1-9F93-AE2C8C523485}">
      <dgm:prSet/>
      <dgm:spPr/>
      <dgm:t>
        <a:bodyPr/>
        <a:lstStyle/>
        <a:p>
          <a:endParaRPr lang="ru-RU"/>
        </a:p>
      </dgm:t>
    </dgm:pt>
    <dgm:pt modelId="{DAFA2E07-FFAF-4269-9C5E-D44F0817D1AB}" type="sibTrans" cxnId="{7521C569-F9F9-47D1-9F93-AE2C8C523485}">
      <dgm:prSet/>
      <dgm:spPr/>
      <dgm:t>
        <a:bodyPr/>
        <a:lstStyle/>
        <a:p>
          <a:endParaRPr lang="ru-RU"/>
        </a:p>
      </dgm:t>
    </dgm:pt>
    <dgm:pt modelId="{CAE36B53-F04E-4655-A7A4-B9F30FDD8929}">
      <dgm:prSet phldrT="[Текст]" custT="1"/>
      <dgm:spPr/>
      <dgm:t>
        <a:bodyPr/>
        <a:lstStyle/>
        <a:p>
          <a:r>
            <a:rPr lang="ru-RU" sz="1800" dirty="0" smtClean="0"/>
            <a:t>Проект </a:t>
          </a:r>
          <a:r>
            <a:rPr lang="en-US" sz="1800" dirty="0" smtClean="0"/>
            <a:t> </a:t>
          </a:r>
          <a:r>
            <a:rPr lang="en-US" sz="1800" b="1" dirty="0" smtClean="0"/>
            <a:t>READ</a:t>
          </a:r>
          <a:r>
            <a:rPr lang="en-US" sz="1800" dirty="0" smtClean="0"/>
            <a:t> </a:t>
          </a:r>
          <a:r>
            <a:rPr lang="ru-RU" sz="1800" dirty="0" smtClean="0"/>
            <a:t>-</a:t>
          </a:r>
          <a:r>
            <a:rPr lang="en-US" sz="1800" dirty="0" smtClean="0"/>
            <a:t>1</a:t>
          </a:r>
          <a:r>
            <a:rPr lang="ru-RU" sz="1800" dirty="0" smtClean="0"/>
            <a:t>, 2012-2014</a:t>
          </a:r>
          <a:endParaRPr lang="en-US" sz="1800" dirty="0" smtClean="0"/>
        </a:p>
        <a:p>
          <a:endParaRPr lang="ru-RU" sz="700" dirty="0"/>
        </a:p>
      </dgm:t>
    </dgm:pt>
    <dgm:pt modelId="{8BBBC0B5-80C7-4B8F-96FC-30C7E202F36B}" type="parTrans" cxnId="{1534701C-323A-4CE5-9432-9411240F81AD}">
      <dgm:prSet/>
      <dgm:spPr/>
      <dgm:t>
        <a:bodyPr/>
        <a:lstStyle/>
        <a:p>
          <a:endParaRPr lang="ru-RU"/>
        </a:p>
      </dgm:t>
    </dgm:pt>
    <dgm:pt modelId="{F10E4DE8-1E3D-4A7D-9766-FC444B0E4018}" type="sibTrans" cxnId="{1534701C-323A-4CE5-9432-9411240F81AD}">
      <dgm:prSet/>
      <dgm:spPr/>
      <dgm:t>
        <a:bodyPr/>
        <a:lstStyle/>
        <a:p>
          <a:endParaRPr lang="ru-RU"/>
        </a:p>
      </dgm:t>
    </dgm:pt>
    <dgm:pt modelId="{BB90798A-7756-480B-9B58-16DB8EB11519}">
      <dgm:prSet phldrT="[Текст]"/>
      <dgm:spPr/>
      <dgm:t>
        <a:bodyPr/>
        <a:lstStyle/>
        <a:p>
          <a:r>
            <a:rPr lang="en-US" dirty="0" smtClean="0"/>
            <a:t>-  </a:t>
          </a:r>
          <a:r>
            <a:rPr lang="ru-RU" dirty="0" smtClean="0"/>
            <a:t>Обучены  </a:t>
          </a:r>
          <a:r>
            <a:rPr lang="en-US" dirty="0" smtClean="0"/>
            <a:t>30%</a:t>
          </a:r>
          <a:r>
            <a:rPr lang="ru-RU" dirty="0" smtClean="0"/>
            <a:t> учителей начальных классов (2 модуля по </a:t>
          </a:r>
          <a:r>
            <a:rPr lang="ru-RU" dirty="0" err="1" smtClean="0"/>
            <a:t>формативному</a:t>
          </a:r>
          <a:r>
            <a:rPr lang="ru-RU" dirty="0" smtClean="0"/>
            <a:t> оцениванию</a:t>
          </a:r>
        </a:p>
        <a:p>
          <a:r>
            <a:rPr lang="ru-RU" dirty="0" smtClean="0"/>
            <a:t>-  Обучены  национальные тренеры из чиста государственных институтов повышения </a:t>
          </a:r>
          <a:r>
            <a:rPr lang="ru-RU" dirty="0" err="1" smtClean="0"/>
            <a:t>квалфикации</a:t>
          </a:r>
          <a:r>
            <a:rPr lang="ru-RU" dirty="0" smtClean="0"/>
            <a:t> (усиление потенциала)</a:t>
          </a:r>
        </a:p>
        <a:p>
          <a:r>
            <a:rPr lang="ru-RU" dirty="0" smtClean="0"/>
            <a:t>- Разработан модуль и методические материалы для программы подготовки учителей в вузах</a:t>
          </a:r>
          <a:r>
            <a:rPr lang="en-US" dirty="0" smtClean="0"/>
            <a:t>  </a:t>
          </a:r>
          <a:endParaRPr lang="ru-RU" dirty="0"/>
        </a:p>
      </dgm:t>
    </dgm:pt>
    <dgm:pt modelId="{F7FB4350-6401-4B60-9ACE-B1224D485435}" type="parTrans" cxnId="{0EF2B509-1424-4289-9CB8-64CA9112DABC}">
      <dgm:prSet/>
      <dgm:spPr/>
      <dgm:t>
        <a:bodyPr/>
        <a:lstStyle/>
        <a:p>
          <a:endParaRPr lang="ru-RU"/>
        </a:p>
      </dgm:t>
    </dgm:pt>
    <dgm:pt modelId="{D1133BEA-B24C-4843-871F-EAC7AAC22443}" type="sibTrans" cxnId="{0EF2B509-1424-4289-9CB8-64CA9112DABC}">
      <dgm:prSet/>
      <dgm:spPr/>
      <dgm:t>
        <a:bodyPr/>
        <a:lstStyle/>
        <a:p>
          <a:endParaRPr lang="ru-RU"/>
        </a:p>
      </dgm:t>
    </dgm:pt>
    <dgm:pt modelId="{CAA71357-6594-4F53-9005-CC30063F7B87}" type="pres">
      <dgm:prSet presAssocID="{A1C79D7E-2E87-490F-822F-EC251EEAAE4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4620ED9-577E-4BAD-8828-2AE8C6F90D80}" type="pres">
      <dgm:prSet presAssocID="{665B3FC3-F813-4F87-8B71-AD003DD858F2}" presName="parentText1" presStyleLbl="node1" presStyleIdx="0" presStyleCnt="3" custScaleX="81166" custLinFactNeighborX="-9163" custLinFactNeighborY="-26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63950-417B-4E2A-AC39-482503AB4B8A}" type="pres">
      <dgm:prSet presAssocID="{665B3FC3-F813-4F87-8B71-AD003DD858F2}" presName="childText1" presStyleLbl="solidAlignAcc1" presStyleIdx="0" presStyleCnt="3" custScaleY="106624" custLinFactNeighborX="408" custLinFactNeighborY="-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19BAD-A308-4DE4-AFDA-4874EBA8B4BD}" type="pres">
      <dgm:prSet presAssocID="{C88FC4DD-5B73-4DAA-A800-5881A67085D1}" presName="parentText2" presStyleLbl="node1" presStyleIdx="1" presStyleCnt="3" custScaleX="92112" custScaleY="102907" custLinFactNeighborX="-7827" custLinFactNeighborY="-1133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9C56B-0060-4020-B848-E72CB3DA4D44}" type="pres">
      <dgm:prSet presAssocID="{C88FC4DD-5B73-4DAA-A800-5881A67085D1}" presName="childText2" presStyleLbl="solidAlignAcc1" presStyleIdx="1" presStyleCnt="3" custScaleX="118050" custScaleY="129354" custLinFactNeighborX="3756" custLinFactNeighborY="2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B5709-AC21-4C7E-A900-6B8219C8F0B1}" type="pres">
      <dgm:prSet presAssocID="{CAE36B53-F04E-4655-A7A4-B9F30FDD8929}" presName="parentText3" presStyleLbl="node1" presStyleIdx="2" presStyleCnt="3" custScaleX="113201" custLinFactNeighborX="13379" custLinFactNeighborY="-86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E6697-34DA-4A9A-A050-1DF27D09498D}" type="pres">
      <dgm:prSet presAssocID="{CAE36B53-F04E-4655-A7A4-B9F30FDD8929}" presName="childText3" presStyleLbl="solidAlignAcc1" presStyleIdx="2" presStyleCnt="3" custScaleX="123779" custScaleY="125131" custLinFactNeighborX="18281" custLinFactNeighborY="-6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B95FC-3B7F-4B22-8746-5A08923618AF}" type="presOf" srcId="{E407477F-DC9B-498C-A1F8-04550BB0B926}" destId="{DB163950-417B-4E2A-AC39-482503AB4B8A}" srcOrd="0" destOrd="0" presId="urn:microsoft.com/office/officeart/2009/3/layout/IncreasingArrowsProcess"/>
    <dgm:cxn modelId="{9F83054C-D6CD-4186-A9C2-5B184A5D7F3F}" type="presOf" srcId="{0A26E2F2-64F1-4C01-A94B-28F1BA78022B}" destId="{DB99C56B-0060-4020-B848-E72CB3DA4D44}" srcOrd="0" destOrd="0" presId="urn:microsoft.com/office/officeart/2009/3/layout/IncreasingArrowsProcess"/>
    <dgm:cxn modelId="{71E599DF-D32B-4A26-B461-66B101DA9294}" type="presOf" srcId="{CAE36B53-F04E-4655-A7A4-B9F30FDD8929}" destId="{81CB5709-AC21-4C7E-A900-6B8219C8F0B1}" srcOrd="0" destOrd="0" presId="urn:microsoft.com/office/officeart/2009/3/layout/IncreasingArrowsProcess"/>
    <dgm:cxn modelId="{1534701C-323A-4CE5-9432-9411240F81AD}" srcId="{A1C79D7E-2E87-490F-822F-EC251EEAAE43}" destId="{CAE36B53-F04E-4655-A7A4-B9F30FDD8929}" srcOrd="2" destOrd="0" parTransId="{8BBBC0B5-80C7-4B8F-96FC-30C7E202F36B}" sibTransId="{F10E4DE8-1E3D-4A7D-9766-FC444B0E4018}"/>
    <dgm:cxn modelId="{F8826588-DE92-4028-A714-608B0F14DC4F}" srcId="{A1C79D7E-2E87-490F-822F-EC251EEAAE43}" destId="{665B3FC3-F813-4F87-8B71-AD003DD858F2}" srcOrd="0" destOrd="0" parTransId="{D2A27038-D3C5-4881-A936-4961A264A177}" sibTransId="{10430AE1-7F29-4631-A6D8-F10D5FBBC48F}"/>
    <dgm:cxn modelId="{A90CB50A-D438-4BEF-BF65-55707234CCFD}" type="presOf" srcId="{A1C79D7E-2E87-490F-822F-EC251EEAAE43}" destId="{CAA71357-6594-4F53-9005-CC30063F7B87}" srcOrd="0" destOrd="0" presId="urn:microsoft.com/office/officeart/2009/3/layout/IncreasingArrowsProcess"/>
    <dgm:cxn modelId="{BD736D85-132D-4DA4-BA55-5D0ADDD79537}" type="presOf" srcId="{665B3FC3-F813-4F87-8B71-AD003DD858F2}" destId="{D4620ED9-577E-4BAD-8828-2AE8C6F90D80}" srcOrd="0" destOrd="0" presId="urn:microsoft.com/office/officeart/2009/3/layout/IncreasingArrowsProcess"/>
    <dgm:cxn modelId="{7521C569-F9F9-47D1-9F93-AE2C8C523485}" srcId="{C88FC4DD-5B73-4DAA-A800-5881A67085D1}" destId="{0A26E2F2-64F1-4C01-A94B-28F1BA78022B}" srcOrd="0" destOrd="0" parTransId="{C23FC455-1071-4247-BCE3-ADFED9E044FF}" sibTransId="{DAFA2E07-FFAF-4269-9C5E-D44F0817D1AB}"/>
    <dgm:cxn modelId="{BC31DB89-47B5-423E-90EE-AFD7C3C79625}" srcId="{665B3FC3-F813-4F87-8B71-AD003DD858F2}" destId="{E407477F-DC9B-498C-A1F8-04550BB0B926}" srcOrd="0" destOrd="0" parTransId="{677A6A0B-62A0-4CFD-98EA-1E927811F3A5}" sibTransId="{66A64AF2-A54A-4020-A4E4-943F1331B5F9}"/>
    <dgm:cxn modelId="{89644179-002E-4459-9ABA-100A95F64CEA}" srcId="{A1C79D7E-2E87-490F-822F-EC251EEAAE43}" destId="{C88FC4DD-5B73-4DAA-A800-5881A67085D1}" srcOrd="1" destOrd="0" parTransId="{5453D97A-DD42-48F7-BDF2-2EACB68835D2}" sibTransId="{70DE6B42-EE17-462F-BF38-518EBA0B2F09}"/>
    <dgm:cxn modelId="{0EF2B509-1424-4289-9CB8-64CA9112DABC}" srcId="{CAE36B53-F04E-4655-A7A4-B9F30FDD8929}" destId="{BB90798A-7756-480B-9B58-16DB8EB11519}" srcOrd="0" destOrd="0" parTransId="{F7FB4350-6401-4B60-9ACE-B1224D485435}" sibTransId="{D1133BEA-B24C-4843-871F-EAC7AAC22443}"/>
    <dgm:cxn modelId="{0D74A129-F141-45A9-A0D8-52F72BA98B4F}" type="presOf" srcId="{BB90798A-7756-480B-9B58-16DB8EB11519}" destId="{A00E6697-34DA-4A9A-A050-1DF27D09498D}" srcOrd="0" destOrd="0" presId="urn:microsoft.com/office/officeart/2009/3/layout/IncreasingArrowsProcess"/>
    <dgm:cxn modelId="{F398A1EC-33A1-4BAE-B09B-9FA1FA01C4E5}" type="presOf" srcId="{C88FC4DD-5B73-4DAA-A800-5881A67085D1}" destId="{F2919BAD-A308-4DE4-AFDA-4874EBA8B4BD}" srcOrd="0" destOrd="0" presId="urn:microsoft.com/office/officeart/2009/3/layout/IncreasingArrowsProcess"/>
    <dgm:cxn modelId="{E1DB0646-9A44-4AF3-91CA-1F997E0713A5}" type="presParOf" srcId="{CAA71357-6594-4F53-9005-CC30063F7B87}" destId="{D4620ED9-577E-4BAD-8828-2AE8C6F90D80}" srcOrd="0" destOrd="0" presId="urn:microsoft.com/office/officeart/2009/3/layout/IncreasingArrowsProcess"/>
    <dgm:cxn modelId="{286A1921-A573-4C69-A004-144289DBC212}" type="presParOf" srcId="{CAA71357-6594-4F53-9005-CC30063F7B87}" destId="{DB163950-417B-4E2A-AC39-482503AB4B8A}" srcOrd="1" destOrd="0" presId="urn:microsoft.com/office/officeart/2009/3/layout/IncreasingArrowsProcess"/>
    <dgm:cxn modelId="{049F0DFD-D8DA-417E-B332-71B1A5BC684B}" type="presParOf" srcId="{CAA71357-6594-4F53-9005-CC30063F7B87}" destId="{F2919BAD-A308-4DE4-AFDA-4874EBA8B4BD}" srcOrd="2" destOrd="0" presId="urn:microsoft.com/office/officeart/2009/3/layout/IncreasingArrowsProcess"/>
    <dgm:cxn modelId="{EFF58A2F-1F4C-4EC1-9D20-47E1EC564ED9}" type="presParOf" srcId="{CAA71357-6594-4F53-9005-CC30063F7B87}" destId="{DB99C56B-0060-4020-B848-E72CB3DA4D44}" srcOrd="3" destOrd="0" presId="urn:microsoft.com/office/officeart/2009/3/layout/IncreasingArrowsProcess"/>
    <dgm:cxn modelId="{63D1EDB5-1950-4ED9-9E45-DAE4F061CAA7}" type="presParOf" srcId="{CAA71357-6594-4F53-9005-CC30063F7B87}" destId="{81CB5709-AC21-4C7E-A900-6B8219C8F0B1}" srcOrd="4" destOrd="0" presId="urn:microsoft.com/office/officeart/2009/3/layout/IncreasingArrowsProcess"/>
    <dgm:cxn modelId="{CE436467-7259-4633-AD47-B3AA25A4A1C1}" type="presParOf" srcId="{CAA71357-6594-4F53-9005-CC30063F7B87}" destId="{A00E6697-34DA-4A9A-A050-1DF27D09498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20ED9-577E-4BAD-8828-2AE8C6F90D80}">
      <dsp:nvSpPr>
        <dsp:cNvPr id="0" name=""/>
        <dsp:cNvSpPr/>
      </dsp:nvSpPr>
      <dsp:spPr>
        <a:xfrm>
          <a:off x="0" y="-9554"/>
          <a:ext cx="7147404" cy="12824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Проект ВБ, </a:t>
          </a:r>
          <a:r>
            <a:rPr lang="en-US" sz="2000" b="1" kern="1200" dirty="0" smtClean="0"/>
            <a:t>2</a:t>
          </a:r>
          <a:r>
            <a:rPr lang="ru-RU" sz="2000" b="1" kern="1200" dirty="0" smtClean="0"/>
            <a:t>0</a:t>
          </a:r>
          <a:r>
            <a:rPr lang="en-US" sz="2000" b="1" kern="1200" dirty="0" smtClean="0"/>
            <a:t>05-2008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0" y="311065"/>
        <a:ext cx="6826785" cy="641237"/>
      </dsp:txXfrm>
    </dsp:sp>
    <dsp:sp modelId="{DB163950-417B-4E2A-AC39-482503AB4B8A}">
      <dsp:nvSpPr>
        <dsp:cNvPr id="0" name=""/>
        <dsp:cNvSpPr/>
      </dsp:nvSpPr>
      <dsp:spPr>
        <a:xfrm>
          <a:off x="-74993" y="889739"/>
          <a:ext cx="2712220" cy="263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Формативное</a:t>
          </a:r>
          <a:r>
            <a:rPr lang="ru-RU" sz="1400" kern="1200" dirty="0" smtClean="0"/>
            <a:t> оценивание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оценка индивидуального прогресса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Обучение учителей в двух пилотных регионах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Пилотирование модели оценки деятельности учителя,  введен критерий использования </a:t>
          </a:r>
          <a:r>
            <a:rPr lang="ru-RU" sz="1400" kern="1200" dirty="0" err="1" smtClean="0"/>
            <a:t>формативного</a:t>
          </a:r>
          <a:r>
            <a:rPr lang="ru-RU" sz="1400" kern="1200" dirty="0" smtClean="0"/>
            <a:t> оценивания</a:t>
          </a:r>
          <a:endParaRPr lang="ru-RU" sz="1400" kern="1200" dirty="0"/>
        </a:p>
      </dsp:txBody>
      <dsp:txXfrm>
        <a:off x="-74993" y="889739"/>
        <a:ext cx="2712220" cy="2634168"/>
      </dsp:txXfrm>
    </dsp:sp>
    <dsp:sp modelId="{F2919BAD-A308-4DE4-AFDA-4874EBA8B4BD}">
      <dsp:nvSpPr>
        <dsp:cNvPr id="0" name=""/>
        <dsp:cNvSpPr/>
      </dsp:nvSpPr>
      <dsp:spPr>
        <a:xfrm>
          <a:off x="2389542" y="253876"/>
          <a:ext cx="5613019" cy="131975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359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</a:t>
          </a:r>
          <a:r>
            <a:rPr lang="en-US" sz="1800" b="1" kern="1200" dirty="0" smtClean="0"/>
            <a:t> USAID</a:t>
          </a:r>
          <a:r>
            <a:rPr lang="ru-RU" sz="1800" b="1" kern="1200" dirty="0" smtClean="0"/>
            <a:t>, </a:t>
          </a:r>
          <a:r>
            <a:rPr lang="en-US" sz="1800" b="1" kern="1200" dirty="0" smtClean="0"/>
            <a:t>2008-2012</a:t>
          </a:r>
          <a:endParaRPr lang="ru-RU" sz="1800" b="1" kern="1200" dirty="0"/>
        </a:p>
      </dsp:txBody>
      <dsp:txXfrm>
        <a:off x="2389542" y="583815"/>
        <a:ext cx="5283080" cy="659879"/>
      </dsp:txXfrm>
    </dsp:sp>
    <dsp:sp modelId="{DB99C56B-0060-4020-B848-E72CB3DA4D44}">
      <dsp:nvSpPr>
        <dsp:cNvPr id="0" name=""/>
        <dsp:cNvSpPr/>
      </dsp:nvSpPr>
      <dsp:spPr>
        <a:xfrm>
          <a:off x="2483253" y="1103506"/>
          <a:ext cx="3201775" cy="3195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Формативное</a:t>
          </a:r>
          <a:r>
            <a:rPr lang="ru-RU" sz="1400" kern="1200" dirty="0" smtClean="0"/>
            <a:t> оценивание  как постоянный процесс  наблюдения, сбора информации и обратной связи для  улучшения преподавания и  обучения/учения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разработка, пилотирование модулей повышения квалификации и включение их в  государственную программу повышения квалификации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Разработка, печать, распространение  методических пособий для учителей во все школы страны</a:t>
          </a:r>
          <a:endParaRPr lang="ru-RU" sz="1400" kern="1200" dirty="0"/>
        </a:p>
      </dsp:txBody>
      <dsp:txXfrm>
        <a:off x="2483253" y="1103506"/>
        <a:ext cx="3201775" cy="3195717"/>
      </dsp:txXfrm>
    </dsp:sp>
    <dsp:sp modelId="{81CB5709-AC21-4C7E-A900-6B8219C8F0B1}">
      <dsp:nvSpPr>
        <dsp:cNvPr id="0" name=""/>
        <dsp:cNvSpPr/>
      </dsp:nvSpPr>
      <dsp:spPr>
        <a:xfrm>
          <a:off x="5115186" y="734328"/>
          <a:ext cx="3827857" cy="12824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359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 </a:t>
          </a:r>
          <a:r>
            <a:rPr lang="en-US" sz="1800" kern="1200" dirty="0" smtClean="0"/>
            <a:t> </a:t>
          </a:r>
          <a:r>
            <a:rPr lang="en-US" sz="1800" b="1" kern="1200" dirty="0" smtClean="0"/>
            <a:t>READ</a:t>
          </a:r>
          <a:r>
            <a:rPr lang="en-US" sz="1800" kern="1200" dirty="0" smtClean="0"/>
            <a:t> </a:t>
          </a:r>
          <a:r>
            <a:rPr lang="ru-RU" sz="1800" kern="1200" dirty="0" smtClean="0"/>
            <a:t>-</a:t>
          </a:r>
          <a:r>
            <a:rPr lang="en-US" sz="1800" kern="1200" dirty="0" smtClean="0"/>
            <a:t>1</a:t>
          </a:r>
          <a:r>
            <a:rPr lang="ru-RU" sz="1800" kern="1200" dirty="0" smtClean="0"/>
            <a:t>, 2012-2014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115186" y="1054947"/>
        <a:ext cx="3507238" cy="641237"/>
      </dsp:txXfrm>
    </dsp:sp>
    <dsp:sp modelId="{A00E6697-34DA-4A9A-A050-1DF27D09498D}">
      <dsp:nvSpPr>
        <dsp:cNvPr id="0" name=""/>
        <dsp:cNvSpPr/>
      </dsp:nvSpPr>
      <dsp:spPr>
        <a:xfrm>
          <a:off x="5499824" y="1370693"/>
          <a:ext cx="3357159" cy="30461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 </a:t>
          </a:r>
          <a:r>
            <a:rPr lang="ru-RU" sz="1600" kern="1200" dirty="0" smtClean="0"/>
            <a:t>Обучены  </a:t>
          </a:r>
          <a:r>
            <a:rPr lang="en-US" sz="1600" kern="1200" dirty="0" smtClean="0"/>
            <a:t>30%</a:t>
          </a:r>
          <a:r>
            <a:rPr lang="ru-RU" sz="1600" kern="1200" dirty="0" smtClean="0"/>
            <a:t> учителей начальных классов (2 модуля по </a:t>
          </a:r>
          <a:r>
            <a:rPr lang="ru-RU" sz="1600" kern="1200" dirty="0" err="1" smtClean="0"/>
            <a:t>формативному</a:t>
          </a:r>
          <a:r>
            <a:rPr lang="ru-RU" sz="1600" kern="1200" dirty="0" smtClean="0"/>
            <a:t> оцениванию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 Обучены  национальные тренеры из чиста государственных институтов повышения </a:t>
          </a:r>
          <a:r>
            <a:rPr lang="ru-RU" sz="1600" kern="1200" dirty="0" err="1" smtClean="0"/>
            <a:t>квалфикации</a:t>
          </a:r>
          <a:r>
            <a:rPr lang="ru-RU" sz="1600" kern="1200" dirty="0" smtClean="0"/>
            <a:t> (усиление потенциала)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Разработан модуль и методические материалы для программы подготовки учителей в вузах</a:t>
          </a:r>
          <a:r>
            <a:rPr lang="en-US" sz="1600" kern="1200" dirty="0" smtClean="0"/>
            <a:t>  </a:t>
          </a:r>
          <a:endParaRPr lang="ru-RU" sz="1600" kern="1200" dirty="0"/>
        </a:p>
      </dsp:txBody>
      <dsp:txXfrm>
        <a:off x="5499824" y="1370693"/>
        <a:ext cx="3357159" cy="3046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ule-janiy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Внутриклассное</a:t>
            </a:r>
            <a:r>
              <a:rPr lang="ru-RU" dirty="0" smtClean="0"/>
              <a:t> оценивание в Кыргызстане: от отдельных проектов к системной реализации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34570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Хамзина</a:t>
            </a:r>
            <a:r>
              <a:rPr lang="ru-RU" sz="2400" dirty="0" smtClean="0"/>
              <a:t> Сауле </a:t>
            </a:r>
            <a:r>
              <a:rPr lang="ru-RU" sz="2400" dirty="0" err="1" smtClean="0"/>
              <a:t>Аскаровна</a:t>
            </a:r>
            <a:r>
              <a:rPr lang="ru-RU" sz="2400" dirty="0" smtClean="0"/>
              <a:t>,</a:t>
            </a:r>
          </a:p>
          <a:p>
            <a:pPr algn="r"/>
            <a:r>
              <a:rPr lang="ru-RU" sz="2400" dirty="0" smtClean="0"/>
              <a:t>зам. руководителя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algn="r"/>
            <a:r>
              <a:rPr lang="ru-RU" sz="2400" dirty="0" smtClean="0"/>
              <a:t> проекта</a:t>
            </a:r>
            <a:r>
              <a:rPr lang="en-US" sz="2400" dirty="0" smtClean="0">
                <a:latin typeface="Arial Rounded MT Bold" panose="020F0704030504030204" pitchFamily="34" charset="0"/>
              </a:rPr>
              <a:t> IBE</a:t>
            </a:r>
            <a:r>
              <a:rPr lang="ru-RU" sz="2400" dirty="0"/>
              <a:t>-</a:t>
            </a:r>
            <a:r>
              <a:rPr lang="en-US" sz="2400" dirty="0" smtClean="0">
                <a:latin typeface="Arial Rounded MT Bold" panose="020F0704030504030204" pitchFamily="34" charset="0"/>
              </a:rPr>
              <a:t>KR/USAID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8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48868"/>
              </p:ext>
            </p:extLst>
          </p:nvPr>
        </p:nvGraphicFramePr>
        <p:xfrm>
          <a:off x="179512" y="908720"/>
          <a:ext cx="8784976" cy="578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3517051"/>
                <a:gridCol w="4763869"/>
              </a:tblGrid>
              <a:tr h="283898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Виды оценивания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Виды работ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Текущее оценивание                                                     </a:t>
                      </a:r>
                      <a:r>
                        <a:rPr lang="ru-RU" sz="1800" dirty="0">
                          <a:effectLst/>
                        </a:rPr>
                        <a:t>10%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845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Определяет учитель самостоятельно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Устный ответ, презентация работы группы/пары, письменная классная/домашняя работая и др.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Промежуточное оценивание                                          </a:t>
                      </a:r>
                      <a:r>
                        <a:rPr lang="ru-RU" sz="1600" dirty="0">
                          <a:effectLst/>
                        </a:rPr>
                        <a:t>70%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845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Письменные работы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Различные виды эссе, рефераты, аналитическая работа, сочинения, контрольные работы, тесты  и др.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98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Устные формы работ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Сообщение, презентация, доклад и др.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845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Проектная/исследовательская работа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Исследовательский отчет, описание результатов эксперимента, лабораторные работы, проекты  и др.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797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Портфолио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Презентация  учебных достижений учащимися в  портфолио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Итоговое оценивание                                                  </a:t>
                      </a:r>
                      <a:r>
                        <a:rPr lang="ru-RU" sz="1600" dirty="0">
                          <a:effectLst/>
                        </a:rPr>
                        <a:t>20%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808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Тематическая, четвертная, полугодовая, годовая проверочная/контрольная работа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Тест, письменные задания, зачет и др.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4174"/>
            <a:ext cx="8676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Таблица 1. Ориентировочная модель оценивания индивидуальных образовательных достижений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учащегося в средних и старших классах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Условия , определяющие успешность практической реализации подхода к оценивани</a:t>
            </a:r>
            <a:r>
              <a:rPr lang="ru-RU" sz="2800" dirty="0"/>
              <a:t>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782448"/>
              </p:ext>
            </p:extLst>
          </p:nvPr>
        </p:nvGraphicFramePr>
        <p:xfrm>
          <a:off x="179512" y="1340766"/>
          <a:ext cx="8784976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128"/>
                <a:gridCol w="5213848"/>
              </a:tblGrid>
              <a:tr h="385546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условия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Перспективы</a:t>
                      </a:r>
                      <a:endParaRPr lang="ru-RU" dirty="0"/>
                    </a:p>
                  </a:txBody>
                  <a:tcPr/>
                </a:tc>
              </a:tr>
              <a:tr h="964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Политика, нормативно-правовая закрепленность,</a:t>
                      </a:r>
                      <a:r>
                        <a:rPr lang="ru-RU" baseline="0" dirty="0" smtClean="0"/>
                        <a:t> синхронизация со стандартами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Утверждение</a:t>
                      </a:r>
                      <a:r>
                        <a:rPr lang="ru-RU" baseline="0" dirty="0" smtClean="0"/>
                        <a:t> концепции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Доработка и утверждение  предметных стандартов по всем ступеням</a:t>
                      </a:r>
                      <a:endParaRPr lang="ru-RU" dirty="0"/>
                    </a:p>
                  </a:txBody>
                  <a:tcPr/>
                </a:tc>
              </a:tr>
              <a:tr h="1833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Потенциал</a:t>
                      </a:r>
                      <a:r>
                        <a:rPr lang="ru-RU" baseline="0" dirty="0" smtClean="0"/>
                        <a:t> институтов, отвечающих за  внедрение в практику, разработку, методическую поддержку и сопровождение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Внедрение</a:t>
                      </a:r>
                      <a:r>
                        <a:rPr lang="ru-RU" baseline="0" dirty="0" smtClean="0"/>
                        <a:t> в программы подготовки учителей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Обучение методических служб на уровне школ, районов и СПК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Разработка и распространение методических материалов, например по </a:t>
                      </a:r>
                      <a:r>
                        <a:rPr lang="ru-RU" baseline="0" dirty="0" err="1" smtClean="0"/>
                        <a:t>суммативному</a:t>
                      </a:r>
                      <a:r>
                        <a:rPr lang="ru-RU" baseline="0" dirty="0" smtClean="0"/>
                        <a:t> оцениванию</a:t>
                      </a:r>
                    </a:p>
                  </a:txBody>
                  <a:tcPr/>
                </a:tc>
              </a:tr>
              <a:tr h="963866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Закрепленность в системе требований к обучению</a:t>
                      </a:r>
                      <a:r>
                        <a:rPr lang="ru-RU" baseline="0" dirty="0" smtClean="0"/>
                        <a:t> /оценке деятельности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Новая система аттестации вводится с 2020-2021</a:t>
                      </a:r>
                      <a:r>
                        <a:rPr lang="ru-RU" baseline="0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</a:tr>
              <a:tr h="1253025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Обеспеченность ресурсами </a:t>
                      </a:r>
                      <a:r>
                        <a:rPr lang="ru-RU" baseline="0" dirty="0" smtClean="0"/>
                        <a:t> (УМК, методические материалы, курсы повышения квалификации и </a:t>
                      </a:r>
                      <a:r>
                        <a:rPr lang="ru-RU" baseline="0" dirty="0" err="1" smtClean="0"/>
                        <a:t>др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Необходимы материалы и курсы</a:t>
                      </a:r>
                      <a:r>
                        <a:rPr lang="ru-RU" baseline="0" dirty="0" smtClean="0"/>
                        <a:t> ПК </a:t>
                      </a:r>
                      <a:r>
                        <a:rPr lang="ru-RU" dirty="0" smtClean="0"/>
                        <a:t> для </a:t>
                      </a:r>
                      <a:r>
                        <a:rPr lang="ru-RU" baseline="0" dirty="0" smtClean="0"/>
                        <a:t>средней школы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Системное и поддерживающее ПК для начальных классов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Благодарю за внимание!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</a:t>
            </a:r>
            <a:r>
              <a:rPr lang="en-US" dirty="0" smtClean="0">
                <a:hlinkClick r:id="rId2"/>
              </a:rPr>
              <a:t>aule-janiya@yandex.ru</a:t>
            </a: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61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933" y="982469"/>
            <a:ext cx="216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ВНУТРИКЛАССНОЕ ОЦЕНИВАНИЕ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4809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ФОРМАТИВНОЕ </a:t>
            </a:r>
          </a:p>
          <a:p>
            <a:endParaRPr lang="ru-RU" dirty="0"/>
          </a:p>
          <a:p>
            <a:r>
              <a:rPr lang="ru-RU" dirty="0" smtClean="0"/>
              <a:t>-формирующее</a:t>
            </a:r>
          </a:p>
          <a:p>
            <a:r>
              <a:rPr lang="ru-RU" dirty="0" smtClean="0"/>
              <a:t>-информирующее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4760" y="306896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СУММАТИВНОЕ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ромежуточное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тоговое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4595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ДИАГНОСТИЧЕСКОЕ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9" y="3789040"/>
            <a:ext cx="3310108" cy="22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2141"/>
            <a:ext cx="3322804" cy="248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6916"/>
            <a:ext cx="3492748" cy="26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843808" y="764704"/>
            <a:ext cx="5760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390125">
            <a:off x="2894754" y="2251761"/>
            <a:ext cx="864096" cy="92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259632" y="2060848"/>
            <a:ext cx="6840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история: 2005-2014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86987"/>
              </p:ext>
            </p:extLst>
          </p:nvPr>
        </p:nvGraphicFramePr>
        <p:xfrm>
          <a:off x="179512" y="1600200"/>
          <a:ext cx="8856984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9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история: итоги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437"/>
              </p:ext>
            </p:extLst>
          </p:nvPr>
        </p:nvGraphicFramePr>
        <p:xfrm>
          <a:off x="395536" y="1628800"/>
          <a:ext cx="8229600" cy="43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418680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достижения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проблемы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Создан потенциал институциональный (система повышения квалификации, Кыргызская академия образования, Рай/Гор</a:t>
                      </a:r>
                      <a:r>
                        <a:rPr lang="ru-RU" baseline="0" dirty="0" smtClean="0"/>
                        <a:t> отделы образования)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развитии п</a:t>
                      </a:r>
                      <a:r>
                        <a:rPr lang="ru-RU" dirty="0" smtClean="0"/>
                        <a:t>отенциал учителей</a:t>
                      </a:r>
                      <a:r>
                        <a:rPr lang="ru-RU" baseline="0" dirty="0" smtClean="0"/>
                        <a:t>  (начальная школа)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Сформировано   единое понимание  оценивания</a:t>
                      </a:r>
                      <a:r>
                        <a:rPr lang="ru-RU" baseline="0" dirty="0" smtClean="0"/>
                        <a:t> для обучения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Накоплены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есурсы: методические  пособия, видео-тренинги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Устойчивость?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Нет мотивации оценивать по-другому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Текучесть обученных кадров (управленческих, методистов, учителей)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Недостаточная методическая  обеспеченность процесса:  материалами  и методической поддержкой на рабочем месте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Подготовка новых кадров</a:t>
                      </a:r>
                      <a:r>
                        <a:rPr lang="ru-RU" baseline="0" dirty="0" smtClean="0"/>
                        <a:t> в прежнем формате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ГОС – 2014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Задает </a:t>
            </a:r>
            <a:r>
              <a:rPr lang="ru-RU" dirty="0" err="1"/>
              <a:t>компетентностную</a:t>
            </a:r>
            <a:r>
              <a:rPr lang="ru-RU" dirty="0"/>
              <a:t> направленность образовательных результатов </a:t>
            </a:r>
          </a:p>
          <a:p>
            <a:r>
              <a:rPr lang="ru-RU" dirty="0" smtClean="0"/>
              <a:t>Впервые в нормативных документах (!) появился термин «оценивание», определены его виды и основные требования</a:t>
            </a:r>
          </a:p>
          <a:p>
            <a:r>
              <a:rPr lang="ru-RU" i="1" dirty="0" smtClean="0"/>
              <a:t>Ст.62</a:t>
            </a:r>
            <a:r>
              <a:rPr lang="ru-RU" i="1" dirty="0"/>
              <a:t>. Для измерения индивидуальных образовательных достижений и прогресса учащихся применяются три вида оценивания: диагностическое, </a:t>
            </a:r>
            <a:r>
              <a:rPr lang="ru-RU" i="1" dirty="0" err="1" smtClean="0"/>
              <a:t>формативное</a:t>
            </a:r>
            <a:r>
              <a:rPr lang="ru-RU" i="1" dirty="0" smtClean="0"/>
              <a:t> </a:t>
            </a:r>
            <a:r>
              <a:rPr lang="ru-RU" i="1" dirty="0"/>
              <a:t>и </a:t>
            </a:r>
            <a:r>
              <a:rPr lang="ru-RU" i="1" dirty="0" err="1" smtClean="0"/>
              <a:t>суммативное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12929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нового 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Разработка предметных стандартов с обязательным разделом по оцениванию</a:t>
            </a:r>
          </a:p>
          <a:p>
            <a:r>
              <a:rPr lang="ru-RU" dirty="0" smtClean="0"/>
              <a:t>Включение в требования к УМК нового поколения  разработки  оценочного инструментария, рекомендаций по его разработке и использованию</a:t>
            </a:r>
          </a:p>
          <a:p>
            <a:r>
              <a:rPr lang="ru-RU" dirty="0" smtClean="0"/>
              <a:t>Расширение программ курсов повышения квалификации, в том числе запуск дистанционных курсов по оцениванию</a:t>
            </a:r>
          </a:p>
          <a:p>
            <a:r>
              <a:rPr lang="ru-RU" dirty="0" smtClean="0"/>
              <a:t>Поддержка процесса внедрения со стороны донорских проектов (АБР, ВБ, </a:t>
            </a:r>
            <a:r>
              <a:rPr lang="en-US" dirty="0" smtClean="0"/>
              <a:t>USAID </a:t>
            </a:r>
            <a:r>
              <a:rPr lang="ru-RU" dirty="0" smtClean="0"/>
              <a:t>и др.)</a:t>
            </a:r>
          </a:p>
          <a:p>
            <a:r>
              <a:rPr lang="ru-RU" dirty="0" smtClean="0"/>
              <a:t>Мониторинговые исследования показывают, что  понимание нового концепта оценивания и внедрение его в практику –сложная задача: «</a:t>
            </a:r>
            <a:r>
              <a:rPr lang="ru-RU" i="1" dirty="0" smtClean="0"/>
              <a:t>Учителя </a:t>
            </a:r>
            <a:r>
              <a:rPr lang="ru-RU" i="1" dirty="0"/>
              <a:t>испытывают наибольшие затруднения с постановкой целей урока с позиции ученика, </a:t>
            </a:r>
            <a:r>
              <a:rPr lang="ru-RU" b="1" i="1" dirty="0"/>
              <a:t>использованием  </a:t>
            </a:r>
            <a:r>
              <a:rPr lang="ru-RU" b="1" i="1" dirty="0" err="1"/>
              <a:t>внутриклассного</a:t>
            </a:r>
            <a:r>
              <a:rPr lang="ru-RU" b="1" i="1" dirty="0"/>
              <a:t> оценивания и дифференцированного </a:t>
            </a:r>
            <a:r>
              <a:rPr lang="ru-RU" b="1" i="1" dirty="0" smtClean="0"/>
              <a:t>подхода</a:t>
            </a:r>
            <a:r>
              <a:rPr lang="ru-RU" i="1" dirty="0" smtClean="0"/>
              <a:t>» </a:t>
            </a:r>
            <a:r>
              <a:rPr lang="ru-RU" dirty="0" smtClean="0"/>
              <a:t>(отчет результатов аттестации учителей, проект АБР</a:t>
            </a:r>
            <a:r>
              <a:rPr lang="ru-RU" dirty="0"/>
              <a:t>, 2017)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Стратегия развития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образования  </a:t>
            </a:r>
            <a:br>
              <a:rPr lang="ru-RU" altLang="ru-RU" b="1" dirty="0" smtClean="0"/>
            </a:br>
            <a:r>
              <a:rPr lang="ru-RU" altLang="ru-RU" b="1" dirty="0" smtClean="0"/>
              <a:t> 2020-2030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52" y="0"/>
            <a:ext cx="3049082" cy="24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204864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y-KG" altLang="ru-RU" sz="2000" b="1" dirty="0"/>
              <a:t>Оценка в </a:t>
            </a:r>
            <a:r>
              <a:rPr lang="ky-KG" altLang="ru-RU" sz="2000" b="1" dirty="0" smtClean="0"/>
              <a:t>школьном образовании</a:t>
            </a: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y-KG" altLang="ru-RU" sz="2000" i="1" dirty="0"/>
              <a:t>Выстраивание оценки сектора образования, включая оценивание на уровне ученика, класса</a:t>
            </a:r>
            <a:r>
              <a:rPr lang="ky-KG" altLang="ru-RU" sz="2000" dirty="0"/>
              <a:t>, школы, </a:t>
            </a:r>
            <a:r>
              <a:rPr lang="ky-KG" altLang="ru-RU" sz="2000" dirty="0" smtClean="0"/>
              <a:t>системы </a:t>
            </a:r>
            <a:r>
              <a:rPr lang="ky-KG" altLang="ru-RU" sz="2000" dirty="0"/>
              <a:t>образования. </a:t>
            </a:r>
            <a:endParaRPr lang="ky-KG" alt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y-KG" altLang="ru-RU" sz="2000" dirty="0" smtClean="0"/>
              <a:t>Проведение </a:t>
            </a:r>
            <a:r>
              <a:rPr lang="ky-KG" altLang="ru-RU" sz="2000" dirty="0"/>
              <a:t>регулярной оценки сектора за счет государственных ресурсов.</a:t>
            </a: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y-KG" altLang="ru-RU" sz="2000" dirty="0"/>
              <a:t>Проведение регулярных Национальных оценок образовательных достижений учащихся (НООДУ)</a:t>
            </a: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y-KG" altLang="ru-RU" sz="2000" dirty="0" smtClean="0"/>
              <a:t>Создание и развитие  </a:t>
            </a:r>
            <a:r>
              <a:rPr lang="ky-KG" altLang="ru-RU" sz="2000" dirty="0"/>
              <a:t>центра оценки качества образования </a:t>
            </a:r>
            <a:endParaRPr lang="ky-KG" alt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y-KG" altLang="ru-RU" sz="2000" dirty="0" smtClean="0"/>
              <a:t>Формирование оценки </a:t>
            </a:r>
            <a:r>
              <a:rPr lang="ky-KG" altLang="ru-RU" sz="2000" dirty="0"/>
              <a:t>качества деятельности </a:t>
            </a:r>
            <a:r>
              <a:rPr lang="ky-KG" altLang="ru-RU" sz="2000" dirty="0" smtClean="0"/>
              <a:t>образовательных </a:t>
            </a:r>
            <a:r>
              <a:rPr lang="ky-KG" altLang="ru-RU" sz="2000" dirty="0"/>
              <a:t>организаций (аккредитация) и </a:t>
            </a:r>
            <a:r>
              <a:rPr lang="ky-KG" altLang="ru-RU" sz="2000" dirty="0" smtClean="0"/>
              <a:t>образвательных </a:t>
            </a:r>
            <a:r>
              <a:rPr lang="ky-KG" altLang="ru-RU" sz="2000" dirty="0"/>
              <a:t>структур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91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Концепция оценки качества образования (2019-2030, проект на утверждении) </a:t>
            </a:r>
            <a:br>
              <a:rPr lang="ru-RU" sz="3200" dirty="0" smtClean="0"/>
            </a:br>
            <a:r>
              <a:rPr lang="ru-RU" sz="3200" dirty="0" smtClean="0"/>
              <a:t>о </a:t>
            </a:r>
            <a:r>
              <a:rPr lang="ru-RU" sz="3200" dirty="0" err="1" smtClean="0"/>
              <a:t>внутриклассном</a:t>
            </a:r>
            <a:r>
              <a:rPr lang="ru-RU" sz="3200" dirty="0" smtClean="0"/>
              <a:t> оценивании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акрепляет </a:t>
            </a:r>
            <a:r>
              <a:rPr lang="ru-RU" dirty="0" err="1" smtClean="0"/>
              <a:t>критериальное</a:t>
            </a:r>
            <a:r>
              <a:rPr lang="ru-RU" dirty="0" smtClean="0"/>
              <a:t> оценивание как основу для всех видов оценивания</a:t>
            </a:r>
          </a:p>
          <a:p>
            <a:r>
              <a:rPr lang="ky-KG" dirty="0"/>
              <a:t>Безотметочное оценивание до середины 3 класса с усилением формативного оценивания и </a:t>
            </a:r>
            <a:r>
              <a:rPr lang="ru-RU" dirty="0"/>
              <a:t>предоставлением </a:t>
            </a:r>
            <a:r>
              <a:rPr lang="ky-KG" dirty="0"/>
              <a:t>качественной обратной связи (</a:t>
            </a:r>
            <a:r>
              <a:rPr lang="ru-RU" dirty="0"/>
              <a:t>описательное качественное оценивание по всем предметам с рекомендациями, в том числе для </a:t>
            </a:r>
            <a:r>
              <a:rPr lang="ru-RU" dirty="0" smtClean="0"/>
              <a:t>родителей)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веса текущей оценки (итоговая отметка – НЕ среднее арифметическое текущих отметок)</a:t>
            </a:r>
          </a:p>
          <a:p>
            <a:r>
              <a:rPr lang="ru-RU" dirty="0"/>
              <a:t>Акцент на промежуточные </a:t>
            </a:r>
            <a:r>
              <a:rPr lang="ru-RU" dirty="0" err="1"/>
              <a:t>суммативные</a:t>
            </a:r>
            <a:r>
              <a:rPr lang="ru-RU" dirty="0"/>
              <a:t> оценочные работы (измерение результатов </a:t>
            </a:r>
            <a:r>
              <a:rPr lang="ru-RU" dirty="0" smtClean="0"/>
              <a:t>обучения)</a:t>
            </a:r>
            <a:endParaRPr lang="ru-RU" dirty="0"/>
          </a:p>
          <a:p>
            <a:r>
              <a:rPr lang="ru-RU" dirty="0"/>
              <a:t>Изменение шкалы отметок в перспективе (есть аналитика и рекомендации)</a:t>
            </a:r>
            <a:endParaRPr lang="ky-KG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6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797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Внутриклассное оценивание в Кыргызстане: от отдельных проектов к системной реализации</vt:lpstr>
      <vt:lpstr>Презентация PowerPoint</vt:lpstr>
      <vt:lpstr>Проектная история: 2005-2014</vt:lpstr>
      <vt:lpstr>Презентация PowerPoint</vt:lpstr>
      <vt:lpstr>Проектная история: итоги </vt:lpstr>
      <vt:lpstr>Новый ГОС – 2014 год</vt:lpstr>
      <vt:lpstr>Внедрение нового ГОС</vt:lpstr>
      <vt:lpstr>Стратегия развития  образования    2020-2030</vt:lpstr>
      <vt:lpstr>Концепция оценки качества образования (2019-2030, проект на утверждении)  о внутриклассном оценивании</vt:lpstr>
      <vt:lpstr>Презентация PowerPoint</vt:lpstr>
      <vt:lpstr>Условия , определяющие успешность практической реализации подхода к оцениванию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Saule</dc:creator>
  <cp:lastModifiedBy>Saule</cp:lastModifiedBy>
  <cp:revision>22</cp:revision>
  <dcterms:created xsi:type="dcterms:W3CDTF">2019-11-13T03:50:20Z</dcterms:created>
  <dcterms:modified xsi:type="dcterms:W3CDTF">2019-11-13T09:57:42Z</dcterms:modified>
</cp:coreProperties>
</file>