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7"/>
  </p:handoutMasterIdLst>
  <p:sldIdLst>
    <p:sldId id="269" r:id="rId2"/>
    <p:sldId id="326" r:id="rId3"/>
    <p:sldId id="327" r:id="rId4"/>
    <p:sldId id="328" r:id="rId5"/>
    <p:sldId id="338" r:id="rId6"/>
    <p:sldId id="325" r:id="rId7"/>
    <p:sldId id="329" r:id="rId8"/>
    <p:sldId id="334" r:id="rId9"/>
    <p:sldId id="332" r:id="rId10"/>
    <p:sldId id="333" r:id="rId11"/>
    <p:sldId id="311" r:id="rId12"/>
    <p:sldId id="335" r:id="rId13"/>
    <p:sldId id="337" r:id="rId14"/>
    <p:sldId id="320" r:id="rId15"/>
    <p:sldId id="319" r:id="rId1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A437F-CEDA-4E32-96B9-B2B9E0A161D7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16D45-5202-4DA2-8BD6-A2E83D6A0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139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3B14-0D83-4407-A551-9ABEBAE13CDF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03C8A2-B609-472A-B4E6-A7BA61E3051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3B14-0D83-4407-A551-9ABEBAE13CDF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C8A2-B609-472A-B4E6-A7BA61E30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3B14-0D83-4407-A551-9ABEBAE13CDF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C8A2-B609-472A-B4E6-A7BA61E30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3B14-0D83-4407-A551-9ABEBAE13CDF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C8A2-B609-472A-B4E6-A7BA61E30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3B14-0D83-4407-A551-9ABEBAE13CDF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C8A2-B609-472A-B4E6-A7BA61E3051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3B14-0D83-4407-A551-9ABEBAE13CDF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C8A2-B609-472A-B4E6-A7BA61E3051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3B14-0D83-4407-A551-9ABEBAE13CDF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C8A2-B609-472A-B4E6-A7BA61E3051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3B14-0D83-4407-A551-9ABEBAE13CDF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C8A2-B609-472A-B4E6-A7BA61E30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3B14-0D83-4407-A551-9ABEBAE13CDF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C8A2-B609-472A-B4E6-A7BA61E30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3B14-0D83-4407-A551-9ABEBAE13CDF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C8A2-B609-472A-B4E6-A7BA61E30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3B14-0D83-4407-A551-9ABEBAE13CDF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C8A2-B609-472A-B4E6-A7BA61E30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C2A3B14-0D83-4407-A551-9ABEBAE13CDF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603C8A2-B609-472A-B4E6-A7BA61E3051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185665"/>
            <a:ext cx="7772400" cy="2675383"/>
          </a:xfrm>
        </p:spPr>
        <p:txBody>
          <a:bodyPr/>
          <a:lstStyle/>
          <a:p>
            <a:r>
              <a:rPr lang="uk-UA" sz="4800" b="1" dirty="0" smtClean="0">
                <a:effectLst/>
              </a:rPr>
              <a:t>«</a:t>
            </a:r>
            <a:r>
              <a:rPr lang="be-BY" sz="4800" b="1" dirty="0">
                <a:effectLst/>
              </a:rPr>
              <a:t>Сучасны стан працы па стварэнні падручнікаў ва </a:t>
            </a:r>
            <a:r>
              <a:rPr lang="be-BY" sz="4800" b="1" dirty="0" smtClean="0">
                <a:effectLst/>
              </a:rPr>
              <a:t>Украіне</a:t>
            </a:r>
            <a:r>
              <a:rPr lang="uk-UA" sz="4800" b="1" dirty="0" smtClean="0">
                <a:effectLst/>
              </a:rPr>
              <a:t>»</a:t>
            </a:r>
            <a:endParaRPr lang="ru-RU" sz="4800" dirty="0">
              <a:effectLst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414866" y="4221088"/>
            <a:ext cx="4405605" cy="1951112"/>
          </a:xfrm>
        </p:spPr>
        <p:txBody>
          <a:bodyPr>
            <a:normAutofit fontScale="85000" lnSpcReduction="20000"/>
          </a:bodyPr>
          <a:lstStyle/>
          <a:p>
            <a:r>
              <a:rPr lang="be-BY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Засекіна Таццяна Мікалаеўна</a:t>
            </a: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e-BY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кандыдат педагагічных навук, старшы навуковы супрацоўнік, намеснік дырэктара па навукова-эксперыментальнай рабоце Інстытута педагогікі НАПН Украіны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Результат пошуку зображень за запитом &quot;лай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8" y="4149080"/>
            <a:ext cx="4163347" cy="218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21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/>
              <a:t>Концепции учебников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dirty="0" smtClean="0"/>
              <a:t>Модульный</a:t>
            </a:r>
          </a:p>
          <a:p>
            <a:r>
              <a:rPr lang="ru-RU" dirty="0" smtClean="0"/>
              <a:t>Развивающий</a:t>
            </a:r>
          </a:p>
          <a:p>
            <a:r>
              <a:rPr lang="ru-RU" dirty="0" smtClean="0"/>
              <a:t>Фиксированного формата</a:t>
            </a:r>
          </a:p>
          <a:p>
            <a:r>
              <a:rPr lang="ru-RU" dirty="0" smtClean="0"/>
              <a:t>Технологический</a:t>
            </a:r>
          </a:p>
          <a:p>
            <a:r>
              <a:rPr lang="ru-RU" dirty="0" smtClean="0"/>
              <a:t>Основанные </a:t>
            </a:r>
            <a:r>
              <a:rPr lang="ru-RU" dirty="0"/>
              <a:t>на принципе «минимакса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920479"/>
            <a:ext cx="4032447" cy="268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68531"/>
            <a:ext cx="4784104" cy="298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185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2242"/>
            <a:ext cx="7556500" cy="844550"/>
          </a:xfrm>
        </p:spPr>
        <p:txBody>
          <a:bodyPr/>
          <a:lstStyle/>
          <a:p>
            <a:pPr>
              <a:defRPr/>
            </a:pPr>
            <a:r>
              <a:rPr lang="ru-RU" sz="3400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</a:rPr>
              <a:t>Преемственность в реализации </a:t>
            </a:r>
            <a:r>
              <a:rPr lang="ru-RU" sz="3400" b="1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</a:rPr>
              <a:t>компетентностного</a:t>
            </a:r>
            <a:r>
              <a:rPr lang="ru-RU" sz="3400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</a:rPr>
              <a:t> подхода:</a:t>
            </a:r>
            <a:endParaRPr lang="ru-RU" sz="34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1267" name="Місце для номера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569B8A-4100-466B-889A-30956EAEA0A2}" type="slidenum">
              <a:rPr lang="ru-RU" altLang="ru-RU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ru-RU" altLang="ru-RU" sz="1000" smtClean="0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3424238" y="2814638"/>
            <a:ext cx="2295525" cy="315595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3657600" y="2676525"/>
            <a:ext cx="1863725" cy="2873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 flipH="1">
            <a:off x="5334000" y="2752725"/>
            <a:ext cx="73025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 flipH="1">
            <a:off x="3743325" y="2743200"/>
            <a:ext cx="71438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5934075" y="2312988"/>
            <a:ext cx="2295525" cy="315595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gray">
          <a:xfrm>
            <a:off x="6149975" y="2170113"/>
            <a:ext cx="1863725" cy="2873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 flipH="1">
            <a:off x="7835900" y="2241550"/>
            <a:ext cx="71438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 flipH="1">
            <a:off x="6253163" y="2241550"/>
            <a:ext cx="71437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3" name="Freeform 12"/>
          <p:cNvSpPr>
            <a:spLocks/>
          </p:cNvSpPr>
          <p:nvPr/>
        </p:nvSpPr>
        <p:spPr bwMode="gray">
          <a:xfrm>
            <a:off x="2492375" y="1814513"/>
            <a:ext cx="1466850" cy="1157287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1277" name="Group 15"/>
          <p:cNvGrpSpPr>
            <a:grpSpLocks/>
          </p:cNvGrpSpPr>
          <p:nvPr/>
        </p:nvGrpSpPr>
        <p:grpSpPr bwMode="auto">
          <a:xfrm>
            <a:off x="539553" y="3048000"/>
            <a:ext cx="2737048" cy="3352800"/>
            <a:chOff x="470" y="1818"/>
            <a:chExt cx="1594" cy="2112"/>
          </a:xfrm>
        </p:grpSpPr>
        <p:sp>
          <p:nvSpPr>
            <p:cNvPr id="11283" name="AutoShape 16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p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gray">
            <a:xfrm>
              <a:off x="712" y="1852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85" name="AutoShape 18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p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286" name="AutoShape 19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p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287" name="Text Box 20"/>
            <p:cNvSpPr txBox="1">
              <a:spLocks noChangeArrowheads="1"/>
            </p:cNvSpPr>
            <p:nvPr/>
          </p:nvSpPr>
          <p:spPr bwMode="gray">
            <a:xfrm>
              <a:off x="918" y="1818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p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ru-RU" sz="1800" b="1">
                <a:solidFill>
                  <a:schemeClr val="bg1"/>
                </a:solidFill>
                <a:latin typeface="Myriad Pro" pitchFamily="34" charset="0"/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470" y="2247"/>
              <a:ext cx="1594" cy="98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uk-UA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Государственные</a:t>
              </a:r>
              <a:r>
                <a:rPr lang="uk-UA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стандарты</a:t>
              </a:r>
              <a:r>
                <a:rPr lang="uk-UA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uk-UA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учебные</a:t>
              </a:r>
              <a:r>
                <a:rPr lang="uk-UA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программы</a:t>
              </a:r>
              <a:endParaRPr lang="uk-UA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3505200" y="3319463"/>
            <a:ext cx="2214563" cy="1570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dirty="0" err="1">
                <a:latin typeface="Myriad Pro" panose="020B0503030403020204" pitchFamily="34" charset="0"/>
              </a:rPr>
              <a:t>Учебники</a:t>
            </a:r>
            <a:r>
              <a:rPr lang="uk-UA" sz="2400" dirty="0">
                <a:latin typeface="Myriad Pro" panose="020B0503030403020204" pitchFamily="34" charset="0"/>
              </a:rPr>
              <a:t> и </a:t>
            </a:r>
            <a:r>
              <a:rPr lang="uk-UA" sz="2400" dirty="0" err="1">
                <a:latin typeface="Myriad Pro" panose="020B0503030403020204" pitchFamily="34" charset="0"/>
              </a:rPr>
              <a:t>учебно-методические</a:t>
            </a:r>
            <a:r>
              <a:rPr lang="uk-UA" sz="2400" dirty="0">
                <a:latin typeface="Myriad Pro" panose="020B0503030403020204" pitchFamily="34" charset="0"/>
              </a:rPr>
              <a:t> </a:t>
            </a:r>
            <a:r>
              <a:rPr lang="uk-UA" sz="2400" dirty="0" err="1">
                <a:latin typeface="Myriad Pro" panose="020B0503030403020204" pitchFamily="34" charset="0"/>
              </a:rPr>
              <a:t>пособия</a:t>
            </a:r>
            <a:endParaRPr lang="uk-UA" sz="2400" dirty="0">
              <a:latin typeface="Myriad Pro" panose="020B0503030403020204" pitchFamily="34" charset="0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6019800" y="2667000"/>
            <a:ext cx="2209800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Myriad Pro" panose="020B0503030403020204" pitchFamily="34" charset="0"/>
              </a:rPr>
              <a:t>Методики обучения.</a:t>
            </a:r>
          </a:p>
          <a:p>
            <a:pPr algn="ctr">
              <a:defRPr/>
            </a:pPr>
            <a:r>
              <a:rPr lang="ru-RU" sz="2400" dirty="0">
                <a:latin typeface="Myriad Pro" panose="020B0503030403020204" pitchFamily="34" charset="0"/>
              </a:rPr>
              <a:t>Контроль и оценка</a:t>
            </a:r>
            <a:endParaRPr lang="en-US" dirty="0"/>
          </a:p>
        </p:txBody>
      </p:sp>
      <p:sp>
        <p:nvSpPr>
          <p:cNvPr id="25" name="Freeform 3"/>
          <p:cNvSpPr>
            <a:spLocks/>
          </p:cNvSpPr>
          <p:nvPr/>
        </p:nvSpPr>
        <p:spPr bwMode="gray">
          <a:xfrm>
            <a:off x="5073650" y="1358900"/>
            <a:ext cx="1466850" cy="1155700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84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0070C0"/>
                </a:solidFill>
              </a:rPr>
              <a:t>Концептуальные основы </a:t>
            </a:r>
            <a:r>
              <a:rPr lang="ru-RU" sz="2000" b="1" dirty="0" err="1">
                <a:solidFill>
                  <a:srgbClr val="0070C0"/>
                </a:solidFill>
              </a:rPr>
              <a:t>компетентностно</a:t>
            </a:r>
            <a:r>
              <a:rPr lang="ru-RU" sz="2000" b="1" dirty="0">
                <a:solidFill>
                  <a:srgbClr val="0070C0"/>
                </a:solidFill>
              </a:rPr>
              <a:t>-ориентированного учебника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229600" cy="4937760"/>
          </a:xfrm>
        </p:spPr>
        <p:txBody>
          <a:bodyPr/>
          <a:lstStyle/>
          <a:p>
            <a:r>
              <a:rPr lang="ru-RU" dirty="0" smtClean="0"/>
              <a:t>Раньше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" y="2204864"/>
            <a:ext cx="5688632" cy="451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89502" y="362735"/>
            <a:ext cx="4320480" cy="598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681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440"/>
            <a:ext cx="8229600" cy="6123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70C0"/>
                </a:solidFill>
              </a:rPr>
              <a:t>Концептуальные основы </a:t>
            </a:r>
            <a:r>
              <a:rPr lang="ru-RU" sz="2800" b="1" dirty="0" err="1">
                <a:solidFill>
                  <a:srgbClr val="0070C0"/>
                </a:solidFill>
              </a:rPr>
              <a:t>компетентностно</a:t>
            </a:r>
            <a:r>
              <a:rPr lang="ru-RU" sz="2800" b="1" dirty="0">
                <a:solidFill>
                  <a:srgbClr val="0070C0"/>
                </a:solidFill>
              </a:rPr>
              <a:t>-ориентированного учебника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986543" cy="52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586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Ð¿ÑÐ´ÑÑÑÐ½Ð¸ÐºÐ¸ Ð· ÐºÐ¾Ð¼Ð¿ÑÑÐµÑÐ½Ð¾Ñ Ð¿ÑÐ´ÑÑÐ¸Ð¼ÐºÐ¾Ñ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28" y="1124744"/>
            <a:ext cx="3477357" cy="556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88032"/>
            <a:ext cx="3754760" cy="14847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/>
              <a:t>Элементы технологического учебника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985" y="332656"/>
            <a:ext cx="47625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86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effectLst/>
              </a:rPr>
              <a:t>Национальная образовательная электронная платформа</a:t>
            </a:r>
            <a:endParaRPr lang="ru-RU" sz="3200" b="1" dirty="0"/>
          </a:p>
        </p:txBody>
      </p:sp>
      <p:pic>
        <p:nvPicPr>
          <p:cNvPr id="4102" name="Picture 6" descr="ÐÐ°ÑÑÐ¸Ð½ÐºÐ¸ Ð¿Ð¾ Ð·Ð°Ð¿ÑÐ¾ÑÑ ÐµÐ»ÐµÐºÑÑÐ¾Ð½Ð½Ñ Ð¿ÑÐ´ÑÑÑÐ½Ð¸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86" y="4365104"/>
            <a:ext cx="4632449" cy="277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ÐÐ°ÑÑÐ¸Ð½ÐºÐ¸ Ð¿Ð¾ Ð·Ð°Ð¿ÑÐ¾ÑÑ ÐµÐ»ÐµÐºÑÑÐ¾Ð½Ð½Ñ Ð¿ÑÐ´ÑÑÑÐ½Ð¸Ðº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67" y="1233285"/>
            <a:ext cx="7646509" cy="327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ÐµÐ»ÐµÐºÑÑÐ¾Ð½Ð½Ñ Ð¿ÑÐ´ÑÑÑÐ½Ð¸ÐºÐ¸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327" y="3954682"/>
            <a:ext cx="3857161" cy="289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49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Закон Украины </a:t>
            </a:r>
            <a:br>
              <a:rPr lang="ru-RU" sz="4400" dirty="0" smtClean="0"/>
            </a:br>
            <a:r>
              <a:rPr lang="ru-RU" sz="4400" dirty="0" smtClean="0"/>
              <a:t>«Об образовании»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Статья 4. Обеспечение права на бесплатное образование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Государство </a:t>
            </a:r>
            <a:r>
              <a:rPr lang="ru-RU" dirty="0">
                <a:solidFill>
                  <a:schemeClr val="tx1"/>
                </a:solidFill>
              </a:rPr>
              <a:t>гарантирует бесплатное обеспечение учебниками (в том числе электронными), пособиями всех соискателей полного общего среднего образования и педагогических работников в порядке, установленном Кабинетом Министров Украины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3500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Закон </a:t>
            </a:r>
            <a:r>
              <a:rPr lang="uk-UA" dirty="0" err="1"/>
              <a:t>Украин</a:t>
            </a:r>
            <a:r>
              <a:rPr lang="ru-RU" dirty="0"/>
              <a:t>ы </a:t>
            </a:r>
            <a:br>
              <a:rPr lang="ru-RU" dirty="0"/>
            </a:br>
            <a:r>
              <a:rPr lang="ru-RU" dirty="0"/>
              <a:t>«Об образовании»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Статья 71. Общественный надзор (контроль) в </a:t>
            </a:r>
            <a:r>
              <a:rPr lang="ru-RU" dirty="0" smtClean="0">
                <a:solidFill>
                  <a:schemeClr val="tx1"/>
                </a:solidFill>
              </a:rPr>
              <a:t>сфере образования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2</a:t>
            </a:r>
            <a:r>
              <a:rPr lang="ru-RU" dirty="0">
                <a:solidFill>
                  <a:schemeClr val="tx1"/>
                </a:solidFill>
              </a:rPr>
              <a:t>. Субъекты общественного надзора (контроля) имеют право: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……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2) проводить мониторинг и обнародовать результаты, в частности, относительно: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……..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качества учебников и других учебных материалов;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……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3</a:t>
            </a:r>
            <a:r>
              <a:rPr lang="ru-RU" dirty="0">
                <a:solidFill>
                  <a:schemeClr val="tx1"/>
                </a:solidFill>
              </a:rPr>
              <a:t>) участвовать в общественном обсуждении, общественных консультациях и проводить общественную экспертизу, в том числе учебников (их проектов), в соответствии с законодательством;</a:t>
            </a:r>
          </a:p>
        </p:txBody>
      </p:sp>
    </p:spTree>
    <p:extLst>
      <p:ext uri="{BB962C8B-B14F-4D97-AF65-F5344CB8AC3E}">
        <p14:creationId xmlns:p14="http://schemas.microsoft.com/office/powerpoint/2010/main" val="3549514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Закон </a:t>
            </a:r>
            <a:r>
              <a:rPr lang="uk-UA" dirty="0" err="1"/>
              <a:t>Украин</a:t>
            </a:r>
            <a:r>
              <a:rPr lang="ru-RU" dirty="0"/>
              <a:t>ы </a:t>
            </a:r>
            <a:br>
              <a:rPr lang="ru-RU" dirty="0"/>
            </a:br>
            <a:r>
              <a:rPr lang="ru-RU" dirty="0"/>
              <a:t>«Об образовании»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Статья 75. Научное и методическое обеспечение </a:t>
            </a:r>
            <a:r>
              <a:rPr lang="ru-RU" dirty="0" smtClean="0">
                <a:solidFill>
                  <a:schemeClr val="tx1"/>
                </a:solidFill>
              </a:rPr>
              <a:t>образования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….</a:t>
            </a:r>
          </a:p>
          <a:p>
            <a:r>
              <a:rPr lang="ru-RU" dirty="0">
                <a:solidFill>
                  <a:schemeClr val="tx1"/>
                </a:solidFill>
              </a:rPr>
              <a:t>2. Национальная академия педагогических наук Украины является самоуправляемой научной организацией в сфере образования, основанной на </a:t>
            </a:r>
            <a:r>
              <a:rPr lang="ru-RU" dirty="0" smtClean="0">
                <a:solidFill>
                  <a:schemeClr val="tx1"/>
                </a:solidFill>
              </a:rPr>
              <a:t>государственной собственности, которая: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…..</a:t>
            </a:r>
          </a:p>
          <a:p>
            <a:r>
              <a:rPr lang="ru-RU" dirty="0">
                <a:solidFill>
                  <a:schemeClr val="tx1"/>
                </a:solidFill>
              </a:rPr>
              <a:t>4) участвует в разработке методов обучения, стандартов образования, типовых образовательных программ, учебников;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…..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7) осуществляет психологическую экспертизу стандартов образования, типовых образовательных программ, учебников, методических материалов и тому подобное;</a:t>
            </a:r>
          </a:p>
        </p:txBody>
      </p:sp>
    </p:spTree>
    <p:extLst>
      <p:ext uri="{BB962C8B-B14F-4D97-AF65-F5344CB8AC3E}">
        <p14:creationId xmlns:p14="http://schemas.microsoft.com/office/powerpoint/2010/main" val="3006186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763963"/>
            <a:ext cx="23050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1" name="Заголовок 1"/>
          <p:cNvSpPr>
            <a:spLocks noGrp="1"/>
          </p:cNvSpPr>
          <p:nvPr>
            <p:ph type="title"/>
          </p:nvPr>
        </p:nvSpPr>
        <p:spPr>
          <a:xfrm>
            <a:off x="457200" y="701675"/>
            <a:ext cx="8229600" cy="1143000"/>
          </a:xfrm>
        </p:spPr>
        <p:txBody>
          <a:bodyPr/>
          <a:lstStyle/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 smtClean="0">
                <a:latin typeface="Times New Roman" pitchFamily="18" charset="0"/>
                <a:cs typeface="Times New Roman" pitchFamily="18" charset="0"/>
              </a:rPr>
            </a:br>
            <a:endParaRPr lang="uk-UA" alt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2933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90975"/>
            <a:ext cx="4119563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3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9088" y="2871788"/>
            <a:ext cx="2705100" cy="3830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3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14005"/>
            <a:ext cx="22002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3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19716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http://undip.org.ua/upload/iblock/6b4/dsc0835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90175"/>
            <a:ext cx="3866799" cy="2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Разработчики учебников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1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024"/>
            <a:ext cx="8229600" cy="764704"/>
          </a:xfrm>
        </p:spPr>
        <p:txBody>
          <a:bodyPr/>
          <a:lstStyle/>
          <a:p>
            <a:r>
              <a:rPr lang="ru-RU" dirty="0"/>
              <a:t>Разработчики учебников</a:t>
            </a:r>
            <a:endParaRPr lang="uk-UA" dirty="0"/>
          </a:p>
        </p:txBody>
      </p:sp>
      <p:pic>
        <p:nvPicPr>
          <p:cNvPr id="3074" name="Picture 2" descr="ÐÐ°ÑÑÐ¸Ð½ÐºÐ¸ Ð¿Ð¾ Ð·Ð°Ð¿ÑÐ¾ÑÑ Ð²Ð¸Ð´Ð°Ð²Ð½Ð¸ÑÑÐ²Ð¾ Ð³ÐµÐ½ÐµÐ·Ð°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21" y="1052736"/>
            <a:ext cx="342795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Ð²Ð¸Ð´Ð°Ð²Ð½Ð¸ÑÐ¸Ð¹ Ð´ÑÐ¼ Ð¾ÑÐ²ÑÑÐ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12776"/>
            <a:ext cx="4274056" cy="240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ÐÐ°ÑÑÐ¸Ð½ÐºÐ¸ Ð¿Ð¾ Ð·Ð°Ð¿ÑÐ¾ÑÑ Ð²Ð¸Ð´Ð°Ð²Ð½Ð¸ÑÑÐ²Ð¾ ÑÐ°Ð½Ð¾Ð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67" y="3771230"/>
            <a:ext cx="2843808" cy="280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Ð²Ð¸Ð´Ð°Ð²Ð½Ð¸ÑÐ¸Ð¹ ÑÐµÐ½ÑÑ Ð¾ÑÑÐ¾Ð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59161"/>
            <a:ext cx="5408744" cy="258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424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Процедур</a:t>
            </a:r>
            <a:r>
              <a:rPr lang="ru-RU" dirty="0" smtClean="0"/>
              <a:t>ы конкурсного отбора учебников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566" y="1600200"/>
            <a:ext cx="80468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743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44" y="188640"/>
            <a:ext cx="5555692" cy="433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39552" y="5256213"/>
            <a:ext cx="3744416" cy="1052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Программа </a:t>
            </a:r>
            <a:br>
              <a:rPr lang="ru-RU" dirty="0" smtClean="0"/>
            </a:br>
            <a:r>
              <a:rPr lang="ru-RU" dirty="0" smtClean="0"/>
              <a:t>учебник </a:t>
            </a:r>
            <a:br>
              <a:rPr lang="ru-RU" dirty="0" smtClean="0"/>
            </a:br>
            <a:r>
              <a:rPr lang="ru-RU" dirty="0" smtClean="0"/>
              <a:t>учитель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8575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ыноска со стрелкой вправо 6"/>
          <p:cNvSpPr/>
          <p:nvPr/>
        </p:nvSpPr>
        <p:spPr>
          <a:xfrm>
            <a:off x="2882188" y="1844824"/>
            <a:ext cx="1080120" cy="72008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716016" y="5408613"/>
            <a:ext cx="3744416" cy="1052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FF0000"/>
                </a:solidFill>
              </a:rPr>
              <a:t>Государственный 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</a:t>
            </a:r>
            <a:r>
              <a:rPr lang="ru-RU" sz="3200" i="1" dirty="0" err="1" smtClean="0">
                <a:solidFill>
                  <a:srgbClr val="00B05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vs</a:t>
            </a:r>
            <a:r>
              <a:rPr lang="ru-RU" sz="3200" dirty="0" smtClean="0">
                <a:solidFill>
                  <a:srgbClr val="00B05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 </a:t>
            </a:r>
            <a:r>
              <a:rPr lang="ru-RU" sz="3200" dirty="0" smtClean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 </a:t>
            </a:r>
            <a:r>
              <a:rPr lang="ru-RU" sz="3200" dirty="0" smtClean="0">
                <a:solidFill>
                  <a:srgbClr val="FF0000"/>
                </a:solidFill>
              </a:rPr>
              <a:t>под заказ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06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57760"/>
            <a:ext cx="8183880" cy="1051560"/>
          </a:xfrm>
        </p:spPr>
        <p:txBody>
          <a:bodyPr>
            <a:noAutofit/>
          </a:bodyPr>
          <a:lstStyle/>
          <a:p>
            <a:r>
              <a:rPr lang="ru-RU" sz="2800" dirty="0"/>
              <a:t>Концепция и функции учебника: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быть </a:t>
            </a:r>
            <a:r>
              <a:rPr lang="ru-RU" sz="2800" dirty="0"/>
              <a:t>под рукой </a:t>
            </a:r>
            <a:r>
              <a:rPr lang="ru-RU" sz="2800" i="1" dirty="0" err="1">
                <a:solidFill>
                  <a:schemeClr val="accent2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vs</a:t>
            </a:r>
            <a:r>
              <a:rPr lang="en-US" sz="2800" dirty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</a:t>
            </a:r>
            <a:r>
              <a:rPr lang="uk-UA" sz="28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</a:t>
            </a:r>
            <a:r>
              <a:rPr lang="ru-RU" sz="2800" dirty="0" smtClean="0"/>
              <a:t>быть </a:t>
            </a:r>
            <a:r>
              <a:rPr lang="ru-RU" sz="2800" dirty="0"/>
              <a:t>навигатором?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79" y="530225"/>
            <a:ext cx="7412079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584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2218</TotalTime>
  <Words>289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Исполнительная</vt:lpstr>
      <vt:lpstr>«Сучасны стан працы па стварэнні падручнікаў ва Украіне»</vt:lpstr>
      <vt:lpstr>Закон Украины  «Об образовании»</vt:lpstr>
      <vt:lpstr>Закон Украины  «Об образовании»</vt:lpstr>
      <vt:lpstr>Закон Украины  «Об образовании»</vt:lpstr>
      <vt:lpstr>  </vt:lpstr>
      <vt:lpstr>Разработчики учебников</vt:lpstr>
      <vt:lpstr>Процедуры конкурсного отбора учебников</vt:lpstr>
      <vt:lpstr>Программа  учебник  учитель</vt:lpstr>
      <vt:lpstr>Концепция и функции учебника:  быть под рукой vs  быть навигатором?</vt:lpstr>
      <vt:lpstr>Концепции учебников</vt:lpstr>
      <vt:lpstr>Преемственность в реализации компетентностного подхода:</vt:lpstr>
      <vt:lpstr>Концептуальные основы компетентностно-ориентированного учебника</vt:lpstr>
      <vt:lpstr>Концептуальные основы компетентностно-ориентированного учебника</vt:lpstr>
      <vt:lpstr>Элементы технологического учебника</vt:lpstr>
      <vt:lpstr>Национальная образовательная электронная платформа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Наукова і науково-організаційна діяльність Інституту педагогіки НАПН України за 2013-2017 рр.</dc:title>
  <dc:creator>Тетяна</dc:creator>
  <cp:lastModifiedBy>Тетяна</cp:lastModifiedBy>
  <cp:revision>134</cp:revision>
  <cp:lastPrinted>2018-05-16T08:07:02Z</cp:lastPrinted>
  <dcterms:created xsi:type="dcterms:W3CDTF">2017-10-18T09:52:26Z</dcterms:created>
  <dcterms:modified xsi:type="dcterms:W3CDTF">2018-05-16T08:07:11Z</dcterms:modified>
</cp:coreProperties>
</file>