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0" r:id="rId2"/>
    <p:sldId id="276" r:id="rId3"/>
    <p:sldId id="321" r:id="rId4"/>
    <p:sldId id="277" r:id="rId5"/>
    <p:sldId id="297" r:id="rId6"/>
    <p:sldId id="322" r:id="rId7"/>
    <p:sldId id="323" r:id="rId8"/>
    <p:sldId id="314" r:id="rId9"/>
    <p:sldId id="315" r:id="rId10"/>
    <p:sldId id="316" r:id="rId11"/>
    <p:sldId id="317" r:id="rId12"/>
    <p:sldId id="301" r:id="rId13"/>
    <p:sldId id="312" r:id="rId14"/>
    <p:sldId id="302" r:id="rId15"/>
    <p:sldId id="313" r:id="rId16"/>
    <p:sldId id="31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  <a:srgbClr val="3366FF"/>
    <a:srgbClr val="CCFFFF"/>
    <a:srgbClr val="DBEEF4"/>
    <a:srgbClr val="0099CC"/>
    <a:srgbClr val="00CCFF"/>
    <a:srgbClr val="3399FF"/>
    <a:srgbClr val="0099FF"/>
    <a:srgbClr val="508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5" autoAdjust="0"/>
    <p:restoredTop sz="94660"/>
  </p:normalViewPr>
  <p:slideViewPr>
    <p:cSldViewPr>
      <p:cViewPr varScale="1">
        <p:scale>
          <a:sx n="62" d="100"/>
          <a:sy n="62" d="100"/>
        </p:scale>
        <p:origin x="-130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7617E-EA11-4E1E-A14A-5E30153E9E89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2AA9A-FF3E-42B3-9FF0-A6644A100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81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2AA9A-FF3E-42B3-9FF0-A6644A100A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20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2AA9A-FF3E-42B3-9FF0-A6644A100A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25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2AA9A-FF3E-42B3-9FF0-A6644A100A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45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rgbClr val="0677C4"/>
            </a:gs>
            <a:gs pos="0">
              <a:srgbClr val="03D4A8"/>
            </a:gs>
            <a:gs pos="14000">
              <a:srgbClr val="21D6E0">
                <a:alpha val="31000"/>
              </a:srgbClr>
            </a:gs>
            <a:gs pos="75000">
              <a:srgbClr val="0087E6"/>
            </a:gs>
            <a:gs pos="100000">
              <a:srgbClr val="005CBF">
                <a:alpha val="43000"/>
              </a:srgbClr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FFFF00"/>
            </a:gs>
            <a:gs pos="61000">
              <a:srgbClr val="3366FF"/>
            </a:gs>
            <a:gs pos="51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78988"/>
            <a:ext cx="8348464" cy="997449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FFFF00"/>
                </a:solidFill>
              </a:rPr>
              <a:t> </a:t>
            </a:r>
            <a:r>
              <a:rPr lang="uk-UA" sz="2800" b="1" dirty="0" smtClean="0">
                <a:solidFill>
                  <a:srgbClr val="3333FF"/>
                </a:solidFill>
              </a:rPr>
              <a:t>ИНСТИТУТ ПЕДАГОГИКИ НАЦИОНАЛЬНОЙ АКАДЕМИИ ПЕДАГОГИЧЕСКИХ НУК УКРАИНЫ</a:t>
            </a:r>
            <a:endParaRPr lang="en-US" sz="2800" b="1" dirty="0">
              <a:solidFill>
                <a:srgbClr val="3333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556792"/>
            <a:ext cx="7920880" cy="4464496"/>
          </a:xfrm>
        </p:spPr>
        <p:txBody>
          <a:bodyPr>
            <a:normAutofit lnSpcReduction="10000"/>
          </a:bodyPr>
          <a:lstStyle/>
          <a:p>
            <a:endParaRPr lang="ru-RU" b="1" dirty="0"/>
          </a:p>
          <a:p>
            <a:r>
              <a:rPr lang="ru-RU" b="1" i="1" dirty="0" smtClean="0">
                <a:solidFill>
                  <a:srgbClr val="0000FF"/>
                </a:solidFill>
              </a:rPr>
              <a:t>Учебник физики как средство развития ключевых компетентностей учащихся</a:t>
            </a:r>
            <a:endParaRPr lang="ru-RU" dirty="0">
              <a:solidFill>
                <a:srgbClr val="0000FF"/>
              </a:solidFill>
            </a:endParaRPr>
          </a:p>
          <a:p>
            <a:endParaRPr lang="az-Cyrl-AZ" sz="2600" b="1" i="1" dirty="0" smtClean="0">
              <a:solidFill>
                <a:schemeClr val="tx1"/>
              </a:solidFill>
            </a:endParaRPr>
          </a:p>
          <a:p>
            <a:endParaRPr lang="az-Cyrl-AZ" sz="2600" b="1" i="1" dirty="0">
              <a:solidFill>
                <a:schemeClr val="tx1"/>
              </a:solidFill>
            </a:endParaRPr>
          </a:p>
          <a:p>
            <a:endParaRPr lang="az-Cyrl-AZ" sz="2600" b="1" i="1" dirty="0" smtClean="0">
              <a:solidFill>
                <a:schemeClr val="tx1"/>
              </a:solidFill>
            </a:endParaRPr>
          </a:p>
          <a:p>
            <a:r>
              <a:rPr lang="az-Cyrl-AZ" sz="2600" b="1" i="1" dirty="0" smtClean="0">
                <a:solidFill>
                  <a:srgbClr val="FFFF00"/>
                </a:solidFill>
              </a:rPr>
              <a:t>Непорожняя  Лидия  Викторовна</a:t>
            </a:r>
            <a:endParaRPr lang="az-Cyrl-AZ" i="1" dirty="0">
              <a:solidFill>
                <a:srgbClr val="FFFF00"/>
              </a:solidFill>
            </a:endParaRPr>
          </a:p>
          <a:p>
            <a:r>
              <a:rPr lang="az-Cyrl-AZ" sz="1900" dirty="0" smtClean="0">
                <a:solidFill>
                  <a:srgbClr val="FFFF00"/>
                </a:solidFill>
              </a:rPr>
              <a:t>кандидат </a:t>
            </a:r>
            <a:r>
              <a:rPr lang="az-Cyrl-AZ" sz="1900" dirty="0" smtClean="0">
                <a:solidFill>
                  <a:srgbClr val="FFFF00"/>
                </a:solidFill>
              </a:rPr>
              <a:t>педагогических наук , </a:t>
            </a:r>
            <a:r>
              <a:rPr lang="az-Cyrl-AZ" sz="1900" dirty="0">
                <a:solidFill>
                  <a:srgbClr val="FFFF00"/>
                </a:solidFill>
              </a:rPr>
              <a:t>старший </a:t>
            </a:r>
            <a:r>
              <a:rPr lang="az-Cyrl-AZ" sz="1900" dirty="0" smtClean="0">
                <a:solidFill>
                  <a:srgbClr val="FFFF00"/>
                </a:solidFill>
              </a:rPr>
              <a:t>научный сотрудник, главный  научный сотрудник отдела биологического, химическоого и  физического образования Институтапедагогики НАПН Украины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4" t="10111" r="71858" b="80988"/>
          <a:stretch/>
        </p:blipFill>
        <p:spPr bwMode="auto">
          <a:xfrm>
            <a:off x="107504" y="199897"/>
            <a:ext cx="1008112" cy="986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63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b="1" dirty="0"/>
              <a:t>Джон </a:t>
            </a:r>
            <a:r>
              <a:rPr lang="uk-UA" sz="3600" b="1" dirty="0" err="1"/>
              <a:t>Ханкок</a:t>
            </a:r>
            <a:r>
              <a:rPr lang="uk-UA" sz="3600" b="1" dirty="0"/>
              <a:t> </a:t>
            </a:r>
            <a:r>
              <a:rPr lang="uk-UA" sz="3600" b="1" dirty="0" err="1"/>
              <a:t>Тавер</a:t>
            </a:r>
            <a:r>
              <a:rPr lang="uk-UA" sz="3600" b="1" dirty="0"/>
              <a:t> в </a:t>
            </a:r>
            <a:r>
              <a:rPr lang="uk-UA" sz="3600" b="1" dirty="0" smtClean="0"/>
              <a:t>Бостоне </a:t>
            </a:r>
            <a:r>
              <a:rPr lang="uk-UA" sz="3600" b="1" dirty="0" err="1" smtClean="0"/>
              <a:t>совершает</a:t>
            </a:r>
            <a:r>
              <a:rPr lang="uk-UA" sz="3600" b="1" dirty="0" smtClean="0"/>
              <a:t> </a:t>
            </a:r>
            <a:r>
              <a:rPr lang="uk-UA" sz="3600" b="1" dirty="0" err="1" smtClean="0"/>
              <a:t>колебания</a:t>
            </a:r>
            <a:r>
              <a:rPr lang="uk-UA" sz="3600" b="1" dirty="0" smtClean="0"/>
              <a:t> с </a:t>
            </a:r>
            <a:r>
              <a:rPr lang="uk-UA" sz="3600" b="1" dirty="0" err="1" smtClean="0"/>
              <a:t>частотой</a:t>
            </a:r>
            <a:r>
              <a:rPr lang="uk-UA" sz="3600" b="1" dirty="0" smtClean="0"/>
              <a:t> 14 </a:t>
            </a:r>
            <a:r>
              <a:rPr lang="uk-UA" sz="3600" b="1" dirty="0"/>
              <a:t>Гц</a:t>
            </a:r>
            <a:endParaRPr lang="en-US" sz="3600" b="1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3"/>
          <a:srcRect l="48717" t="13168" r="31597" b="26210"/>
          <a:stretch/>
        </p:blipFill>
        <p:spPr bwMode="auto">
          <a:xfrm>
            <a:off x="3239444" y="1600201"/>
            <a:ext cx="2672406" cy="4457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7596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3"/>
          <a:srcRect l="961" t="43797" r="47356" b="27056"/>
          <a:stretch/>
        </p:blipFill>
        <p:spPr bwMode="auto">
          <a:xfrm>
            <a:off x="755576" y="476672"/>
            <a:ext cx="7561430" cy="23098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/>
          <a:srcRect l="48478" t="17266" r="31610" b="17736"/>
          <a:stretch/>
        </p:blipFill>
        <p:spPr bwMode="auto">
          <a:xfrm>
            <a:off x="467544" y="3206750"/>
            <a:ext cx="3228156" cy="33185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5"/>
          <a:srcRect l="801" t="30770" r="47517" b="6209"/>
          <a:stretch/>
        </p:blipFill>
        <p:spPr bwMode="auto">
          <a:xfrm>
            <a:off x="4572000" y="3284984"/>
            <a:ext cx="3744416" cy="3096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000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fizik_f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1"/>
            <a:ext cx="8496944" cy="936103"/>
          </a:xfrm>
          <a:solidFill>
            <a:srgbClr val="CCFFFF">
              <a:alpha val="43922"/>
            </a:srgbClr>
          </a:solidFill>
        </p:spPr>
        <p:txBody>
          <a:bodyPr>
            <a:normAutofit fontScale="90000"/>
          </a:bodyPr>
          <a:lstStyle/>
          <a:p>
            <a:r>
              <a:rPr lang="uk-UA" sz="3600" b="1" i="1" dirty="0"/>
              <a:t>Н</a:t>
            </a:r>
            <a:r>
              <a:rPr lang="uk-UA" sz="3600" b="1" i="1" dirty="0" smtClean="0"/>
              <a:t>авички </a:t>
            </a:r>
            <a:r>
              <a:rPr lang="uk-UA" sz="3600" b="1" i="1" dirty="0" err="1" smtClean="0"/>
              <a:t>предпринимательской</a:t>
            </a:r>
            <a:r>
              <a:rPr lang="uk-UA" sz="3600" b="1" i="1" dirty="0" smtClean="0"/>
              <a:t> </a:t>
            </a:r>
            <a:r>
              <a:rPr lang="uk-UA" sz="3600" b="1" i="1" dirty="0" err="1" smtClean="0"/>
              <a:t>деятельности</a:t>
            </a:r>
            <a:endParaRPr lang="en-US" sz="4000" b="1" dirty="0"/>
          </a:p>
        </p:txBody>
      </p:sp>
      <p:sp>
        <p:nvSpPr>
          <p:cNvPr id="205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7524" y="1340768"/>
            <a:ext cx="8568952" cy="5256584"/>
          </a:xfrm>
          <a:solidFill>
            <a:srgbClr val="CCFFFF">
              <a:alpha val="45098"/>
            </a:srgbClr>
          </a:solidFill>
        </p:spPr>
        <p:txBody>
          <a:bodyPr>
            <a:noAutofit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uk-UA" sz="2800" b="1" dirty="0" err="1">
                <a:solidFill>
                  <a:schemeClr val="tx1"/>
                </a:solidFill>
              </a:rPr>
              <a:t>Принятие</a:t>
            </a:r>
            <a:r>
              <a:rPr lang="uk-UA" sz="2800" b="1" dirty="0">
                <a:solidFill>
                  <a:schemeClr val="tx1"/>
                </a:solidFill>
              </a:rPr>
              <a:t> </a:t>
            </a:r>
            <a:r>
              <a:rPr lang="uk-UA" sz="2800" b="1" dirty="0" err="1" smtClean="0">
                <a:solidFill>
                  <a:schemeClr val="tx1"/>
                </a:solidFill>
              </a:rPr>
              <a:t>решений</a:t>
            </a:r>
            <a:r>
              <a:rPr lang="uk-UA" sz="2800" b="1" dirty="0" smtClean="0">
                <a:solidFill>
                  <a:schemeClr val="tx1"/>
                </a:solidFill>
              </a:rPr>
              <a:t> о </a:t>
            </a:r>
            <a:r>
              <a:rPr lang="uk-UA" sz="2800" b="1" dirty="0" err="1" smtClean="0">
                <a:solidFill>
                  <a:schemeClr val="tx1"/>
                </a:solidFill>
              </a:rPr>
              <a:t>выборе</a:t>
            </a:r>
            <a:r>
              <a:rPr lang="uk-UA" sz="2800" b="1" dirty="0" smtClean="0">
                <a:solidFill>
                  <a:schemeClr val="tx1"/>
                </a:solidFill>
              </a:rPr>
              <a:t> </a:t>
            </a:r>
            <a:r>
              <a:rPr lang="uk-UA" sz="2800" b="1" dirty="0" err="1" smtClean="0">
                <a:solidFill>
                  <a:schemeClr val="tx1"/>
                </a:solidFill>
              </a:rPr>
              <a:t>наиболее</a:t>
            </a:r>
            <a:r>
              <a:rPr lang="uk-UA" sz="2800" b="1" dirty="0" smtClean="0">
                <a:solidFill>
                  <a:schemeClr val="tx1"/>
                </a:solidFill>
              </a:rPr>
              <a:t> </a:t>
            </a:r>
            <a:r>
              <a:rPr lang="uk-UA" sz="2800" b="1" dirty="0" err="1" smtClean="0">
                <a:solidFill>
                  <a:schemeClr val="tx1"/>
                </a:solidFill>
              </a:rPr>
              <a:t>оптимальных</a:t>
            </a:r>
            <a:r>
              <a:rPr lang="uk-UA" sz="2800" b="1" dirty="0" smtClean="0">
                <a:solidFill>
                  <a:schemeClr val="tx1"/>
                </a:solidFill>
              </a:rPr>
              <a:t> альтернатив; </a:t>
            </a:r>
            <a:endParaRPr lang="en-US" sz="2800" b="1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uk-UA" sz="2800" b="1" dirty="0" err="1" smtClean="0">
                <a:solidFill>
                  <a:schemeClr val="tx1"/>
                </a:solidFill>
              </a:rPr>
              <a:t>Расчет</a:t>
            </a:r>
            <a:r>
              <a:rPr lang="uk-UA" sz="2800" b="1" dirty="0" smtClean="0">
                <a:solidFill>
                  <a:schemeClr val="tx1"/>
                </a:solidFill>
              </a:rPr>
              <a:t> </a:t>
            </a:r>
            <a:r>
              <a:rPr lang="uk-UA" sz="2800" b="1" dirty="0" err="1" smtClean="0">
                <a:solidFill>
                  <a:schemeClr val="tx1"/>
                </a:solidFill>
              </a:rPr>
              <a:t>экономической</a:t>
            </a:r>
            <a:r>
              <a:rPr lang="uk-UA" sz="2800" b="1" dirty="0" smtClean="0">
                <a:solidFill>
                  <a:schemeClr val="tx1"/>
                </a:solidFill>
              </a:rPr>
              <a:t> </a:t>
            </a:r>
            <a:r>
              <a:rPr lang="uk-UA" sz="2800" b="1" dirty="0" err="1" smtClean="0">
                <a:solidFill>
                  <a:schemeClr val="tx1"/>
                </a:solidFill>
              </a:rPr>
              <a:t>эффективности</a:t>
            </a:r>
            <a:r>
              <a:rPr lang="uk-UA" sz="2800" b="1" dirty="0" smtClean="0">
                <a:solidFill>
                  <a:schemeClr val="tx1"/>
                </a:solidFill>
              </a:rPr>
              <a:t> </a:t>
            </a:r>
            <a:r>
              <a:rPr lang="uk-UA" sz="2800" b="1" dirty="0" err="1" smtClean="0">
                <a:solidFill>
                  <a:schemeClr val="tx1"/>
                </a:solidFill>
              </a:rPr>
              <a:t>использования</a:t>
            </a:r>
            <a:r>
              <a:rPr lang="uk-UA" sz="2800" b="1" dirty="0" smtClean="0">
                <a:solidFill>
                  <a:schemeClr val="tx1"/>
                </a:solidFill>
              </a:rPr>
              <a:t> </a:t>
            </a:r>
            <a:r>
              <a:rPr lang="uk-UA" sz="2800" b="1" dirty="0" err="1" smtClean="0">
                <a:solidFill>
                  <a:schemeClr val="tx1"/>
                </a:solidFill>
              </a:rPr>
              <a:t>бытовых</a:t>
            </a:r>
            <a:r>
              <a:rPr lang="uk-UA" sz="2800" b="1" dirty="0" smtClean="0">
                <a:solidFill>
                  <a:schemeClr val="tx1"/>
                </a:solidFill>
              </a:rPr>
              <a:t> </a:t>
            </a:r>
            <a:r>
              <a:rPr lang="uk-UA" sz="2800" b="1" dirty="0" err="1" smtClean="0">
                <a:solidFill>
                  <a:schemeClr val="tx1"/>
                </a:solidFill>
              </a:rPr>
              <a:t>приборов</a:t>
            </a:r>
            <a:r>
              <a:rPr lang="uk-UA" sz="2800" b="1" dirty="0" smtClean="0">
                <a:solidFill>
                  <a:schemeClr val="tx1"/>
                </a:solidFill>
              </a:rPr>
              <a:t> и </a:t>
            </a:r>
            <a:r>
              <a:rPr lang="uk-UA" sz="2800" b="1" dirty="0" err="1" smtClean="0">
                <a:solidFill>
                  <a:schemeClr val="tx1"/>
                </a:solidFill>
              </a:rPr>
              <a:t>оборудования</a:t>
            </a:r>
            <a:r>
              <a:rPr lang="uk-UA" sz="2800" b="1" dirty="0" smtClean="0">
                <a:solidFill>
                  <a:schemeClr val="tx1"/>
                </a:solidFill>
              </a:rPr>
              <a:t>, </a:t>
            </a:r>
            <a:r>
              <a:rPr lang="uk-UA" sz="2800" b="1" dirty="0" err="1" smtClean="0">
                <a:solidFill>
                  <a:schemeClr val="tx1"/>
                </a:solidFill>
              </a:rPr>
              <a:t>альтернативных</a:t>
            </a:r>
            <a:r>
              <a:rPr lang="uk-UA" sz="2800" b="1" dirty="0" smtClean="0">
                <a:solidFill>
                  <a:schemeClr val="tx1"/>
                </a:solidFill>
              </a:rPr>
              <a:t> </a:t>
            </a:r>
            <a:r>
              <a:rPr lang="uk-UA" sz="2800" b="1" dirty="0" err="1" smtClean="0">
                <a:solidFill>
                  <a:schemeClr val="tx1"/>
                </a:solidFill>
              </a:rPr>
              <a:t>источников</a:t>
            </a:r>
            <a:r>
              <a:rPr lang="uk-UA" sz="2800" b="1" dirty="0" smtClean="0">
                <a:solidFill>
                  <a:schemeClr val="tx1"/>
                </a:solidFill>
              </a:rPr>
              <a:t> </a:t>
            </a:r>
            <a:r>
              <a:rPr lang="uk-UA" sz="2800" b="1" dirty="0" err="1" smtClean="0">
                <a:solidFill>
                  <a:schemeClr val="tx1"/>
                </a:solidFill>
              </a:rPr>
              <a:t>энергии</a:t>
            </a:r>
            <a:r>
              <a:rPr lang="uk-UA" sz="2800" b="1" dirty="0" smtClean="0">
                <a:solidFill>
                  <a:schemeClr val="tx1"/>
                </a:solidFill>
              </a:rPr>
              <a:t>; ; </a:t>
            </a:r>
            <a:endParaRPr lang="uk-UA" sz="2800" b="1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uk-UA" sz="2800" b="1" dirty="0" err="1" smtClean="0">
                <a:solidFill>
                  <a:schemeClr val="tx1"/>
                </a:solidFill>
              </a:rPr>
              <a:t>Соотношение</a:t>
            </a:r>
            <a:r>
              <a:rPr lang="uk-UA" sz="2800" b="1" dirty="0" smtClean="0">
                <a:solidFill>
                  <a:schemeClr val="tx1"/>
                </a:solidFill>
              </a:rPr>
              <a:t> </a:t>
            </a:r>
            <a:r>
              <a:rPr lang="uk-UA" sz="2800" b="1" dirty="0" err="1" smtClean="0">
                <a:solidFill>
                  <a:schemeClr val="tx1"/>
                </a:solidFill>
              </a:rPr>
              <a:t>ожидаемых</a:t>
            </a:r>
            <a:r>
              <a:rPr lang="uk-UA" sz="2800" b="1" dirty="0" smtClean="0">
                <a:solidFill>
                  <a:schemeClr val="tx1"/>
                </a:solidFill>
              </a:rPr>
              <a:t> </a:t>
            </a:r>
            <a:r>
              <a:rPr lang="uk-UA" sz="2800" b="1" dirty="0" err="1" smtClean="0">
                <a:solidFill>
                  <a:schemeClr val="tx1"/>
                </a:solidFill>
              </a:rPr>
              <a:t>результатов</a:t>
            </a:r>
            <a:r>
              <a:rPr lang="uk-UA" sz="2800" b="1" dirty="0" smtClean="0">
                <a:solidFill>
                  <a:schemeClr val="tx1"/>
                </a:solidFill>
              </a:rPr>
              <a:t> и </a:t>
            </a:r>
            <a:r>
              <a:rPr lang="uk-UA" sz="2800" b="1" dirty="0" err="1" smtClean="0">
                <a:solidFill>
                  <a:schemeClr val="tx1"/>
                </a:solidFill>
              </a:rPr>
              <a:t>ресуров</a:t>
            </a:r>
            <a:r>
              <a:rPr lang="uk-UA" sz="2800" b="1" dirty="0" smtClean="0">
                <a:solidFill>
                  <a:schemeClr val="tx1"/>
                </a:solidFill>
              </a:rPr>
              <a:t>, </a:t>
            </a:r>
            <a:r>
              <a:rPr lang="uk-UA" sz="2800" b="1" dirty="0" err="1" smtClean="0">
                <a:solidFill>
                  <a:schemeClr val="tx1"/>
                </a:solidFill>
              </a:rPr>
              <a:t>необходимых</a:t>
            </a:r>
            <a:r>
              <a:rPr lang="uk-UA" sz="2800" b="1" dirty="0" smtClean="0">
                <a:solidFill>
                  <a:schemeClr val="tx1"/>
                </a:solidFill>
              </a:rPr>
              <a:t> для </a:t>
            </a:r>
            <a:r>
              <a:rPr lang="uk-UA" sz="2800" b="1" dirty="0" err="1" smtClean="0">
                <a:solidFill>
                  <a:schemeClr val="tx1"/>
                </a:solidFill>
              </a:rPr>
              <a:t>их</a:t>
            </a:r>
            <a:r>
              <a:rPr lang="uk-UA" sz="2800" b="1" dirty="0" smtClean="0">
                <a:solidFill>
                  <a:schemeClr val="tx1"/>
                </a:solidFill>
              </a:rPr>
              <a:t> </a:t>
            </a:r>
            <a:r>
              <a:rPr lang="uk-UA" sz="2800" b="1" dirty="0" err="1" smtClean="0">
                <a:solidFill>
                  <a:schemeClr val="tx1"/>
                </a:solidFill>
              </a:rPr>
              <a:t>достижения</a:t>
            </a:r>
            <a:r>
              <a:rPr lang="uk-UA" sz="2800" b="1" dirty="0" smtClean="0">
                <a:solidFill>
                  <a:schemeClr val="tx1"/>
                </a:solidFill>
              </a:rPr>
              <a:t>;</a:t>
            </a:r>
            <a:endParaRPr lang="uk-UA" sz="2800" b="1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uk-UA" sz="2800" b="1" dirty="0" err="1" smtClean="0">
                <a:solidFill>
                  <a:schemeClr val="tx1"/>
                </a:solidFill>
              </a:rPr>
              <a:t>Поиск</a:t>
            </a:r>
            <a:r>
              <a:rPr lang="uk-UA" sz="2800" b="1" dirty="0" smtClean="0">
                <a:solidFill>
                  <a:schemeClr val="tx1"/>
                </a:solidFill>
              </a:rPr>
              <a:t> </a:t>
            </a:r>
            <a:r>
              <a:rPr lang="uk-UA" sz="2800" b="1" dirty="0" err="1" smtClean="0">
                <a:solidFill>
                  <a:schemeClr val="tx1"/>
                </a:solidFill>
              </a:rPr>
              <a:t>спосбов</a:t>
            </a:r>
            <a:r>
              <a:rPr lang="uk-UA" sz="2800" b="1" dirty="0" smtClean="0">
                <a:solidFill>
                  <a:schemeClr val="tx1"/>
                </a:solidFill>
              </a:rPr>
              <a:t> </a:t>
            </a:r>
            <a:r>
              <a:rPr lang="uk-UA" sz="2800" b="1" dirty="0" err="1" smtClean="0">
                <a:solidFill>
                  <a:schemeClr val="tx1"/>
                </a:solidFill>
              </a:rPr>
              <a:t>экономии</a:t>
            </a:r>
            <a:r>
              <a:rPr lang="uk-UA" sz="2800" b="1" dirty="0" smtClean="0">
                <a:solidFill>
                  <a:schemeClr val="tx1"/>
                </a:solidFill>
              </a:rPr>
              <a:t> </a:t>
            </a:r>
            <a:r>
              <a:rPr lang="uk-UA" sz="2800" b="1" dirty="0" err="1" smtClean="0">
                <a:solidFill>
                  <a:schemeClr val="tx1"/>
                </a:solidFill>
              </a:rPr>
              <a:t>энергетических</a:t>
            </a:r>
            <a:r>
              <a:rPr lang="uk-UA" sz="2800" b="1" dirty="0" smtClean="0">
                <a:solidFill>
                  <a:schemeClr val="tx1"/>
                </a:solidFill>
              </a:rPr>
              <a:t>, </a:t>
            </a:r>
            <a:r>
              <a:rPr lang="uk-UA" sz="2800" b="1" dirty="0" err="1" smtClean="0">
                <a:solidFill>
                  <a:schemeClr val="tx1"/>
                </a:solidFill>
              </a:rPr>
              <a:t>временных</a:t>
            </a:r>
            <a:r>
              <a:rPr lang="uk-UA" sz="2800" b="1" dirty="0" smtClean="0">
                <a:solidFill>
                  <a:schemeClr val="tx1"/>
                </a:solidFill>
              </a:rPr>
              <a:t> </a:t>
            </a:r>
            <a:r>
              <a:rPr lang="uk-UA" sz="2800" b="1" dirty="0" err="1" smtClean="0">
                <a:solidFill>
                  <a:schemeClr val="tx1"/>
                </a:solidFill>
              </a:rPr>
              <a:t>физических</a:t>
            </a:r>
            <a:r>
              <a:rPr lang="uk-UA" sz="2800" b="1" dirty="0" smtClean="0">
                <a:solidFill>
                  <a:schemeClr val="tx1"/>
                </a:solidFill>
              </a:rPr>
              <a:t> </a:t>
            </a:r>
            <a:r>
              <a:rPr lang="uk-UA" sz="2800" b="1" dirty="0" err="1" smtClean="0">
                <a:solidFill>
                  <a:schemeClr val="tx1"/>
                </a:solidFill>
              </a:rPr>
              <a:t>ресурсов</a:t>
            </a:r>
            <a:r>
              <a:rPr lang="uk-UA" sz="2800" b="1" dirty="0" smtClean="0">
                <a:solidFill>
                  <a:schemeClr val="tx1"/>
                </a:solidFill>
              </a:rPr>
              <a:t>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75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fizik_f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1"/>
            <a:ext cx="8496944" cy="936103"/>
          </a:xfrm>
          <a:solidFill>
            <a:srgbClr val="CCFFFF">
              <a:alpha val="43922"/>
            </a:srgbClr>
          </a:solidFill>
        </p:spPr>
        <p:txBody>
          <a:bodyPr>
            <a:normAutofit/>
          </a:bodyPr>
          <a:lstStyle/>
          <a:p>
            <a:r>
              <a:rPr lang="uk-UA" sz="4000" b="1" dirty="0" smtClean="0"/>
              <a:t>Приклад завдання</a:t>
            </a:r>
            <a:endParaRPr lang="en-US" sz="4000" b="1" dirty="0"/>
          </a:p>
        </p:txBody>
      </p:sp>
      <p:sp>
        <p:nvSpPr>
          <p:cNvPr id="205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7524" y="1340768"/>
            <a:ext cx="8568952" cy="5256584"/>
          </a:xfrm>
          <a:solidFill>
            <a:srgbClr val="CCFFFF">
              <a:alpha val="45098"/>
            </a:srgbClr>
          </a:solidFill>
        </p:spPr>
        <p:txBody>
          <a:bodyPr>
            <a:noAutofit/>
          </a:bodyPr>
          <a:lstStyle/>
          <a:p>
            <a:pPr lvl="0" algn="l"/>
            <a:r>
              <a:rPr lang="uk-UA" sz="2800" dirty="0" smtClean="0">
                <a:solidFill>
                  <a:schemeClr val="tx1"/>
                </a:solidFill>
              </a:rPr>
              <a:t>Користуючись тарифом на електроенергію у вашому будинку, визначте </a:t>
            </a:r>
            <a:r>
              <a:rPr lang="uk-UA" sz="2800" dirty="0">
                <a:solidFill>
                  <a:schemeClr val="tx1"/>
                </a:solidFill>
              </a:rPr>
              <a:t>у скільки разів </a:t>
            </a:r>
            <a:r>
              <a:rPr lang="uk-UA" sz="2800" dirty="0" smtClean="0">
                <a:solidFill>
                  <a:schemeClr val="tx1"/>
                </a:solidFill>
              </a:rPr>
              <a:t>відрізняється вартість спожитої за 1 годину електроенергії </a:t>
            </a:r>
            <a:r>
              <a:rPr lang="uk-UA" sz="2800" dirty="0">
                <a:solidFill>
                  <a:schemeClr val="tx1"/>
                </a:solidFill>
              </a:rPr>
              <a:t>лампою розжарювання та </a:t>
            </a:r>
            <a:r>
              <a:rPr lang="uk-UA" sz="2800" dirty="0" smtClean="0">
                <a:solidFill>
                  <a:schemeClr val="tx1"/>
                </a:solidFill>
              </a:rPr>
              <a:t>LED лампою, </a:t>
            </a:r>
            <a:r>
              <a:rPr lang="uk-UA" sz="2800" dirty="0">
                <a:solidFill>
                  <a:schemeClr val="tx1"/>
                </a:solidFill>
              </a:rPr>
              <a:t>якщо за умови однакової яскравості </a:t>
            </a:r>
            <a:r>
              <a:rPr lang="uk-UA" sz="2800" dirty="0" smtClean="0">
                <a:solidFill>
                  <a:schemeClr val="tx1"/>
                </a:solidFill>
              </a:rPr>
              <a:t>споживана </a:t>
            </a:r>
            <a:r>
              <a:rPr lang="uk-UA" sz="2800" dirty="0">
                <a:solidFill>
                  <a:schemeClr val="tx1"/>
                </a:solidFill>
              </a:rPr>
              <a:t>потужність </a:t>
            </a:r>
            <a:r>
              <a:rPr lang="uk-UA" sz="2800" dirty="0" smtClean="0">
                <a:solidFill>
                  <a:schemeClr val="tx1"/>
                </a:solidFill>
              </a:rPr>
              <a:t>ламп відповідно становить 100 </a:t>
            </a:r>
            <a:r>
              <a:rPr lang="uk-UA" sz="2800" dirty="0">
                <a:solidFill>
                  <a:schemeClr val="tx1"/>
                </a:solidFill>
              </a:rPr>
              <a:t>Вт та 10 Вт</a:t>
            </a:r>
            <a:r>
              <a:rPr lang="uk-UA" sz="2800" dirty="0" smtClean="0">
                <a:solidFill>
                  <a:schemeClr val="tx1"/>
                </a:solidFill>
              </a:rPr>
              <a:t>. Порівняйте, скільки гривень за місяць витрачала б ваша сім’я за умови коли б всі лампи у вашій оселі були б лампами розжарювання; </a:t>
            </a:r>
            <a:r>
              <a:rPr lang="uk-UA" sz="2800" dirty="0">
                <a:solidFill>
                  <a:schemeClr val="tx1"/>
                </a:solidFill>
              </a:rPr>
              <a:t>LED </a:t>
            </a:r>
            <a:r>
              <a:rPr lang="uk-UA" sz="2800" dirty="0" smtClean="0">
                <a:solidFill>
                  <a:schemeClr val="tx1"/>
                </a:solidFill>
              </a:rPr>
              <a:t>лампами? Підрахуйте економію електроенергії та економію бюджету вашої сім’ї за місяць.   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0" algn="l"/>
            <a:r>
              <a:rPr lang="uk-UA" sz="2800" b="1" dirty="0" smtClean="0">
                <a:solidFill>
                  <a:schemeClr val="tx1"/>
                </a:solidFill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2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fizik_f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496944" cy="936103"/>
          </a:xfrm>
          <a:solidFill>
            <a:srgbClr val="CCFFFF">
              <a:alpha val="43922"/>
            </a:srgbClr>
          </a:solidFill>
        </p:spPr>
        <p:txBody>
          <a:bodyPr>
            <a:normAutofit/>
          </a:bodyPr>
          <a:lstStyle/>
          <a:p>
            <a:r>
              <a:rPr lang="uk-UA" sz="3600" b="1" i="1" dirty="0" err="1" smtClean="0"/>
              <a:t>Общекультурная</a:t>
            </a:r>
            <a:r>
              <a:rPr lang="uk-UA" sz="3600" b="1" i="1" dirty="0" smtClean="0"/>
              <a:t> </a:t>
            </a:r>
            <a:r>
              <a:rPr lang="uk-UA" sz="3600" b="1" i="1" dirty="0" err="1" smtClean="0"/>
              <a:t>компетентность</a:t>
            </a:r>
            <a:endParaRPr lang="en-US" sz="4000" b="1" dirty="0"/>
          </a:p>
        </p:txBody>
      </p:sp>
      <p:sp>
        <p:nvSpPr>
          <p:cNvPr id="205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7524" y="1628800"/>
            <a:ext cx="8568952" cy="4968552"/>
          </a:xfrm>
          <a:solidFill>
            <a:srgbClr val="CCFFFF">
              <a:alpha val="45098"/>
            </a:srgbClr>
          </a:solidFill>
        </p:spPr>
        <p:txBody>
          <a:bodyPr>
            <a:noAutofit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ru-RU" sz="2900" b="1" dirty="0">
                <a:solidFill>
                  <a:schemeClr val="tx1"/>
                </a:solidFill>
              </a:rPr>
              <a:t>о</a:t>
            </a:r>
            <a:r>
              <a:rPr lang="ru-RU" sz="2900" b="1" dirty="0" smtClean="0">
                <a:solidFill>
                  <a:schemeClr val="tx1"/>
                </a:solidFill>
              </a:rPr>
              <a:t>ткрытое отношение и уважение к другим;</a:t>
            </a:r>
            <a:endParaRPr lang="en-US" sz="2900" b="1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900" b="1" dirty="0" err="1" smtClean="0">
                <a:solidFill>
                  <a:schemeClr val="tx1"/>
                </a:solidFill>
              </a:rPr>
              <a:t>толерантно</a:t>
            </a:r>
            <a:r>
              <a:rPr lang="ru-RU" sz="2900" b="1" dirty="0" smtClean="0">
                <a:solidFill>
                  <a:schemeClr val="tx1"/>
                </a:solidFill>
              </a:rPr>
              <a:t>е</a:t>
            </a:r>
            <a:r>
              <a:rPr lang="en-US" sz="2900" b="1" dirty="0" smtClean="0">
                <a:solidFill>
                  <a:schemeClr val="tx1"/>
                </a:solidFill>
              </a:rPr>
              <a:t> </a:t>
            </a:r>
            <a:r>
              <a:rPr lang="ru-RU" sz="2900" b="1" dirty="0" smtClean="0">
                <a:solidFill>
                  <a:schemeClr val="tx1"/>
                </a:solidFill>
              </a:rPr>
              <a:t>поведение</a:t>
            </a:r>
            <a:r>
              <a:rPr lang="uk-UA" sz="2900" b="1" dirty="0" smtClean="0">
                <a:solidFill>
                  <a:schemeClr val="tx1"/>
                </a:solidFill>
              </a:rPr>
              <a:t>; </a:t>
            </a:r>
            <a:endParaRPr lang="en-US" sz="2900" b="1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ru-RU" sz="2900" b="1" dirty="0" err="1" smtClean="0">
                <a:solidFill>
                  <a:schemeClr val="tx1"/>
                </a:solidFill>
              </a:rPr>
              <a:t>моральне</a:t>
            </a:r>
            <a:r>
              <a:rPr lang="ru-RU" sz="2900" b="1" dirty="0" smtClean="0">
                <a:solidFill>
                  <a:schemeClr val="tx1"/>
                </a:solidFill>
              </a:rPr>
              <a:t> качества; </a:t>
            </a:r>
            <a:endParaRPr lang="en-US" sz="2900" b="1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uk-UA" sz="2900" b="1" dirty="0" err="1">
                <a:solidFill>
                  <a:schemeClr val="tx1"/>
                </a:solidFill>
              </a:rPr>
              <a:t>о</a:t>
            </a:r>
            <a:r>
              <a:rPr lang="uk-UA" sz="2900" b="1" dirty="0" err="1" smtClean="0">
                <a:solidFill>
                  <a:schemeClr val="tx1"/>
                </a:solidFill>
              </a:rPr>
              <a:t>тношение</a:t>
            </a:r>
            <a:r>
              <a:rPr lang="uk-UA" sz="2900" b="1" dirty="0" smtClean="0">
                <a:solidFill>
                  <a:schemeClr val="tx1"/>
                </a:solidFill>
              </a:rPr>
              <a:t> к </a:t>
            </a:r>
            <a:r>
              <a:rPr lang="uk-UA" sz="2900" b="1" dirty="0" err="1" smtClean="0">
                <a:solidFill>
                  <a:schemeClr val="tx1"/>
                </a:solidFill>
              </a:rPr>
              <a:t>культурноме</a:t>
            </a:r>
            <a:r>
              <a:rPr lang="uk-UA" sz="2900" b="1" dirty="0" smtClean="0">
                <a:solidFill>
                  <a:schemeClr val="tx1"/>
                </a:solidFill>
              </a:rPr>
              <a:t> </a:t>
            </a:r>
            <a:r>
              <a:rPr lang="uk-UA" sz="2900" b="1" dirty="0" err="1" smtClean="0">
                <a:solidFill>
                  <a:schemeClr val="tx1"/>
                </a:solidFill>
              </a:rPr>
              <a:t>наследию</a:t>
            </a:r>
            <a:r>
              <a:rPr lang="uk-UA" sz="2900" b="1" dirty="0" smtClean="0">
                <a:solidFill>
                  <a:schemeClr val="tx1"/>
                </a:solidFill>
              </a:rPr>
              <a:t> </a:t>
            </a:r>
            <a:r>
              <a:rPr lang="uk-UA" sz="2900" b="1" dirty="0" err="1" smtClean="0">
                <a:solidFill>
                  <a:schemeClr val="tx1"/>
                </a:solidFill>
              </a:rPr>
              <a:t>украинского</a:t>
            </a:r>
            <a:r>
              <a:rPr lang="uk-UA" sz="2900" b="1" dirty="0" smtClean="0">
                <a:solidFill>
                  <a:schemeClr val="tx1"/>
                </a:solidFill>
              </a:rPr>
              <a:t> </a:t>
            </a:r>
            <a:r>
              <a:rPr lang="uk-UA" sz="2900" b="1" dirty="0" err="1" smtClean="0">
                <a:solidFill>
                  <a:schemeClr val="tx1"/>
                </a:solidFill>
              </a:rPr>
              <a:t>народа</a:t>
            </a:r>
            <a:r>
              <a:rPr lang="ru-RU" sz="2900" b="1" dirty="0" smtClean="0">
                <a:solidFill>
                  <a:schemeClr val="tx1"/>
                </a:solidFill>
              </a:rPr>
              <a:t>, достижений национальной науки и культуры, выдающихся событий и личностей в истории развития физической науки Украины.</a:t>
            </a:r>
            <a:endParaRPr lang="en-US" sz="2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20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fizik_f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496944" cy="936103"/>
          </a:xfrm>
          <a:solidFill>
            <a:srgbClr val="CCFFFF">
              <a:alpha val="43922"/>
            </a:srgbClr>
          </a:solidFill>
        </p:spPr>
        <p:txBody>
          <a:bodyPr>
            <a:normAutofit/>
          </a:bodyPr>
          <a:lstStyle/>
          <a:p>
            <a:r>
              <a:rPr lang="uk-UA" sz="3600" b="1" i="1" dirty="0" smtClean="0"/>
              <a:t>Приклад завдання</a:t>
            </a:r>
            <a:endParaRPr lang="en-US" sz="4000" b="1" dirty="0"/>
          </a:p>
        </p:txBody>
      </p:sp>
      <p:sp>
        <p:nvSpPr>
          <p:cNvPr id="205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7524" y="1628800"/>
            <a:ext cx="8568952" cy="4968552"/>
          </a:xfrm>
          <a:solidFill>
            <a:srgbClr val="CCFFFF">
              <a:alpha val="45098"/>
            </a:srgbClr>
          </a:solidFill>
        </p:spPr>
        <p:txBody>
          <a:bodyPr>
            <a:noAutofit/>
          </a:bodyPr>
          <a:lstStyle/>
          <a:p>
            <a:pPr lvl="0" algn="l"/>
            <a:endParaRPr lang="en-US" sz="29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7" t="25294" r="31994" b="57892"/>
          <a:stretch/>
        </p:blipFill>
        <p:spPr bwMode="auto">
          <a:xfrm>
            <a:off x="272445" y="1700808"/>
            <a:ext cx="8583897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fizik_f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352928" cy="1944215"/>
          </a:xfrm>
          <a:solidFill>
            <a:srgbClr val="CCFFFF">
              <a:alpha val="43922"/>
            </a:srgbClr>
          </a:solidFill>
        </p:spPr>
        <p:txBody>
          <a:bodyPr>
            <a:noAutofit/>
          </a:bodyPr>
          <a:lstStyle/>
          <a:p>
            <a:r>
              <a:rPr lang="ru-RU" sz="3200" b="1" dirty="0" smtClean="0"/>
              <a:t>Реализация </a:t>
            </a:r>
            <a:r>
              <a:rPr lang="ru-RU" sz="3200" b="1" dirty="0" err="1" smtClean="0"/>
              <a:t>компетентносного</a:t>
            </a:r>
            <a:r>
              <a:rPr lang="ru-RU" sz="3200" b="1" dirty="0" smtClean="0"/>
              <a:t> подхода </a:t>
            </a:r>
            <a:r>
              <a:rPr lang="ru-RU" sz="3200" b="1" dirty="0"/>
              <a:t>в </a:t>
            </a:r>
            <a:r>
              <a:rPr lang="ru-RU" sz="3200" b="1" dirty="0" smtClean="0"/>
              <a:t>процессе обучении будет успешной при условии комплексного обеспечения всех составляющих учебного процесса</a:t>
            </a:r>
            <a:r>
              <a:rPr lang="uk-UA" sz="3000" b="1" dirty="0" smtClean="0"/>
              <a:t>:</a:t>
            </a:r>
            <a:endParaRPr lang="en-US" sz="3000" b="1" dirty="0"/>
          </a:p>
        </p:txBody>
      </p:sp>
      <p:sp>
        <p:nvSpPr>
          <p:cNvPr id="205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276872"/>
            <a:ext cx="7992888" cy="4464496"/>
          </a:xfrm>
          <a:solidFill>
            <a:srgbClr val="CCFFFF">
              <a:alpha val="63922"/>
            </a:srgbClr>
          </a:solidFill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000" b="1" dirty="0">
                <a:solidFill>
                  <a:schemeClr val="tx1"/>
                </a:solidFill>
              </a:rPr>
              <a:t>ч</a:t>
            </a:r>
            <a:r>
              <a:rPr lang="ru-RU" sz="3000" b="1" dirty="0" smtClean="0">
                <a:solidFill>
                  <a:schemeClr val="tx1"/>
                </a:solidFill>
              </a:rPr>
              <a:t>еткого определения целей обучения;</a:t>
            </a:r>
            <a:endParaRPr lang="ru-RU" sz="30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000" b="1" dirty="0" smtClean="0">
                <a:solidFill>
                  <a:schemeClr val="tx1"/>
                </a:solidFill>
              </a:rPr>
              <a:t> </a:t>
            </a:r>
            <a:r>
              <a:rPr lang="ru-RU" sz="3000" b="1" dirty="0" smtClean="0">
                <a:solidFill>
                  <a:schemeClr val="tx1"/>
                </a:solidFill>
              </a:rPr>
              <a:t>подбор соответствующего содержания;</a:t>
            </a:r>
            <a:endParaRPr lang="ru-RU" sz="30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000" b="1" dirty="0">
                <a:solidFill>
                  <a:schemeClr val="tx1"/>
                </a:solidFill>
              </a:rPr>
              <a:t>о</a:t>
            </a:r>
            <a:r>
              <a:rPr lang="ru-RU" sz="3000" b="1" dirty="0" smtClean="0">
                <a:solidFill>
                  <a:schemeClr val="tx1"/>
                </a:solidFill>
              </a:rPr>
              <a:t>бновления учебно-методического обучения;</a:t>
            </a:r>
            <a:endParaRPr lang="ru-RU" sz="30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000" b="1" dirty="0" smtClean="0">
                <a:solidFill>
                  <a:schemeClr val="tx1"/>
                </a:solidFill>
              </a:rPr>
              <a:t> </a:t>
            </a:r>
            <a:r>
              <a:rPr lang="ru-RU" sz="3000" b="1" dirty="0" err="1" smtClean="0">
                <a:solidFill>
                  <a:schemeClr val="tx1"/>
                </a:solidFill>
              </a:rPr>
              <a:t>поббор</a:t>
            </a:r>
            <a:r>
              <a:rPr lang="ru-RU" sz="3000" b="1" dirty="0" smtClean="0">
                <a:solidFill>
                  <a:schemeClr val="tx1"/>
                </a:solidFill>
              </a:rPr>
              <a:t> эффективных методов, приёмов обучения и форм </a:t>
            </a:r>
            <a:r>
              <a:rPr lang="ru-RU" sz="3000" b="1" dirty="0" err="1" smtClean="0">
                <a:solidFill>
                  <a:schemeClr val="tx1"/>
                </a:solidFill>
              </a:rPr>
              <a:t>организацииучебной</a:t>
            </a:r>
            <a:r>
              <a:rPr lang="ru-RU" sz="3000" b="1" dirty="0" smtClean="0">
                <a:solidFill>
                  <a:schemeClr val="tx1"/>
                </a:solidFill>
              </a:rPr>
              <a:t> деятельности;</a:t>
            </a:r>
            <a:endParaRPr lang="ru-RU" sz="30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000" b="1" dirty="0">
                <a:solidFill>
                  <a:schemeClr val="tx1"/>
                </a:solidFill>
              </a:rPr>
              <a:t>с</a:t>
            </a:r>
            <a:r>
              <a:rPr lang="ru-RU" sz="3000" b="1" dirty="0" smtClean="0">
                <a:solidFill>
                  <a:schemeClr val="tx1"/>
                </a:solidFill>
              </a:rPr>
              <a:t>оответствующей </a:t>
            </a:r>
            <a:r>
              <a:rPr lang="ru-RU" sz="3000" b="1" dirty="0" err="1" smtClean="0">
                <a:solidFill>
                  <a:schemeClr val="tx1"/>
                </a:solidFill>
              </a:rPr>
              <a:t>професиональной</a:t>
            </a:r>
            <a:r>
              <a:rPr lang="ru-RU" sz="3000" b="1" dirty="0" smtClean="0">
                <a:solidFill>
                  <a:schemeClr val="tx1"/>
                </a:solidFill>
              </a:rPr>
              <a:t> подготовки учителей</a:t>
            </a:r>
            <a:r>
              <a:rPr lang="ru-RU" sz="2800" b="1" dirty="0" smtClean="0">
                <a:solidFill>
                  <a:schemeClr val="tx1"/>
                </a:solidFill>
              </a:rPr>
              <a:t>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31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fizik_f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772400" cy="1470025"/>
          </a:xfrm>
          <a:solidFill>
            <a:srgbClr val="DBEEF4">
              <a:alpha val="64706"/>
            </a:srgbClr>
          </a:solidFill>
        </p:spPr>
        <p:txBody>
          <a:bodyPr>
            <a:normAutofit fontScale="90000"/>
          </a:bodyPr>
          <a:lstStyle/>
          <a:p>
            <a:r>
              <a:rPr lang="uk-UA" sz="4000" b="1" dirty="0" err="1" smtClean="0"/>
              <a:t>Актуальн</a:t>
            </a:r>
            <a:r>
              <a:rPr lang="ru-RU" sz="4000" b="1" dirty="0" err="1" smtClean="0"/>
              <a:t>ые</a:t>
            </a:r>
            <a:r>
              <a:rPr lang="uk-UA" sz="4000" b="1" dirty="0" smtClean="0"/>
              <a:t> </a:t>
            </a:r>
            <a:r>
              <a:rPr lang="uk-UA" sz="4000" b="1" dirty="0" err="1" smtClean="0"/>
              <a:t>задани</a:t>
            </a:r>
            <a:r>
              <a:rPr lang="ru-RU" sz="4000" b="1" dirty="0"/>
              <a:t>я</a:t>
            </a:r>
            <a:r>
              <a:rPr lang="uk-UA" sz="4000" b="1" dirty="0" smtClean="0"/>
              <a:t> </a:t>
            </a:r>
            <a:r>
              <a:rPr lang="uk-UA" sz="4000" b="1" dirty="0" err="1" smtClean="0"/>
              <a:t>современного</a:t>
            </a:r>
            <a:r>
              <a:rPr lang="uk-UA" sz="4000" b="1" dirty="0" smtClean="0"/>
              <a:t> </a:t>
            </a:r>
            <a:r>
              <a:rPr lang="uk-UA" sz="4000" b="1" dirty="0" err="1" smtClean="0"/>
              <a:t>образования</a:t>
            </a:r>
            <a:r>
              <a:rPr lang="uk-UA" sz="4000" b="1" dirty="0" smtClean="0"/>
              <a:t> </a:t>
            </a:r>
            <a:r>
              <a:rPr lang="uk-UA" sz="4000" b="1" dirty="0" err="1"/>
              <a:t>У</a:t>
            </a:r>
            <a:r>
              <a:rPr lang="uk-UA" sz="4000" b="1" dirty="0" err="1" smtClean="0"/>
              <a:t>краины</a:t>
            </a:r>
            <a:r>
              <a:rPr lang="uk-UA" sz="4000" b="1" dirty="0" smtClean="0"/>
              <a:t> </a:t>
            </a:r>
            <a:endParaRPr lang="en-US" sz="4000" b="1" dirty="0"/>
          </a:p>
        </p:txBody>
      </p:sp>
      <p:sp>
        <p:nvSpPr>
          <p:cNvPr id="205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1988840"/>
            <a:ext cx="6624736" cy="4320480"/>
          </a:xfrm>
          <a:solidFill>
            <a:srgbClr val="DBEEF4">
              <a:alpha val="63922"/>
            </a:srgbClr>
          </a:solidFill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endParaRPr lang="uk-UA" b="1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uk-UA" b="1" dirty="0" err="1" smtClean="0">
                <a:solidFill>
                  <a:schemeClr val="tx1"/>
                </a:solidFill>
              </a:rPr>
              <a:t>предполагают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b="1" dirty="0" err="1" smtClean="0">
                <a:solidFill>
                  <a:schemeClr val="tx1"/>
                </a:solidFill>
              </a:rPr>
              <a:t>воспитание</a:t>
            </a:r>
            <a:r>
              <a:rPr lang="uk-UA" b="1" dirty="0" smtClean="0">
                <a:solidFill>
                  <a:schemeClr val="tx1"/>
                </a:solidFill>
              </a:rPr>
              <a:t>, </a:t>
            </a:r>
            <a:r>
              <a:rPr lang="uk-UA" b="1" dirty="0" err="1" smtClean="0">
                <a:solidFill>
                  <a:schemeClr val="tx1"/>
                </a:solidFill>
              </a:rPr>
              <a:t>с</a:t>
            </a:r>
            <a:r>
              <a:rPr lang="uk-UA" b="1" dirty="0" err="1" smtClean="0">
                <a:solidFill>
                  <a:schemeClr val="tx1"/>
                </a:solidFill>
              </a:rPr>
              <a:t>амостоятельных</a:t>
            </a:r>
            <a:r>
              <a:rPr lang="uk-UA" b="1" dirty="0" smtClean="0">
                <a:solidFill>
                  <a:schemeClr val="tx1"/>
                </a:solidFill>
              </a:rPr>
              <a:t>, </a:t>
            </a:r>
            <a:r>
              <a:rPr lang="uk-UA" b="1" dirty="0" err="1" smtClean="0">
                <a:solidFill>
                  <a:schemeClr val="tx1"/>
                </a:solidFill>
              </a:rPr>
              <a:t>инициативных</a:t>
            </a:r>
            <a:r>
              <a:rPr lang="uk-UA" b="1" dirty="0" smtClean="0">
                <a:solidFill>
                  <a:schemeClr val="tx1"/>
                </a:solidFill>
              </a:rPr>
              <a:t>,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b="1" dirty="0" err="1" smtClean="0">
                <a:solidFill>
                  <a:schemeClr val="tx1"/>
                </a:solidFill>
              </a:rPr>
              <a:t>ответственных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b="1" dirty="0" err="1" smtClean="0">
                <a:solidFill>
                  <a:schemeClr val="tx1"/>
                </a:solidFill>
              </a:rPr>
              <a:t>граждан</a:t>
            </a:r>
            <a:r>
              <a:rPr lang="uk-UA" b="1" dirty="0">
                <a:solidFill>
                  <a:schemeClr val="tx1"/>
                </a:solidFill>
              </a:rPr>
              <a:t>, </a:t>
            </a:r>
            <a:r>
              <a:rPr lang="uk-UA" b="1" dirty="0" err="1">
                <a:solidFill>
                  <a:schemeClr val="tx1"/>
                </a:solidFill>
              </a:rPr>
              <a:t>способных</a:t>
            </a:r>
            <a:r>
              <a:rPr lang="uk-UA" b="1" dirty="0">
                <a:solidFill>
                  <a:schemeClr val="tx1"/>
                </a:solidFill>
              </a:rPr>
              <a:t>  </a:t>
            </a:r>
            <a:r>
              <a:rPr lang="uk-UA" b="1" dirty="0" err="1" smtClean="0">
                <a:solidFill>
                  <a:schemeClr val="tx1"/>
                </a:solidFill>
              </a:rPr>
              <a:t>эффективно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b="1" dirty="0" err="1" smtClean="0">
                <a:solidFill>
                  <a:schemeClr val="tx1"/>
                </a:solidFill>
              </a:rPr>
              <a:t>взаимодействовать</a:t>
            </a:r>
            <a:r>
              <a:rPr lang="uk-UA" b="1" dirty="0" smtClean="0">
                <a:solidFill>
                  <a:schemeClr val="tx1"/>
                </a:solidFill>
              </a:rPr>
              <a:t> с другими в </a:t>
            </a:r>
            <a:r>
              <a:rPr lang="uk-UA" b="1" dirty="0" err="1" smtClean="0">
                <a:solidFill>
                  <a:schemeClr val="tx1"/>
                </a:solidFill>
              </a:rPr>
              <a:t>процессе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b="1" dirty="0" err="1" smtClean="0">
                <a:solidFill>
                  <a:schemeClr val="tx1"/>
                </a:solidFill>
              </a:rPr>
              <a:t>выполнения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b="1" dirty="0" err="1" smtClean="0">
                <a:solidFill>
                  <a:schemeClr val="tx1"/>
                </a:solidFill>
              </a:rPr>
              <a:t>различного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b="1" dirty="0" err="1" smtClean="0">
                <a:solidFill>
                  <a:schemeClr val="tx1"/>
                </a:solidFill>
              </a:rPr>
              <a:t>род</a:t>
            </a:r>
            <a:r>
              <a:rPr lang="uk-UA" b="1" dirty="0" err="1" smtClean="0">
                <a:solidFill>
                  <a:schemeClr val="tx1"/>
                </a:solidFill>
              </a:rPr>
              <a:t>а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b="1" dirty="0" err="1" smtClean="0">
                <a:solidFill>
                  <a:schemeClr val="tx1"/>
                </a:solidFill>
              </a:rPr>
              <a:t>социальных</a:t>
            </a:r>
            <a:r>
              <a:rPr lang="uk-UA" b="1" dirty="0" smtClean="0">
                <a:solidFill>
                  <a:schemeClr val="tx1"/>
                </a:solidFill>
              </a:rPr>
              <a:t>, </a:t>
            </a:r>
            <a:r>
              <a:rPr lang="uk-UA" b="1" dirty="0" err="1" smtClean="0">
                <a:solidFill>
                  <a:schemeClr val="tx1"/>
                </a:solidFill>
              </a:rPr>
              <a:t>производственных</a:t>
            </a:r>
            <a:r>
              <a:rPr lang="uk-UA" b="1" dirty="0" smtClean="0">
                <a:solidFill>
                  <a:schemeClr val="tx1"/>
                </a:solidFill>
              </a:rPr>
              <a:t> и </a:t>
            </a:r>
            <a:r>
              <a:rPr lang="uk-UA" b="1" dirty="0" err="1" smtClean="0">
                <a:solidFill>
                  <a:schemeClr val="tx1"/>
                </a:solidFill>
              </a:rPr>
              <a:t>экономических</a:t>
            </a:r>
            <a:r>
              <a:rPr lang="uk-UA" b="1" dirty="0" smtClean="0">
                <a:solidFill>
                  <a:schemeClr val="tx1"/>
                </a:solidFill>
              </a:rPr>
              <a:t> заданий.</a:t>
            </a:r>
            <a:endParaRPr lang="ru-RU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38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fizik_f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8496944" cy="6552728"/>
          </a:xfrm>
          <a:solidFill>
            <a:srgbClr val="CCFFFF">
              <a:alpha val="67059"/>
            </a:srgbClr>
          </a:solidFill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uk-UA" sz="2400" b="1" dirty="0" err="1" smtClean="0"/>
              <a:t>Основные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направления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современных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преобразований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предполагают</a:t>
            </a:r>
            <a:r>
              <a:rPr lang="uk-UA" sz="2400" b="1" dirty="0" smtClean="0"/>
              <a:t>  </a:t>
            </a:r>
            <a:r>
              <a:rPr lang="uk-UA" sz="2400" b="1" dirty="0" err="1" smtClean="0"/>
              <a:t>совершенствование</a:t>
            </a:r>
            <a:r>
              <a:rPr lang="uk-UA" sz="2400" b="1" dirty="0" smtClean="0"/>
              <a:t> </a:t>
            </a:r>
            <a:br>
              <a:rPr lang="uk-UA" sz="2400" b="1" dirty="0" smtClean="0"/>
            </a:br>
            <a:r>
              <a:rPr lang="uk-UA" sz="2400" b="1" dirty="0" err="1" smtClean="0"/>
              <a:t>современного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содержания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образования</a:t>
            </a:r>
            <a:r>
              <a:rPr lang="uk-UA" sz="2400" b="1" dirty="0" smtClean="0"/>
              <a:t>, </a:t>
            </a:r>
            <a:r>
              <a:rPr lang="uk-UA" sz="2400" b="1" dirty="0" err="1" smtClean="0"/>
              <a:t>направленние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его</a:t>
            </a:r>
            <a:r>
              <a:rPr lang="uk-UA" sz="2400" b="1" dirty="0" smtClean="0"/>
              <a:t> на </a:t>
            </a:r>
            <a:r>
              <a:rPr lang="uk-UA" sz="2400" b="1" dirty="0" err="1" smtClean="0"/>
              <a:t>формирование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ключевых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компететностей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учащихся</a:t>
            </a:r>
            <a:r>
              <a:rPr lang="uk-UA" sz="2400" b="1" dirty="0" smtClean="0"/>
              <a:t>;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равитие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педагогики</a:t>
            </a:r>
            <a:r>
              <a:rPr lang="uk-UA" sz="2400" b="1" dirty="0" smtClean="0"/>
              <a:t> партнерства, </a:t>
            </a:r>
            <a:r>
              <a:rPr lang="uk-UA" sz="2400" b="1" dirty="0" err="1" smtClean="0"/>
              <a:t>которая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основывается</a:t>
            </a:r>
            <a:r>
              <a:rPr lang="uk-UA" sz="2400" b="1" dirty="0" smtClean="0"/>
              <a:t> на </a:t>
            </a:r>
            <a:r>
              <a:rPr lang="uk-UA" sz="2400" b="1" dirty="0" err="1" smtClean="0"/>
              <a:t>взаимопонимании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между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участниками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образовательного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процесса</a:t>
            </a:r>
            <a:r>
              <a:rPr lang="uk-UA" sz="2400" b="1" dirty="0" smtClean="0"/>
              <a:t>;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мотивация</a:t>
            </a:r>
            <a:r>
              <a:rPr lang="uk-UA" sz="2400" b="1" dirty="0" smtClean="0"/>
              <a:t> учителя; </a:t>
            </a:r>
            <a:r>
              <a:rPr lang="uk-UA" sz="2400" b="1" dirty="0" err="1" smtClean="0"/>
              <a:t>создание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современной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образовательной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среды</a:t>
            </a:r>
            <a:r>
              <a:rPr lang="uk-UA" sz="2400" b="1" dirty="0" smtClean="0"/>
              <a:t>, </a:t>
            </a:r>
            <a:r>
              <a:rPr lang="uk-UA" sz="2400" b="1" dirty="0" err="1" smtClean="0"/>
              <a:t>которая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стимулирует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креатиный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потенциал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как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учащихся</a:t>
            </a:r>
            <a:r>
              <a:rPr lang="uk-UA" sz="2400" b="1" dirty="0" smtClean="0"/>
              <a:t> так и </a:t>
            </a:r>
            <a:r>
              <a:rPr lang="uk-UA" sz="2400" b="1" dirty="0" err="1" smtClean="0"/>
              <a:t>педагогов</a:t>
            </a:r>
            <a:r>
              <a:rPr lang="uk-UA" sz="2400" b="1" dirty="0" smtClean="0"/>
              <a:t>.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3972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fizik_f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51520" y="130324"/>
            <a:ext cx="8784976" cy="6597352"/>
          </a:xfrm>
          <a:solidFill>
            <a:srgbClr val="CCFFFF">
              <a:alpha val="67059"/>
            </a:srgbClr>
          </a:solidFill>
        </p:spPr>
        <p:txBody>
          <a:bodyPr>
            <a:normAutofit fontScale="90000"/>
          </a:bodyPr>
          <a:lstStyle/>
          <a:p>
            <a:pPr marL="177800" indent="-177800" algn="l">
              <a:buFont typeface="Arial" panose="020B0604020202020204" pitchFamily="34" charset="0"/>
              <a:buChar char="•"/>
            </a:pPr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sz="2400" b="1" dirty="0" err="1" smtClean="0"/>
              <a:t>Реализация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компетентносного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подхода</a:t>
            </a: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 smtClean="0"/>
              <a:t> </a:t>
            </a:r>
            <a:r>
              <a:rPr lang="uk-UA" sz="2400" b="1" dirty="0"/>
              <a:t>на </a:t>
            </a:r>
            <a:r>
              <a:rPr lang="uk-UA" sz="2400" b="1" dirty="0" smtClean="0"/>
              <a:t>уроках </a:t>
            </a:r>
            <a:r>
              <a:rPr lang="uk-UA" sz="2400" b="1" dirty="0" err="1" smtClean="0"/>
              <a:t>физики</a:t>
            </a:r>
            <a:r>
              <a:rPr lang="uk-UA" sz="2400" b="1" dirty="0" smtClean="0"/>
              <a:t>  направлена</a:t>
            </a: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 smtClean="0"/>
              <a:t>на </a:t>
            </a:r>
            <a:r>
              <a:rPr lang="uk-UA" sz="2400" b="1" dirty="0" err="1" smtClean="0"/>
              <a:t>формирование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ключевых</a:t>
            </a:r>
            <a:r>
              <a:rPr lang="uk-UA" sz="2400" b="1" dirty="0" smtClean="0"/>
              <a:t> </a:t>
            </a:r>
            <a:r>
              <a:rPr lang="uk-UA" sz="2400" b="1" dirty="0" err="1"/>
              <a:t>компетентностей</a:t>
            </a:r>
            <a:r>
              <a:rPr lang="uk-UA" sz="2400" b="1" dirty="0"/>
              <a:t>, </a:t>
            </a:r>
            <a:r>
              <a:rPr lang="uk-UA" sz="2400" b="1" dirty="0" err="1" smtClean="0"/>
              <a:t>необходимых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каждому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современному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человеку</a:t>
            </a:r>
            <a:r>
              <a:rPr lang="uk-UA" sz="2400" b="1" dirty="0" smtClean="0"/>
              <a:t> дл</a:t>
            </a:r>
            <a:r>
              <a:rPr lang="uk-UA" sz="2400" b="1" dirty="0" smtClean="0"/>
              <a:t>я </a:t>
            </a:r>
            <a:r>
              <a:rPr lang="uk-UA" sz="2400" b="1" dirty="0" err="1" smtClean="0"/>
              <a:t>его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нормальной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жизнедеятельности</a:t>
            </a:r>
            <a:r>
              <a:rPr lang="uk-UA" sz="2400" b="1" dirty="0" smtClean="0"/>
              <a:t>: </a:t>
            </a:r>
            <a:r>
              <a:rPr lang="uk-UA" sz="2400" b="1" dirty="0"/>
              <a:t/>
            </a:r>
            <a:br>
              <a:rPr lang="uk-UA" sz="2400" b="1" dirty="0"/>
            </a:br>
            <a:r>
              <a:rPr lang="uk-UA" sz="2400" b="1" dirty="0" smtClean="0"/>
              <a:t>- </a:t>
            </a:r>
            <a:r>
              <a:rPr lang="uk-UA" sz="2400" b="1" i="1" dirty="0" err="1" smtClean="0"/>
              <a:t>способность</a:t>
            </a:r>
            <a:r>
              <a:rPr lang="uk-UA" sz="2400" b="1" i="1" dirty="0" smtClean="0"/>
              <a:t> </a:t>
            </a:r>
            <a:r>
              <a:rPr lang="uk-UA" sz="2400" b="1" i="1" dirty="0" err="1" smtClean="0"/>
              <a:t>общаться</a:t>
            </a:r>
            <a:r>
              <a:rPr lang="uk-UA" sz="2400" b="1" i="1" dirty="0" smtClean="0"/>
              <a:t> </a:t>
            </a:r>
            <a:r>
              <a:rPr lang="uk-UA" sz="2400" b="1" i="1" dirty="0" err="1" smtClean="0"/>
              <a:t>государственным</a:t>
            </a:r>
            <a:r>
              <a:rPr lang="uk-UA" sz="2400" b="1" i="1" dirty="0" smtClean="0"/>
              <a:t> и </a:t>
            </a:r>
            <a:r>
              <a:rPr lang="uk-UA" sz="2400" b="1" i="1" dirty="0" err="1" smtClean="0"/>
              <a:t>иностранными</a:t>
            </a:r>
            <a:r>
              <a:rPr lang="uk-UA" sz="2400" b="1" i="1" dirty="0" smtClean="0"/>
              <a:t> </a:t>
            </a:r>
            <a:r>
              <a:rPr lang="uk-UA" sz="2400" b="1" i="1" dirty="0" err="1" smtClean="0"/>
              <a:t>языками</a:t>
            </a:r>
            <a:r>
              <a:rPr lang="uk-UA" sz="2400" b="1" i="1" dirty="0"/>
              <a:t>;</a:t>
            </a:r>
            <a:r>
              <a:rPr lang="uk-UA" sz="2400" b="1" i="1" dirty="0" smtClean="0"/>
              <a:t> </a:t>
            </a:r>
            <a:br>
              <a:rPr lang="uk-UA" sz="2400" b="1" i="1" dirty="0" smtClean="0"/>
            </a:br>
            <a:r>
              <a:rPr lang="uk-UA" sz="2400" b="1" i="1" dirty="0" smtClean="0"/>
              <a:t>- </a:t>
            </a:r>
            <a:r>
              <a:rPr lang="uk-UA" sz="2400" b="1" i="1" dirty="0" err="1" smtClean="0"/>
              <a:t>математическая</a:t>
            </a:r>
            <a:r>
              <a:rPr lang="uk-UA" sz="2400" b="1" i="1" dirty="0" smtClean="0"/>
              <a:t> </a:t>
            </a:r>
            <a:r>
              <a:rPr lang="uk-UA" sz="2400" b="1" i="1" dirty="0" err="1" smtClean="0"/>
              <a:t>компетентность</a:t>
            </a:r>
            <a:r>
              <a:rPr lang="uk-UA" sz="2400" b="1" i="1" dirty="0" smtClean="0"/>
              <a:t>; </a:t>
            </a:r>
            <a:r>
              <a:rPr lang="uk-UA" sz="2400" b="1" i="1" dirty="0"/>
              <a:t/>
            </a:r>
            <a:br>
              <a:rPr lang="uk-UA" sz="2400" b="1" i="1" dirty="0"/>
            </a:br>
            <a:r>
              <a:rPr lang="uk-UA" sz="2400" b="1" i="1" dirty="0" smtClean="0"/>
              <a:t>- </a:t>
            </a:r>
            <a:r>
              <a:rPr lang="uk-UA" sz="2400" b="1" i="1" dirty="0" err="1" smtClean="0"/>
              <a:t>к</a:t>
            </a:r>
            <a:r>
              <a:rPr lang="uk-UA" sz="2400" b="1" i="1" dirty="0" err="1" smtClean="0"/>
              <a:t>омпетентность</a:t>
            </a:r>
            <a:r>
              <a:rPr lang="uk-UA" sz="2400" b="1" i="1" dirty="0" smtClean="0"/>
              <a:t> в </a:t>
            </a:r>
            <a:r>
              <a:rPr lang="uk-UA" sz="2400" b="1" i="1" dirty="0" err="1" smtClean="0"/>
              <a:t>сфере</a:t>
            </a:r>
            <a:r>
              <a:rPr lang="uk-UA" sz="2400" b="1" i="1" dirty="0" smtClean="0"/>
              <a:t> </a:t>
            </a:r>
            <a:r>
              <a:rPr lang="uk-UA" sz="2400" b="1" i="1" dirty="0" err="1" smtClean="0"/>
              <a:t>естественных</a:t>
            </a:r>
            <a:r>
              <a:rPr lang="uk-UA" sz="2400" b="1" i="1" dirty="0" smtClean="0"/>
              <a:t> наук и </a:t>
            </a:r>
            <a:r>
              <a:rPr lang="uk-UA" sz="2400" b="1" i="1" dirty="0" err="1" smtClean="0"/>
              <a:t>технологий</a:t>
            </a:r>
            <a:r>
              <a:rPr lang="uk-UA" sz="2400" b="1" i="1" dirty="0"/>
              <a:t>;</a:t>
            </a:r>
            <a:r>
              <a:rPr lang="uk-UA" sz="2400" b="1" i="1" dirty="0" smtClean="0"/>
              <a:t> </a:t>
            </a:r>
            <a:br>
              <a:rPr lang="uk-UA" sz="2400" b="1" i="1" dirty="0" smtClean="0"/>
            </a:br>
            <a:r>
              <a:rPr lang="uk-UA" sz="2400" b="1" i="1" dirty="0" smtClean="0"/>
              <a:t>- </a:t>
            </a:r>
            <a:r>
              <a:rPr lang="uk-UA" sz="2400" b="1" i="1" dirty="0" err="1" smtClean="0"/>
              <a:t>готовность</a:t>
            </a:r>
            <a:r>
              <a:rPr lang="uk-UA" sz="2400" b="1" i="1" dirty="0" smtClean="0"/>
              <a:t> </a:t>
            </a:r>
            <a:r>
              <a:rPr lang="uk-UA" sz="2400" b="1" i="1" dirty="0" err="1" smtClean="0"/>
              <a:t>использовать</a:t>
            </a:r>
            <a:r>
              <a:rPr lang="uk-UA" sz="2400" b="1" i="1" dirty="0" smtClean="0"/>
              <a:t> ИКТ в </a:t>
            </a:r>
            <a:r>
              <a:rPr lang="uk-UA" sz="2400" b="1" i="1" dirty="0" err="1" smtClean="0"/>
              <a:t>своей</a:t>
            </a:r>
            <a:r>
              <a:rPr lang="uk-UA" sz="2400" b="1" i="1" dirty="0" smtClean="0"/>
              <a:t> </a:t>
            </a:r>
            <a:r>
              <a:rPr lang="uk-UA" sz="2400" b="1" i="1" dirty="0" err="1" smtClean="0"/>
              <a:t>деятельности</a:t>
            </a:r>
            <a:r>
              <a:rPr lang="uk-UA" sz="2400" b="1" i="1" dirty="0"/>
              <a:t>;</a:t>
            </a:r>
            <a:r>
              <a:rPr lang="uk-UA" sz="2400" b="1" i="1" dirty="0" smtClean="0"/>
              <a:t> </a:t>
            </a:r>
            <a:br>
              <a:rPr lang="uk-UA" sz="2400" b="1" i="1" dirty="0" smtClean="0"/>
            </a:br>
            <a:r>
              <a:rPr lang="uk-UA" sz="2400" b="1" i="1" dirty="0" smtClean="0"/>
              <a:t>- </a:t>
            </a:r>
            <a:r>
              <a:rPr lang="uk-UA" sz="2400" b="1" i="1" dirty="0" err="1" smtClean="0"/>
              <a:t>умение</a:t>
            </a:r>
            <a:r>
              <a:rPr lang="uk-UA" sz="2400" b="1" i="1" dirty="0" smtClean="0"/>
              <a:t> </a:t>
            </a:r>
            <a:r>
              <a:rPr lang="uk-UA" sz="2400" b="1" i="1" dirty="0" err="1" smtClean="0"/>
              <a:t>учится</a:t>
            </a:r>
            <a:r>
              <a:rPr lang="uk-UA" sz="2400" b="1" i="1" dirty="0" smtClean="0"/>
              <a:t> в </a:t>
            </a:r>
            <a:r>
              <a:rPr lang="uk-UA" sz="2400" b="1" i="1" dirty="0" err="1" smtClean="0"/>
              <a:t>течение</a:t>
            </a:r>
            <a:r>
              <a:rPr lang="uk-UA" sz="2400" b="1" i="1" dirty="0" smtClean="0"/>
              <a:t> </a:t>
            </a:r>
            <a:r>
              <a:rPr lang="uk-UA" sz="2400" b="1" i="1" dirty="0" err="1" smtClean="0"/>
              <a:t>жизни</a:t>
            </a:r>
            <a:r>
              <a:rPr lang="uk-UA" sz="2400" b="1" i="1" dirty="0"/>
              <a:t>;</a:t>
            </a:r>
            <a:r>
              <a:rPr lang="uk-UA" sz="2400" b="1" i="1" dirty="0" smtClean="0"/>
              <a:t> </a:t>
            </a:r>
            <a:br>
              <a:rPr lang="uk-UA" sz="2400" b="1" i="1" dirty="0" smtClean="0"/>
            </a:br>
            <a:r>
              <a:rPr lang="uk-UA" sz="2400" b="1" i="1" dirty="0" smtClean="0"/>
              <a:t>- </a:t>
            </a:r>
            <a:r>
              <a:rPr lang="uk-UA" sz="2400" b="1" i="1" dirty="0" err="1" smtClean="0"/>
              <a:t>способность</a:t>
            </a:r>
            <a:r>
              <a:rPr lang="uk-UA" sz="2400" b="1" i="1" dirty="0" smtClean="0"/>
              <a:t> к </a:t>
            </a:r>
            <a:r>
              <a:rPr lang="uk-UA" sz="2400" b="1" i="1" dirty="0" err="1" smtClean="0"/>
              <a:t>социальной</a:t>
            </a:r>
            <a:r>
              <a:rPr lang="uk-UA" sz="2400" b="1" i="1" dirty="0" smtClean="0"/>
              <a:t> </a:t>
            </a:r>
            <a:r>
              <a:rPr lang="uk-UA" sz="2400" b="1" i="1" dirty="0" err="1" smtClean="0"/>
              <a:t>активнсти</a:t>
            </a:r>
            <a:r>
              <a:rPr lang="uk-UA" sz="2400" b="1" i="1" dirty="0" smtClean="0"/>
              <a:t> и </a:t>
            </a:r>
            <a:r>
              <a:rPr lang="uk-UA" sz="2400" b="1" i="1" dirty="0" err="1" smtClean="0"/>
              <a:t>жизни</a:t>
            </a:r>
            <a:r>
              <a:rPr lang="uk-UA" sz="2400" b="1" i="1" dirty="0" smtClean="0"/>
              <a:t> в </a:t>
            </a:r>
            <a:r>
              <a:rPr lang="uk-UA" sz="2400" b="1" i="1" dirty="0" err="1" smtClean="0"/>
              <a:t>гражданском</a:t>
            </a:r>
            <a:r>
              <a:rPr lang="uk-UA" sz="2400" b="1" i="1" dirty="0" smtClean="0"/>
              <a:t> </a:t>
            </a:r>
            <a:r>
              <a:rPr lang="uk-UA" sz="2400" b="1" i="1" dirty="0" err="1" smtClean="0"/>
              <a:t>обществе</a:t>
            </a:r>
            <a:r>
              <a:rPr lang="uk-UA" sz="2400" b="1" i="1" dirty="0"/>
              <a:t>;</a:t>
            </a:r>
            <a:r>
              <a:rPr lang="uk-UA" sz="2400" b="1" i="1" dirty="0" smtClean="0"/>
              <a:t> </a:t>
            </a:r>
            <a:br>
              <a:rPr lang="uk-UA" sz="2400" b="1" i="1" dirty="0" smtClean="0"/>
            </a:br>
            <a:r>
              <a:rPr lang="uk-UA" sz="2400" b="1" i="1" dirty="0" smtClean="0"/>
              <a:t>- </a:t>
            </a:r>
            <a:r>
              <a:rPr lang="uk-UA" sz="2400" b="1" i="1" dirty="0" err="1" smtClean="0"/>
              <a:t>навычки</a:t>
            </a:r>
            <a:r>
              <a:rPr lang="uk-UA" sz="2400" b="1" i="1" dirty="0" smtClean="0"/>
              <a:t> </a:t>
            </a:r>
            <a:r>
              <a:rPr lang="uk-UA" sz="2400" b="1" i="1" dirty="0" err="1" smtClean="0"/>
              <a:t>предпринимательской</a:t>
            </a:r>
            <a:r>
              <a:rPr lang="uk-UA" sz="2400" b="1" i="1" dirty="0" smtClean="0"/>
              <a:t> </a:t>
            </a:r>
            <a:r>
              <a:rPr lang="uk-UA" sz="2400" b="1" i="1" dirty="0" err="1" smtClean="0"/>
              <a:t>деятельности</a:t>
            </a:r>
            <a:r>
              <a:rPr lang="uk-UA" sz="2400" b="1" i="1" dirty="0" smtClean="0"/>
              <a:t>;</a:t>
            </a:r>
            <a:r>
              <a:rPr lang="uk-UA" sz="2400" b="1" i="1" dirty="0"/>
              <a:t/>
            </a:r>
            <a:br>
              <a:rPr lang="uk-UA" sz="2400" b="1" i="1" dirty="0"/>
            </a:br>
            <a:r>
              <a:rPr lang="uk-UA" sz="2400" b="1" i="1" dirty="0" smtClean="0"/>
              <a:t>- </a:t>
            </a:r>
            <a:r>
              <a:rPr lang="uk-UA" sz="2400" b="1" i="1" dirty="0" err="1" smtClean="0"/>
              <a:t>общекультурная</a:t>
            </a:r>
            <a:r>
              <a:rPr lang="uk-UA" sz="2400" b="1" i="1" dirty="0" smtClean="0"/>
              <a:t> </a:t>
            </a:r>
            <a:r>
              <a:rPr lang="uk-UA" sz="2400" b="1" i="1" dirty="0" err="1" smtClean="0"/>
              <a:t>компетентность</a:t>
            </a:r>
            <a:r>
              <a:rPr lang="uk-UA" sz="2400" b="1" i="1" dirty="0" smtClean="0"/>
              <a:t>,</a:t>
            </a:r>
            <a:br>
              <a:rPr lang="uk-UA" sz="2400" b="1" i="1" dirty="0" smtClean="0"/>
            </a:br>
            <a:r>
              <a:rPr lang="uk-UA" sz="2400" b="1" i="1" dirty="0" smtClean="0"/>
              <a:t>- </a:t>
            </a:r>
            <a:r>
              <a:rPr lang="uk-UA" sz="2400" b="1" i="1" dirty="0" err="1" smtClean="0"/>
              <a:t>компетентность</a:t>
            </a:r>
            <a:r>
              <a:rPr lang="uk-UA" sz="2400" b="1" i="1" dirty="0" smtClean="0"/>
              <a:t> </a:t>
            </a:r>
            <a:r>
              <a:rPr lang="uk-UA" sz="2400" b="1" i="1" dirty="0" err="1" smtClean="0"/>
              <a:t>предпринимательской</a:t>
            </a:r>
            <a:r>
              <a:rPr lang="uk-UA" sz="2400" b="1" i="1" dirty="0" smtClean="0"/>
              <a:t> </a:t>
            </a:r>
            <a:r>
              <a:rPr lang="uk-UA" sz="2400" b="1" i="1" dirty="0" err="1" smtClean="0"/>
              <a:t>деятельности</a:t>
            </a:r>
            <a:r>
              <a:rPr lang="uk-UA" sz="2400" b="1" i="1" dirty="0" smtClean="0"/>
              <a:t>; </a:t>
            </a:r>
            <a:br>
              <a:rPr lang="uk-UA" sz="2400" b="1" i="1" dirty="0" smtClean="0"/>
            </a:br>
            <a:r>
              <a:rPr lang="uk-UA" sz="2400" b="1" i="1" dirty="0" smtClean="0"/>
              <a:t>- </a:t>
            </a:r>
            <a:r>
              <a:rPr lang="uk-UA" sz="2400" b="1" i="1" dirty="0" err="1" smtClean="0"/>
              <a:t>общекультурная</a:t>
            </a:r>
            <a:r>
              <a:rPr lang="uk-UA" sz="2400" b="1" i="1" dirty="0" smtClean="0"/>
              <a:t> </a:t>
            </a:r>
            <a:r>
              <a:rPr lang="uk-UA" sz="2400" b="1" i="1" dirty="0" err="1" smtClean="0"/>
              <a:t>компетентность</a:t>
            </a:r>
            <a:r>
              <a:rPr lang="uk-UA" sz="2400" b="1" i="1" dirty="0" smtClean="0"/>
              <a:t>;</a:t>
            </a:r>
            <a:br>
              <a:rPr lang="uk-UA" sz="2400" b="1" i="1" dirty="0" smtClean="0"/>
            </a:br>
            <a:r>
              <a:rPr lang="uk-UA" sz="2400" b="1" i="1" dirty="0" smtClean="0"/>
              <a:t>-</a:t>
            </a:r>
            <a:r>
              <a:rPr lang="uk-UA" sz="2400" b="1" i="1" dirty="0" smtClean="0"/>
              <a:t> </a:t>
            </a:r>
            <a:r>
              <a:rPr lang="uk-UA" sz="2400" b="1" i="1" dirty="0" err="1" smtClean="0"/>
              <a:t>экологическая</a:t>
            </a:r>
            <a:r>
              <a:rPr lang="uk-UA" sz="2400" b="1" i="1" dirty="0" smtClean="0"/>
              <a:t> </a:t>
            </a:r>
            <a:r>
              <a:rPr lang="uk-UA" sz="2400" b="1" i="1" dirty="0" err="1" smtClean="0"/>
              <a:t>грамотность</a:t>
            </a:r>
            <a:r>
              <a:rPr lang="uk-UA" sz="2400" b="1" i="1" dirty="0" smtClean="0"/>
              <a:t> и </a:t>
            </a:r>
            <a:r>
              <a:rPr lang="uk-UA" sz="2400" b="1" i="1" dirty="0" err="1" smtClean="0"/>
              <a:t>направленность</a:t>
            </a:r>
            <a:r>
              <a:rPr lang="uk-UA" sz="2400" b="1" i="1" dirty="0" smtClean="0"/>
              <a:t> на </a:t>
            </a:r>
            <a:r>
              <a:rPr lang="uk-UA" sz="2400" b="1" i="1" dirty="0" err="1" smtClean="0"/>
              <a:t>здоровыц</a:t>
            </a:r>
            <a:r>
              <a:rPr lang="uk-UA" sz="2400" b="1" i="1" dirty="0" smtClean="0"/>
              <a:t> образ </a:t>
            </a:r>
            <a:r>
              <a:rPr lang="uk-UA" sz="2400" b="1" i="1" dirty="0" err="1" smtClean="0"/>
              <a:t>жизни</a:t>
            </a:r>
            <a:r>
              <a:rPr lang="uk-UA" sz="2400" b="1" dirty="0" smtClean="0"/>
              <a:t>. 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4138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fizik_f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856984" cy="720080"/>
          </a:xfrm>
          <a:solidFill>
            <a:srgbClr val="CCFFFF">
              <a:alpha val="43922"/>
            </a:srgbClr>
          </a:solidFill>
        </p:spPr>
        <p:txBody>
          <a:bodyPr>
            <a:normAutofit fontScale="90000"/>
          </a:bodyPr>
          <a:lstStyle/>
          <a:p>
            <a:r>
              <a:rPr lang="uk-UA" sz="3200" b="1" i="1" dirty="0" err="1" smtClean="0"/>
              <a:t>Компетентность</a:t>
            </a:r>
            <a:r>
              <a:rPr lang="uk-UA" sz="2900" b="1" i="1" dirty="0" smtClean="0"/>
              <a:t> </a:t>
            </a:r>
            <a:r>
              <a:rPr lang="uk-UA" sz="3200" b="1" i="1" dirty="0"/>
              <a:t>в </a:t>
            </a:r>
            <a:r>
              <a:rPr lang="uk-UA" sz="3200" b="1" i="1" dirty="0" err="1"/>
              <a:t>сфере</a:t>
            </a:r>
            <a:r>
              <a:rPr lang="uk-UA" sz="3200" b="1" i="1" dirty="0"/>
              <a:t> </a:t>
            </a:r>
            <a:r>
              <a:rPr lang="uk-UA" sz="3200" b="1" i="1" dirty="0" err="1"/>
              <a:t>естественных</a:t>
            </a:r>
            <a:r>
              <a:rPr lang="uk-UA" sz="3200" b="1" i="1" dirty="0"/>
              <a:t> наук и </a:t>
            </a:r>
            <a:r>
              <a:rPr lang="uk-UA" sz="3200" b="1" i="1" dirty="0" err="1"/>
              <a:t>технологий</a:t>
            </a:r>
            <a:r>
              <a:rPr lang="uk-UA" sz="2900" b="1" i="1" dirty="0" smtClean="0"/>
              <a:t> </a:t>
            </a:r>
            <a:endParaRPr lang="en-US" sz="2900" b="1" dirty="0"/>
          </a:p>
        </p:txBody>
      </p:sp>
      <p:sp>
        <p:nvSpPr>
          <p:cNvPr id="205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980728"/>
            <a:ext cx="8496944" cy="5589240"/>
          </a:xfrm>
          <a:solidFill>
            <a:srgbClr val="CCFFFF">
              <a:alpha val="67059"/>
            </a:srgbClr>
          </a:solidFill>
        </p:spPr>
        <p:txBody>
          <a:bodyPr>
            <a:noAutofit/>
          </a:bodyPr>
          <a:lstStyle/>
          <a:p>
            <a:pPr marL="174625" lvl="0" indent="-174625" algn="l">
              <a:buFont typeface="Arial" panose="020B0604020202020204" pitchFamily="34" charset="0"/>
              <a:buChar char="•"/>
            </a:pPr>
            <a:r>
              <a:rPr lang="uk-UA" sz="1900" b="1" dirty="0" err="1" smtClean="0">
                <a:solidFill>
                  <a:schemeClr val="tx1"/>
                </a:solidFill>
              </a:rPr>
              <a:t>учатся</a:t>
            </a:r>
            <a:r>
              <a:rPr lang="uk-UA" sz="1900" b="1" dirty="0" smtClean="0">
                <a:solidFill>
                  <a:schemeClr val="tx1"/>
                </a:solidFill>
              </a:rPr>
              <a:t> </a:t>
            </a:r>
            <a:r>
              <a:rPr lang="uk-UA" sz="1900" b="1" dirty="0" err="1" smtClean="0">
                <a:solidFill>
                  <a:schemeClr val="tx1"/>
                </a:solidFill>
              </a:rPr>
              <a:t>объяснять</a:t>
            </a:r>
            <a:r>
              <a:rPr lang="uk-UA" sz="1900" b="1" dirty="0" smtClean="0">
                <a:solidFill>
                  <a:schemeClr val="tx1"/>
                </a:solidFill>
              </a:rPr>
              <a:t> </a:t>
            </a:r>
            <a:r>
              <a:rPr lang="uk-UA" sz="1900" b="1" dirty="0" err="1" smtClean="0">
                <a:solidFill>
                  <a:schemeClr val="tx1"/>
                </a:solidFill>
              </a:rPr>
              <a:t>явления</a:t>
            </a:r>
            <a:r>
              <a:rPr lang="uk-UA" sz="1900" b="1" dirty="0" smtClean="0">
                <a:solidFill>
                  <a:schemeClr val="tx1"/>
                </a:solidFill>
              </a:rPr>
              <a:t> </a:t>
            </a:r>
            <a:r>
              <a:rPr lang="uk-UA" sz="1900" b="1" dirty="0" err="1" smtClean="0">
                <a:solidFill>
                  <a:schemeClr val="tx1"/>
                </a:solidFill>
              </a:rPr>
              <a:t>природы</a:t>
            </a:r>
            <a:r>
              <a:rPr lang="uk-UA" sz="1900" b="1" dirty="0" smtClean="0">
                <a:solidFill>
                  <a:schemeClr val="tx1"/>
                </a:solidFill>
              </a:rPr>
              <a:t>, </a:t>
            </a:r>
            <a:r>
              <a:rPr lang="uk-UA" sz="1900" b="1" dirty="0" err="1" smtClean="0">
                <a:solidFill>
                  <a:schemeClr val="tx1"/>
                </a:solidFill>
              </a:rPr>
              <a:t>понимать</a:t>
            </a:r>
            <a:r>
              <a:rPr lang="uk-UA" sz="1900" b="1" dirty="0" smtClean="0">
                <a:solidFill>
                  <a:schemeClr val="tx1"/>
                </a:solidFill>
              </a:rPr>
              <a:t> принцип </a:t>
            </a:r>
            <a:r>
              <a:rPr lang="uk-UA" sz="1900" b="1" dirty="0" err="1" smtClean="0">
                <a:solidFill>
                  <a:schemeClr val="tx1"/>
                </a:solidFill>
              </a:rPr>
              <a:t>действия</a:t>
            </a:r>
            <a:r>
              <a:rPr lang="uk-UA" sz="1900" b="1" dirty="0" smtClean="0">
                <a:solidFill>
                  <a:schemeClr val="tx1"/>
                </a:solidFill>
              </a:rPr>
              <a:t> </a:t>
            </a:r>
            <a:r>
              <a:rPr lang="uk-UA" sz="1900" b="1" dirty="0" err="1" smtClean="0">
                <a:solidFill>
                  <a:schemeClr val="tx1"/>
                </a:solidFill>
              </a:rPr>
              <a:t>приборов</a:t>
            </a:r>
            <a:r>
              <a:rPr lang="uk-UA" sz="1900" b="1" dirty="0" smtClean="0">
                <a:solidFill>
                  <a:schemeClr val="tx1"/>
                </a:solidFill>
              </a:rPr>
              <a:t> и </a:t>
            </a:r>
            <a:r>
              <a:rPr lang="uk-UA" sz="1900" b="1" dirty="0" err="1" smtClean="0">
                <a:solidFill>
                  <a:schemeClr val="tx1"/>
                </a:solidFill>
              </a:rPr>
              <a:t>оборудования</a:t>
            </a:r>
            <a:r>
              <a:rPr lang="uk-UA" sz="1900" b="1" dirty="0" smtClean="0">
                <a:solidFill>
                  <a:schemeClr val="tx1"/>
                </a:solidFill>
              </a:rPr>
              <a:t> на </a:t>
            </a:r>
            <a:r>
              <a:rPr lang="uk-UA" sz="1900" b="1" dirty="0" err="1" smtClean="0">
                <a:solidFill>
                  <a:schemeClr val="tx1"/>
                </a:solidFill>
              </a:rPr>
              <a:t>основании</a:t>
            </a:r>
            <a:r>
              <a:rPr lang="uk-UA" sz="1900" b="1" dirty="0" smtClean="0">
                <a:solidFill>
                  <a:schemeClr val="tx1"/>
                </a:solidFill>
              </a:rPr>
              <a:t> </a:t>
            </a:r>
            <a:r>
              <a:rPr lang="uk-UA" sz="1900" b="1" dirty="0" err="1" smtClean="0">
                <a:solidFill>
                  <a:schemeClr val="tx1"/>
                </a:solidFill>
              </a:rPr>
              <a:t>физических</a:t>
            </a:r>
            <a:r>
              <a:rPr lang="uk-UA" sz="1900" b="1" dirty="0" smtClean="0">
                <a:solidFill>
                  <a:schemeClr val="tx1"/>
                </a:solidFill>
              </a:rPr>
              <a:t> знаний;</a:t>
            </a:r>
            <a:endParaRPr lang="en-US" sz="1900" b="1" dirty="0">
              <a:solidFill>
                <a:schemeClr val="tx1"/>
              </a:solidFill>
            </a:endParaRPr>
          </a:p>
          <a:p>
            <a:pPr marL="174625" lvl="0" indent="-174625" algn="l">
              <a:buFont typeface="Arial" panose="020B0604020202020204" pitchFamily="34" charset="0"/>
              <a:buChar char="•"/>
            </a:pPr>
            <a:r>
              <a:rPr lang="uk-UA" sz="1900" b="1" dirty="0" err="1" smtClean="0">
                <a:solidFill>
                  <a:schemeClr val="tx1"/>
                </a:solidFill>
              </a:rPr>
              <a:t>характеризовать</a:t>
            </a:r>
            <a:r>
              <a:rPr lang="uk-UA" sz="1900" b="1" dirty="0" smtClean="0">
                <a:solidFill>
                  <a:schemeClr val="tx1"/>
                </a:solidFill>
              </a:rPr>
              <a:t> роль </a:t>
            </a:r>
            <a:r>
              <a:rPr lang="uk-UA" sz="1900" b="1" dirty="0" err="1" smtClean="0">
                <a:solidFill>
                  <a:schemeClr val="tx1"/>
                </a:solidFill>
              </a:rPr>
              <a:t>физических</a:t>
            </a:r>
            <a:r>
              <a:rPr lang="uk-UA" sz="1900" b="1" dirty="0" smtClean="0">
                <a:solidFill>
                  <a:schemeClr val="tx1"/>
                </a:solidFill>
              </a:rPr>
              <a:t> знаний у </a:t>
            </a:r>
            <a:r>
              <a:rPr lang="uk-UA" sz="1900" b="1" dirty="0" err="1" smtClean="0">
                <a:solidFill>
                  <a:schemeClr val="tx1"/>
                </a:solidFill>
              </a:rPr>
              <a:t>формировании</a:t>
            </a:r>
            <a:r>
              <a:rPr lang="uk-UA" sz="1900" b="1" dirty="0" smtClean="0">
                <a:solidFill>
                  <a:schemeClr val="tx1"/>
                </a:solidFill>
              </a:rPr>
              <a:t> </a:t>
            </a:r>
            <a:r>
              <a:rPr lang="uk-UA" sz="1900" b="1" dirty="0" err="1" smtClean="0">
                <a:solidFill>
                  <a:schemeClr val="tx1"/>
                </a:solidFill>
              </a:rPr>
              <a:t>естественно-научеой</a:t>
            </a:r>
            <a:r>
              <a:rPr lang="uk-UA" sz="1900" b="1" dirty="0" smtClean="0">
                <a:solidFill>
                  <a:schemeClr val="tx1"/>
                </a:solidFill>
              </a:rPr>
              <a:t> </a:t>
            </a:r>
            <a:r>
              <a:rPr lang="uk-UA" sz="1900" b="1" dirty="0" err="1" smtClean="0">
                <a:solidFill>
                  <a:schemeClr val="tx1"/>
                </a:solidFill>
              </a:rPr>
              <a:t>картины</a:t>
            </a:r>
            <a:r>
              <a:rPr lang="uk-UA" sz="1900" b="1" dirty="0" smtClean="0">
                <a:solidFill>
                  <a:schemeClr val="tx1"/>
                </a:solidFill>
              </a:rPr>
              <a:t> мира;</a:t>
            </a:r>
            <a:endParaRPr lang="en-US" sz="1900" b="1" dirty="0">
              <a:solidFill>
                <a:schemeClr val="tx1"/>
              </a:solidFill>
            </a:endParaRPr>
          </a:p>
          <a:p>
            <a:pPr marL="174625" lvl="0" indent="-174625" algn="l">
              <a:buFont typeface="Arial" panose="020B0604020202020204" pitchFamily="34" charset="0"/>
              <a:buChar char="•"/>
            </a:pPr>
            <a:r>
              <a:rPr lang="uk-UA" sz="1900" b="1" dirty="0" err="1" smtClean="0">
                <a:solidFill>
                  <a:schemeClr val="tx1"/>
                </a:solidFill>
              </a:rPr>
              <a:t>развивают</a:t>
            </a:r>
            <a:r>
              <a:rPr lang="uk-UA" sz="1900" b="1" dirty="0" smtClean="0">
                <a:solidFill>
                  <a:schemeClr val="tx1"/>
                </a:solidFill>
              </a:rPr>
              <a:t> </a:t>
            </a:r>
            <a:r>
              <a:rPr lang="uk-UA" sz="1900" b="1" dirty="0" err="1" smtClean="0">
                <a:solidFill>
                  <a:schemeClr val="tx1"/>
                </a:solidFill>
              </a:rPr>
              <a:t>навычки</a:t>
            </a:r>
            <a:r>
              <a:rPr lang="uk-UA" sz="1900" b="1" dirty="0" smtClean="0">
                <a:solidFill>
                  <a:schemeClr val="tx1"/>
                </a:solidFill>
              </a:rPr>
              <a:t> </a:t>
            </a:r>
            <a:r>
              <a:rPr lang="uk-UA" sz="1900" b="1" dirty="0" err="1" smtClean="0">
                <a:solidFill>
                  <a:schemeClr val="tx1"/>
                </a:solidFill>
              </a:rPr>
              <a:t>формулироать</a:t>
            </a:r>
            <a:r>
              <a:rPr lang="uk-UA" sz="1900" b="1" dirty="0" smtClean="0">
                <a:solidFill>
                  <a:schemeClr val="tx1"/>
                </a:solidFill>
              </a:rPr>
              <a:t> </a:t>
            </a:r>
            <a:r>
              <a:rPr lang="uk-UA" sz="1900" b="1" dirty="0" err="1" smtClean="0">
                <a:solidFill>
                  <a:schemeClr val="tx1"/>
                </a:solidFill>
              </a:rPr>
              <a:t>оценочные</a:t>
            </a:r>
            <a:r>
              <a:rPr lang="uk-UA" sz="1900" b="1" dirty="0" smtClean="0">
                <a:solidFill>
                  <a:schemeClr val="tx1"/>
                </a:solidFill>
              </a:rPr>
              <a:t> </a:t>
            </a:r>
            <a:r>
              <a:rPr lang="uk-UA" sz="1900" b="1" dirty="0" err="1" smtClean="0">
                <a:solidFill>
                  <a:schemeClr val="tx1"/>
                </a:solidFill>
              </a:rPr>
              <a:t>суждения</a:t>
            </a:r>
            <a:r>
              <a:rPr lang="uk-UA" sz="1900" b="1" dirty="0" smtClean="0">
                <a:solidFill>
                  <a:schemeClr val="tx1"/>
                </a:solidFill>
              </a:rPr>
              <a:t> и </a:t>
            </a:r>
            <a:r>
              <a:rPr lang="uk-UA" sz="1900" b="1" dirty="0" err="1" smtClean="0">
                <a:solidFill>
                  <a:schemeClr val="tx1"/>
                </a:solidFill>
              </a:rPr>
              <a:t>предлагать</a:t>
            </a:r>
            <a:r>
              <a:rPr lang="uk-UA" sz="1900" b="1" dirty="0" smtClean="0">
                <a:solidFill>
                  <a:schemeClr val="tx1"/>
                </a:solidFill>
              </a:rPr>
              <a:t> </a:t>
            </a:r>
            <a:r>
              <a:rPr lang="uk-UA" sz="1900" b="1" dirty="0" err="1" smtClean="0">
                <a:solidFill>
                  <a:schemeClr val="tx1"/>
                </a:solidFill>
              </a:rPr>
              <a:t>способы</a:t>
            </a:r>
            <a:r>
              <a:rPr lang="uk-UA" sz="1900" b="1" dirty="0" smtClean="0">
                <a:solidFill>
                  <a:schemeClr val="tx1"/>
                </a:solidFill>
              </a:rPr>
              <a:t> </a:t>
            </a:r>
            <a:r>
              <a:rPr lang="uk-UA" sz="1900" b="1" dirty="0" err="1" smtClean="0">
                <a:solidFill>
                  <a:schemeClr val="tx1"/>
                </a:solidFill>
              </a:rPr>
              <a:t>решения</a:t>
            </a:r>
            <a:r>
              <a:rPr lang="uk-UA" sz="1900" b="1" dirty="0" smtClean="0">
                <a:solidFill>
                  <a:schemeClr val="tx1"/>
                </a:solidFill>
              </a:rPr>
              <a:t> </a:t>
            </a:r>
            <a:r>
              <a:rPr lang="uk-UA" sz="1900" b="1" dirty="0" err="1" smtClean="0">
                <a:solidFill>
                  <a:schemeClr val="tx1"/>
                </a:solidFill>
              </a:rPr>
              <a:t>практических</a:t>
            </a:r>
            <a:r>
              <a:rPr lang="uk-UA" sz="1900" b="1" dirty="0" smtClean="0">
                <a:solidFill>
                  <a:schemeClr val="tx1"/>
                </a:solidFill>
              </a:rPr>
              <a:t> и </a:t>
            </a:r>
            <a:r>
              <a:rPr lang="uk-UA" sz="1900" b="1" dirty="0" err="1" smtClean="0">
                <a:solidFill>
                  <a:schemeClr val="tx1"/>
                </a:solidFill>
              </a:rPr>
              <a:t>теоретических</a:t>
            </a:r>
            <a:r>
              <a:rPr lang="uk-UA" sz="1900" b="1" dirty="0" smtClean="0">
                <a:solidFill>
                  <a:schemeClr val="tx1"/>
                </a:solidFill>
              </a:rPr>
              <a:t> заданий</a:t>
            </a:r>
            <a:r>
              <a:rPr lang="uk-UA" sz="1900" b="1" dirty="0" smtClean="0">
                <a:solidFill>
                  <a:schemeClr val="tx1"/>
                </a:solidFill>
              </a:rPr>
              <a:t>;</a:t>
            </a:r>
            <a:endParaRPr lang="en-US" sz="1900" b="1" dirty="0">
              <a:solidFill>
                <a:schemeClr val="tx1"/>
              </a:solidFill>
            </a:endParaRPr>
          </a:p>
          <a:p>
            <a:pPr marL="174625" lvl="0" indent="-174625" algn="l">
              <a:buFont typeface="Arial" panose="020B0604020202020204" pitchFamily="34" charset="0"/>
              <a:buChar char="•"/>
            </a:pPr>
            <a:r>
              <a:rPr lang="uk-UA" sz="1900" b="1" dirty="0" err="1">
                <a:solidFill>
                  <a:schemeClr val="tx1"/>
                </a:solidFill>
              </a:rPr>
              <a:t>у</a:t>
            </a:r>
            <a:r>
              <a:rPr lang="uk-UA" sz="1900" b="1" dirty="0" err="1" smtClean="0">
                <a:solidFill>
                  <a:schemeClr val="tx1"/>
                </a:solidFill>
              </a:rPr>
              <a:t>чатся</a:t>
            </a:r>
            <a:r>
              <a:rPr lang="uk-UA" sz="1900" b="1" dirty="0" smtClean="0">
                <a:solidFill>
                  <a:schemeClr val="tx1"/>
                </a:solidFill>
              </a:rPr>
              <a:t> </a:t>
            </a:r>
            <a:r>
              <a:rPr lang="uk-UA" sz="1900" b="1" dirty="0" err="1" smtClean="0">
                <a:solidFill>
                  <a:schemeClr val="tx1"/>
                </a:solidFill>
              </a:rPr>
              <a:t>планировать</a:t>
            </a:r>
            <a:r>
              <a:rPr lang="uk-UA" sz="1900" b="1" dirty="0" smtClean="0">
                <a:solidFill>
                  <a:schemeClr val="tx1"/>
                </a:solidFill>
              </a:rPr>
              <a:t> и </a:t>
            </a:r>
            <a:r>
              <a:rPr lang="uk-UA" sz="1900" b="1" dirty="0" err="1" smtClean="0">
                <a:solidFill>
                  <a:schemeClr val="tx1"/>
                </a:solidFill>
              </a:rPr>
              <a:t>проодить</a:t>
            </a:r>
            <a:r>
              <a:rPr lang="uk-UA" sz="1900" b="1" dirty="0" smtClean="0">
                <a:solidFill>
                  <a:schemeClr val="tx1"/>
                </a:solidFill>
              </a:rPr>
              <a:t> </a:t>
            </a:r>
            <a:r>
              <a:rPr lang="uk-UA" sz="1900" b="1" dirty="0" err="1" smtClean="0">
                <a:solidFill>
                  <a:schemeClr val="tx1"/>
                </a:solidFill>
              </a:rPr>
              <a:t>физические</a:t>
            </a:r>
            <a:r>
              <a:rPr lang="uk-UA" sz="1900" b="1" dirty="0" smtClean="0">
                <a:solidFill>
                  <a:schemeClr val="tx1"/>
                </a:solidFill>
              </a:rPr>
              <a:t> </a:t>
            </a:r>
            <a:r>
              <a:rPr lang="uk-UA" sz="1900" b="1" dirty="0" err="1" smtClean="0">
                <a:solidFill>
                  <a:schemeClr val="tx1"/>
                </a:solidFill>
              </a:rPr>
              <a:t>наблюдения</a:t>
            </a:r>
            <a:r>
              <a:rPr lang="uk-UA" sz="1900" b="1" dirty="0" smtClean="0">
                <a:solidFill>
                  <a:schemeClr val="tx1"/>
                </a:solidFill>
              </a:rPr>
              <a:t> и </a:t>
            </a:r>
            <a:r>
              <a:rPr lang="uk-UA" sz="1900" b="1" dirty="0" err="1" smtClean="0">
                <a:solidFill>
                  <a:schemeClr val="tx1"/>
                </a:solidFill>
              </a:rPr>
              <a:t>эксперимент</a:t>
            </a:r>
            <a:r>
              <a:rPr lang="uk-UA" sz="1900" b="1" dirty="0" smtClean="0">
                <a:solidFill>
                  <a:schemeClr val="tx1"/>
                </a:solidFill>
              </a:rPr>
              <a:t>, </a:t>
            </a:r>
            <a:r>
              <a:rPr lang="uk-UA" sz="1900" b="1" dirty="0" err="1" smtClean="0">
                <a:solidFill>
                  <a:schemeClr val="tx1"/>
                </a:solidFill>
              </a:rPr>
              <a:t>фиксировать</a:t>
            </a:r>
            <a:r>
              <a:rPr lang="uk-UA" sz="1900" b="1" dirty="0" smtClean="0">
                <a:solidFill>
                  <a:schemeClr val="tx1"/>
                </a:solidFill>
              </a:rPr>
              <a:t>, </a:t>
            </a:r>
            <a:r>
              <a:rPr lang="uk-UA" sz="1900" b="1" dirty="0" err="1" smtClean="0">
                <a:solidFill>
                  <a:schemeClr val="tx1"/>
                </a:solidFill>
              </a:rPr>
              <a:t>обрабатывать</a:t>
            </a:r>
            <a:r>
              <a:rPr lang="uk-UA" sz="1900" b="1" dirty="0" smtClean="0">
                <a:solidFill>
                  <a:schemeClr val="tx1"/>
                </a:solidFill>
              </a:rPr>
              <a:t>, </a:t>
            </a:r>
            <a:r>
              <a:rPr lang="uk-UA" sz="1900" b="1" dirty="0" smtClean="0">
                <a:solidFill>
                  <a:schemeClr val="tx1"/>
                </a:solidFill>
              </a:rPr>
              <a:t>правильно </a:t>
            </a:r>
            <a:r>
              <a:rPr lang="uk-UA" sz="1900" b="1" dirty="0" err="1" smtClean="0">
                <a:solidFill>
                  <a:schemeClr val="tx1"/>
                </a:solidFill>
              </a:rPr>
              <a:t>интерпретировать</a:t>
            </a:r>
            <a:r>
              <a:rPr lang="uk-UA" sz="1900" b="1" dirty="0" smtClean="0">
                <a:solidFill>
                  <a:schemeClr val="tx1"/>
                </a:solidFill>
              </a:rPr>
              <a:t> и </a:t>
            </a:r>
            <a:r>
              <a:rPr lang="uk-UA" sz="1900" b="1" dirty="0" err="1" smtClean="0">
                <a:solidFill>
                  <a:schemeClr val="tx1"/>
                </a:solidFill>
              </a:rPr>
              <a:t>оценивать</a:t>
            </a:r>
            <a:r>
              <a:rPr lang="uk-UA" sz="1900" b="1" dirty="0" smtClean="0">
                <a:solidFill>
                  <a:schemeClr val="tx1"/>
                </a:solidFill>
              </a:rPr>
              <a:t> </a:t>
            </a:r>
            <a:r>
              <a:rPr lang="uk-UA" sz="1900" b="1" dirty="0" err="1" smtClean="0">
                <a:solidFill>
                  <a:schemeClr val="tx1"/>
                </a:solidFill>
              </a:rPr>
              <a:t>их</a:t>
            </a:r>
            <a:r>
              <a:rPr lang="uk-UA" sz="1900" b="1" dirty="0" smtClean="0">
                <a:solidFill>
                  <a:schemeClr val="tx1"/>
                </a:solidFill>
              </a:rPr>
              <a:t> </a:t>
            </a:r>
            <a:r>
              <a:rPr lang="uk-UA" sz="1900" b="1" dirty="0" err="1" smtClean="0">
                <a:solidFill>
                  <a:schemeClr val="tx1"/>
                </a:solidFill>
              </a:rPr>
              <a:t>результаты</a:t>
            </a:r>
            <a:r>
              <a:rPr lang="uk-UA" sz="1900" b="1" dirty="0" smtClean="0">
                <a:solidFill>
                  <a:schemeClr val="tx1"/>
                </a:solidFill>
              </a:rPr>
              <a:t>;</a:t>
            </a:r>
            <a:endParaRPr lang="en-US" sz="1900" b="1" dirty="0">
              <a:solidFill>
                <a:schemeClr val="tx1"/>
              </a:solidFill>
            </a:endParaRPr>
          </a:p>
          <a:p>
            <a:pPr marL="174625" lvl="0" indent="-174625" algn="l">
              <a:buFont typeface="Arial" panose="020B0604020202020204" pitchFamily="34" charset="0"/>
              <a:buChar char="•"/>
            </a:pPr>
            <a:r>
              <a:rPr lang="uk-UA" sz="1900" b="1" dirty="0" err="1" smtClean="0">
                <a:solidFill>
                  <a:schemeClr val="tx1"/>
                </a:solidFill>
              </a:rPr>
              <a:t>п</a:t>
            </a:r>
            <a:r>
              <a:rPr lang="uk-UA" sz="1900" b="1" dirty="0" err="1" smtClean="0">
                <a:solidFill>
                  <a:schemeClr val="tx1"/>
                </a:solidFill>
              </a:rPr>
              <a:t>риобретают</a:t>
            </a:r>
            <a:r>
              <a:rPr lang="uk-UA" sz="1900" b="1" dirty="0" smtClean="0">
                <a:solidFill>
                  <a:schemeClr val="tx1"/>
                </a:solidFill>
              </a:rPr>
              <a:t> </a:t>
            </a:r>
            <a:r>
              <a:rPr lang="uk-UA" sz="1900" b="1" dirty="0" err="1" smtClean="0">
                <a:solidFill>
                  <a:schemeClr val="tx1"/>
                </a:solidFill>
              </a:rPr>
              <a:t>опыт</a:t>
            </a:r>
            <a:r>
              <a:rPr lang="uk-UA" sz="1900" b="1" dirty="0" smtClean="0">
                <a:solidFill>
                  <a:schemeClr val="tx1"/>
                </a:solidFill>
              </a:rPr>
              <a:t> </a:t>
            </a:r>
            <a:r>
              <a:rPr lang="uk-UA" sz="1900" b="1" dirty="0" err="1" smtClean="0">
                <a:solidFill>
                  <a:schemeClr val="tx1"/>
                </a:solidFill>
              </a:rPr>
              <a:t>выбирать</a:t>
            </a:r>
            <a:r>
              <a:rPr lang="uk-UA" sz="1900" b="1" dirty="0" smtClean="0">
                <a:solidFill>
                  <a:schemeClr val="tx1"/>
                </a:solidFill>
              </a:rPr>
              <a:t> и </a:t>
            </a:r>
            <a:r>
              <a:rPr lang="uk-UA" sz="1900" b="1" dirty="0" err="1" smtClean="0">
                <a:solidFill>
                  <a:schemeClr val="tx1"/>
                </a:solidFill>
              </a:rPr>
              <a:t>применять</a:t>
            </a:r>
            <a:r>
              <a:rPr lang="uk-UA" sz="1900" b="1" dirty="0" smtClean="0">
                <a:solidFill>
                  <a:schemeClr val="tx1"/>
                </a:solidFill>
              </a:rPr>
              <a:t> </a:t>
            </a:r>
            <a:r>
              <a:rPr lang="uk-UA" sz="1900" b="1" dirty="0" err="1" smtClean="0">
                <a:solidFill>
                  <a:schemeClr val="tx1"/>
                </a:solidFill>
              </a:rPr>
              <a:t>научные</a:t>
            </a:r>
            <a:r>
              <a:rPr lang="uk-UA" sz="1900" b="1" dirty="0" smtClean="0">
                <a:solidFill>
                  <a:schemeClr val="tx1"/>
                </a:solidFill>
              </a:rPr>
              <a:t> </a:t>
            </a:r>
            <a:r>
              <a:rPr lang="uk-UA" sz="1900" b="1" dirty="0" err="1" smtClean="0">
                <a:solidFill>
                  <a:schemeClr val="tx1"/>
                </a:solidFill>
              </a:rPr>
              <a:t>методы</a:t>
            </a:r>
            <a:r>
              <a:rPr lang="uk-UA" sz="1900" b="1" dirty="0" smtClean="0">
                <a:solidFill>
                  <a:schemeClr val="tx1"/>
                </a:solidFill>
              </a:rPr>
              <a:t> </a:t>
            </a:r>
            <a:r>
              <a:rPr lang="uk-UA" sz="1900" b="1" dirty="0" smtClean="0">
                <a:solidFill>
                  <a:schemeClr val="tx1"/>
                </a:solidFill>
              </a:rPr>
              <a:t>и </a:t>
            </a:r>
            <a:r>
              <a:rPr lang="uk-UA" sz="1900" b="1" dirty="0" err="1" smtClean="0">
                <a:solidFill>
                  <a:schemeClr val="tx1"/>
                </a:solidFill>
              </a:rPr>
              <a:t>спрсобы</a:t>
            </a:r>
            <a:r>
              <a:rPr lang="uk-UA" sz="1900" b="1" dirty="0" smtClean="0">
                <a:solidFill>
                  <a:schemeClr val="tx1"/>
                </a:solidFill>
              </a:rPr>
              <a:t> </a:t>
            </a:r>
            <a:r>
              <a:rPr lang="uk-UA" sz="1900" b="1" dirty="0" err="1" smtClean="0">
                <a:solidFill>
                  <a:schemeClr val="tx1"/>
                </a:solidFill>
              </a:rPr>
              <a:t>исследования</a:t>
            </a:r>
            <a:r>
              <a:rPr lang="uk-UA" sz="1900" b="1" dirty="0" smtClean="0">
                <a:solidFill>
                  <a:schemeClr val="tx1"/>
                </a:solidFill>
              </a:rPr>
              <a:t> явлений </a:t>
            </a:r>
            <a:r>
              <a:rPr lang="uk-UA" sz="1900" b="1" dirty="0" err="1" smtClean="0">
                <a:solidFill>
                  <a:schemeClr val="tx1"/>
                </a:solidFill>
              </a:rPr>
              <a:t>природы</a:t>
            </a:r>
            <a:r>
              <a:rPr lang="uk-UA" sz="1900" b="1" dirty="0" smtClean="0">
                <a:solidFill>
                  <a:schemeClr val="tx1"/>
                </a:solidFill>
              </a:rPr>
              <a:t>,</a:t>
            </a:r>
            <a:r>
              <a:rPr lang="ru-RU" sz="1900" b="1" dirty="0" smtClean="0">
                <a:solidFill>
                  <a:schemeClr val="tx1"/>
                </a:solidFill>
              </a:rPr>
              <a:t> учатся анализировать, формулировать гипотезы, собирать данные, проводить эксперимент а анализировать его результаты;</a:t>
            </a:r>
            <a:endParaRPr lang="en-US" sz="1900" b="1" dirty="0">
              <a:solidFill>
                <a:schemeClr val="tx1"/>
              </a:solidFill>
            </a:endParaRPr>
          </a:p>
          <a:p>
            <a:pPr marL="174625" lvl="0" indent="-174625" algn="l">
              <a:buFont typeface="Arial" panose="020B0604020202020204" pitchFamily="34" charset="0"/>
              <a:buChar char="•"/>
            </a:pPr>
            <a:r>
              <a:rPr lang="uk-UA" sz="1900" b="1" dirty="0" err="1" smtClean="0">
                <a:solidFill>
                  <a:schemeClr val="tx1"/>
                </a:solidFill>
              </a:rPr>
              <a:t>формируют</a:t>
            </a:r>
            <a:r>
              <a:rPr lang="uk-UA" sz="1900" b="1" dirty="0" smtClean="0">
                <a:solidFill>
                  <a:schemeClr val="tx1"/>
                </a:solidFill>
              </a:rPr>
              <a:t> </a:t>
            </a:r>
            <a:r>
              <a:rPr lang="uk-UA" sz="1900" b="1" dirty="0" err="1" smtClean="0">
                <a:solidFill>
                  <a:schemeClr val="tx1"/>
                </a:solidFill>
              </a:rPr>
              <a:t>свое</a:t>
            </a:r>
            <a:r>
              <a:rPr lang="uk-UA" sz="1900" b="1" dirty="0" smtClean="0">
                <a:solidFill>
                  <a:schemeClr val="tx1"/>
                </a:solidFill>
              </a:rPr>
              <a:t> </a:t>
            </a:r>
            <a:r>
              <a:rPr lang="uk-UA" sz="1900" b="1" dirty="0" err="1" smtClean="0">
                <a:solidFill>
                  <a:schemeClr val="tx1"/>
                </a:solidFill>
              </a:rPr>
              <a:t>отношение</a:t>
            </a:r>
            <a:r>
              <a:rPr lang="uk-UA" sz="1900" b="1" dirty="0" smtClean="0">
                <a:solidFill>
                  <a:schemeClr val="tx1"/>
                </a:solidFill>
              </a:rPr>
              <a:t> и </a:t>
            </a:r>
            <a:r>
              <a:rPr lang="uk-UA" sz="1900" b="1" dirty="0" err="1" smtClean="0">
                <a:solidFill>
                  <a:schemeClr val="tx1"/>
                </a:solidFill>
              </a:rPr>
              <a:t>осознание</a:t>
            </a:r>
            <a:r>
              <a:rPr lang="uk-UA" sz="1900" b="1" dirty="0" smtClean="0">
                <a:solidFill>
                  <a:schemeClr val="tx1"/>
                </a:solidFill>
              </a:rPr>
              <a:t> роли </a:t>
            </a:r>
            <a:r>
              <a:rPr lang="uk-UA" sz="1900" b="1" dirty="0" err="1" smtClean="0">
                <a:solidFill>
                  <a:schemeClr val="tx1"/>
                </a:solidFill>
              </a:rPr>
              <a:t>физики</a:t>
            </a:r>
            <a:r>
              <a:rPr lang="uk-UA" sz="1900" b="1" dirty="0" smtClean="0">
                <a:solidFill>
                  <a:schemeClr val="tx1"/>
                </a:solidFill>
              </a:rPr>
              <a:t> в </a:t>
            </a:r>
            <a:r>
              <a:rPr lang="uk-UA" sz="1900" b="1" dirty="0" err="1" smtClean="0">
                <a:solidFill>
                  <a:schemeClr val="tx1"/>
                </a:solidFill>
              </a:rPr>
              <a:t>изучении</a:t>
            </a:r>
            <a:r>
              <a:rPr lang="uk-UA" sz="1900" b="1" dirty="0" smtClean="0">
                <a:solidFill>
                  <a:schemeClr val="tx1"/>
                </a:solidFill>
              </a:rPr>
              <a:t> </a:t>
            </a:r>
            <a:r>
              <a:rPr lang="uk-UA" sz="1900" b="1" dirty="0" err="1" smtClean="0">
                <a:solidFill>
                  <a:schemeClr val="tx1"/>
                </a:solidFill>
              </a:rPr>
              <a:t>окружающего</a:t>
            </a:r>
            <a:r>
              <a:rPr lang="uk-UA" sz="1900" b="1" dirty="0" smtClean="0">
                <a:solidFill>
                  <a:schemeClr val="tx1"/>
                </a:solidFill>
              </a:rPr>
              <a:t> мира;</a:t>
            </a:r>
            <a:endParaRPr lang="en-US" sz="1900" b="1" dirty="0">
              <a:solidFill>
                <a:schemeClr val="tx1"/>
              </a:solidFill>
            </a:endParaRPr>
          </a:p>
          <a:p>
            <a:pPr marL="174625" lvl="0" indent="-174625" algn="l">
              <a:buFont typeface="Arial" panose="020B0604020202020204" pitchFamily="34" charset="0"/>
              <a:buChar char="•"/>
            </a:pPr>
            <a:r>
              <a:rPr lang="uk-UA" sz="1900" b="1" dirty="0" err="1" smtClean="0">
                <a:solidFill>
                  <a:schemeClr val="tx1"/>
                </a:solidFill>
              </a:rPr>
              <a:t>Учатся</a:t>
            </a:r>
            <a:r>
              <a:rPr lang="uk-UA" sz="1900" b="1" dirty="0" smtClean="0">
                <a:solidFill>
                  <a:schemeClr val="tx1"/>
                </a:solidFill>
              </a:rPr>
              <a:t> </a:t>
            </a:r>
            <a:r>
              <a:rPr lang="uk-UA" sz="1900" b="1" dirty="0" err="1" smtClean="0">
                <a:solidFill>
                  <a:schemeClr val="tx1"/>
                </a:solidFill>
              </a:rPr>
              <a:t>оценивать</a:t>
            </a:r>
            <a:r>
              <a:rPr lang="uk-UA" sz="1900" b="1" dirty="0" smtClean="0">
                <a:solidFill>
                  <a:schemeClr val="tx1"/>
                </a:solidFill>
              </a:rPr>
              <a:t> </a:t>
            </a:r>
            <a:r>
              <a:rPr lang="uk-UA" sz="1900" b="1" dirty="0" err="1" smtClean="0">
                <a:solidFill>
                  <a:schemeClr val="tx1"/>
                </a:solidFill>
              </a:rPr>
              <a:t>значение</a:t>
            </a:r>
            <a:r>
              <a:rPr lang="uk-UA" sz="1900" b="1" dirty="0" smtClean="0">
                <a:solidFill>
                  <a:schemeClr val="tx1"/>
                </a:solidFill>
              </a:rPr>
              <a:t> </a:t>
            </a:r>
            <a:r>
              <a:rPr lang="uk-UA" sz="1900" b="1" dirty="0" err="1" smtClean="0">
                <a:solidFill>
                  <a:schemeClr val="tx1"/>
                </a:solidFill>
              </a:rPr>
              <a:t>естественных</a:t>
            </a:r>
            <a:r>
              <a:rPr lang="uk-UA" sz="1900" b="1" dirty="0" smtClean="0">
                <a:solidFill>
                  <a:schemeClr val="tx1"/>
                </a:solidFill>
              </a:rPr>
              <a:t> наук, </a:t>
            </a:r>
            <a:r>
              <a:rPr lang="uk-UA" sz="1900" b="1" dirty="0" err="1" smtClean="0">
                <a:solidFill>
                  <a:schemeClr val="tx1"/>
                </a:solidFill>
              </a:rPr>
              <a:t>перспективы</a:t>
            </a:r>
            <a:r>
              <a:rPr lang="uk-UA" sz="1900" b="1" dirty="0" smtClean="0">
                <a:solidFill>
                  <a:schemeClr val="tx1"/>
                </a:solidFill>
              </a:rPr>
              <a:t> </a:t>
            </a:r>
            <a:r>
              <a:rPr lang="uk-UA" sz="1900" b="1" dirty="0" err="1" smtClean="0">
                <a:solidFill>
                  <a:schemeClr val="tx1"/>
                </a:solidFill>
              </a:rPr>
              <a:t>их</a:t>
            </a:r>
            <a:r>
              <a:rPr lang="uk-UA" sz="1900" b="1" dirty="0" smtClean="0">
                <a:solidFill>
                  <a:schemeClr val="tx1"/>
                </a:solidFill>
              </a:rPr>
              <a:t> </a:t>
            </a:r>
            <a:r>
              <a:rPr lang="uk-UA" sz="1900" b="1" dirty="0" err="1" smtClean="0">
                <a:solidFill>
                  <a:schemeClr val="tx1"/>
                </a:solidFill>
              </a:rPr>
              <a:t>дальнейшего</a:t>
            </a:r>
            <a:r>
              <a:rPr lang="uk-UA" sz="1900" b="1" dirty="0" smtClean="0">
                <a:solidFill>
                  <a:schemeClr val="tx1"/>
                </a:solidFill>
              </a:rPr>
              <a:t> </a:t>
            </a:r>
            <a:r>
              <a:rPr lang="uk-UA" sz="1900" b="1" dirty="0" err="1" smtClean="0">
                <a:solidFill>
                  <a:schemeClr val="tx1"/>
                </a:solidFill>
              </a:rPr>
              <a:t>развития</a:t>
            </a:r>
            <a:r>
              <a:rPr lang="uk-UA" sz="1900" b="1" dirty="0" smtClean="0">
                <a:solidFill>
                  <a:schemeClr val="tx1"/>
                </a:solidFill>
              </a:rPr>
              <a:t> и </a:t>
            </a:r>
            <a:r>
              <a:rPr lang="uk-UA" sz="1900" b="1" dirty="0" err="1" smtClean="0">
                <a:solidFill>
                  <a:schemeClr val="tx1"/>
                </a:solidFill>
              </a:rPr>
              <a:t>проявлеть</a:t>
            </a:r>
            <a:r>
              <a:rPr lang="uk-UA" sz="1900" b="1" dirty="0" smtClean="0">
                <a:solidFill>
                  <a:schemeClr val="tx1"/>
                </a:solidFill>
              </a:rPr>
              <a:t> </a:t>
            </a:r>
            <a:r>
              <a:rPr lang="uk-UA" sz="1900" b="1" dirty="0" err="1" smtClean="0">
                <a:solidFill>
                  <a:schemeClr val="tx1"/>
                </a:solidFill>
              </a:rPr>
              <a:t>свое</a:t>
            </a:r>
            <a:r>
              <a:rPr lang="uk-UA" sz="1900" b="1" dirty="0" smtClean="0">
                <a:solidFill>
                  <a:schemeClr val="tx1"/>
                </a:solidFill>
              </a:rPr>
              <a:t> </a:t>
            </a:r>
            <a:r>
              <a:rPr lang="uk-UA" sz="1900" b="1" dirty="0" err="1" smtClean="0">
                <a:solidFill>
                  <a:schemeClr val="tx1"/>
                </a:solidFill>
              </a:rPr>
              <a:t>отношение</a:t>
            </a:r>
            <a:r>
              <a:rPr lang="uk-UA" sz="1900" b="1" dirty="0" smtClean="0">
                <a:solidFill>
                  <a:schemeClr val="tx1"/>
                </a:solidFill>
              </a:rPr>
              <a:t> к </a:t>
            </a:r>
            <a:r>
              <a:rPr lang="uk-UA" sz="1900" b="1" dirty="0" err="1" smtClean="0">
                <a:solidFill>
                  <a:schemeClr val="tx1"/>
                </a:solidFill>
              </a:rPr>
              <a:t>актуальным</a:t>
            </a:r>
            <a:r>
              <a:rPr lang="uk-UA" sz="1900" b="1" dirty="0" smtClean="0">
                <a:solidFill>
                  <a:schemeClr val="tx1"/>
                </a:solidFill>
              </a:rPr>
              <a:t> проблемам </a:t>
            </a:r>
            <a:r>
              <a:rPr lang="uk-UA" sz="1900" b="1" dirty="0" err="1" smtClean="0">
                <a:solidFill>
                  <a:schemeClr val="tx1"/>
                </a:solidFill>
              </a:rPr>
              <a:t>современного</a:t>
            </a:r>
            <a:r>
              <a:rPr lang="uk-UA" sz="1900" b="1" dirty="0" smtClean="0">
                <a:solidFill>
                  <a:schemeClr val="tx1"/>
                </a:solidFill>
              </a:rPr>
              <a:t> </a:t>
            </a:r>
            <a:r>
              <a:rPr lang="uk-UA" sz="1900" b="1" dirty="0" err="1" smtClean="0">
                <a:solidFill>
                  <a:schemeClr val="tx1"/>
                </a:solidFill>
              </a:rPr>
              <a:t>естествознания</a:t>
            </a:r>
            <a:r>
              <a:rPr lang="ru-RU" sz="1900" b="1" dirty="0" smtClean="0">
                <a:solidFill>
                  <a:schemeClr val="tx1"/>
                </a:solidFill>
              </a:rPr>
              <a:t>.</a:t>
            </a:r>
            <a:endParaRPr lang="en-US" sz="19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ru-RU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75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26349" t="19171" r="27637" b="1595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9357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71600" y="620688"/>
            <a:ext cx="7488832" cy="5829961"/>
            <a:chOff x="0" y="0"/>
            <a:chExt cx="5319433" cy="359017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2511706"/>
              <a:ext cx="1883501" cy="346710"/>
            </a:xfrm>
            <a:prstGeom prst="roundRect">
              <a:avLst/>
            </a:prstGeom>
            <a:solidFill>
              <a:srgbClr val="00F0F0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600" b="1">
                  <a:effectLst/>
                  <a:latin typeface="Times New Roman"/>
                  <a:ea typeface="Calibri"/>
                  <a:cs typeface="Times New Roman"/>
                </a:rPr>
                <a:t>Розуміння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23149" y="1909822"/>
              <a:ext cx="1857919" cy="346710"/>
            </a:xfrm>
            <a:prstGeom prst="roundRect">
              <a:avLst/>
            </a:prstGeom>
            <a:solidFill>
              <a:srgbClr val="41DF4C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600" b="1">
                  <a:effectLst/>
                  <a:latin typeface="Times New Roman"/>
                  <a:ea typeface="Calibri"/>
                  <a:cs typeface="Times New Roman"/>
                </a:rPr>
                <a:t>Використання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23149" y="1296364"/>
              <a:ext cx="1857375" cy="34671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indent="-90170"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600" b="1">
                  <a:effectLst/>
                  <a:latin typeface="Times New Roman"/>
                  <a:ea typeface="Calibri"/>
                  <a:cs typeface="Times New Roman"/>
                </a:rPr>
                <a:t>Аналіз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23149" y="671331"/>
              <a:ext cx="1812290" cy="34671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indent="-90170"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600" b="1">
                  <a:effectLst/>
                  <a:latin typeface="Times New Roman"/>
                  <a:ea typeface="Calibri"/>
                  <a:cs typeface="Times New Roman"/>
                </a:rPr>
                <a:t>Оцінювання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3149" y="46295"/>
              <a:ext cx="1734094" cy="346710"/>
            </a:xfrm>
            <a:prstGeom prst="roundRect">
              <a:avLst/>
            </a:prstGeom>
            <a:solidFill>
              <a:srgbClr val="FF99CC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indent="-90170"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600" b="1">
                  <a:effectLst/>
                  <a:latin typeface="Times New Roman"/>
                  <a:ea typeface="Calibri"/>
                  <a:cs typeface="Times New Roman"/>
                </a:rPr>
                <a:t>Творчість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931081" y="2963452"/>
              <a:ext cx="2388352" cy="626726"/>
            </a:xfrm>
            <a:prstGeom prst="roundRect">
              <a:avLst/>
            </a:prstGeom>
            <a:solidFill>
              <a:srgbClr val="CC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uk-UA" sz="1100" b="1">
                  <a:effectLst/>
                  <a:latin typeface="Times New Roman"/>
                  <a:ea typeface="Calibri"/>
                  <a:cs typeface="Times New Roman"/>
                </a:rPr>
                <a:t>розпізнання, опис, визначення, ототожнення, </a:t>
              </a:r>
              <a:r>
                <a:rPr lang="uk-UA" sz="1100" b="1">
                  <a:effectLst/>
                  <a:latin typeface="Times New Roman"/>
                  <a:ea typeface="Times New Roman"/>
                  <a:cs typeface="Times New Roman"/>
                </a:rPr>
                <a:t> усвідомлення, пригадуванння, відтворення, поновлення в пам’яті,</a:t>
              </a:r>
              <a:r>
                <a:rPr lang="uk-UA" sz="1100">
                  <a:effectLst/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100" b="1">
                  <a:effectLst/>
                  <a:latin typeface="Times New Roman"/>
                  <a:ea typeface="Calibri"/>
                  <a:cs typeface="Times New Roman"/>
                </a:rPr>
                <a:t>…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2939817" y="2353143"/>
              <a:ext cx="2358339" cy="557397"/>
            </a:xfrm>
            <a:prstGeom prst="roundRect">
              <a:avLst/>
            </a:prstGeom>
            <a:solidFill>
              <a:srgbClr val="00F0F0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uk-UA" sz="1200" b="1">
                  <a:effectLst/>
                  <a:latin typeface="Times New Roman"/>
                  <a:ea typeface="Calibri"/>
                  <a:cs typeface="Times New Roman"/>
                </a:rPr>
                <a:t>узагальнення, </a:t>
              </a:r>
              <a:r>
                <a:rPr lang="uk-UA" sz="1200" b="1">
                  <a:effectLst/>
                  <a:latin typeface="Times New Roman"/>
                  <a:ea typeface="Times New Roman"/>
                  <a:cs typeface="Times New Roman"/>
                </a:rPr>
                <a:t>наведення прикладів,</a:t>
              </a:r>
              <a:r>
                <a:rPr lang="uk-UA" sz="1200" b="1">
                  <a:effectLst/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200" b="1">
                  <a:effectLst/>
                  <a:latin typeface="Times New Roman"/>
                  <a:ea typeface="Times New Roman"/>
                  <a:cs typeface="Times New Roman"/>
                </a:rPr>
                <a:t>пояснення, </a:t>
              </a:r>
              <a:r>
                <a:rPr lang="uk-UA" sz="1200" b="1">
                  <a:effectLst/>
                  <a:latin typeface="Times New Roman"/>
                  <a:ea typeface="Calibri"/>
                  <a:cs typeface="Times New Roman"/>
                </a:rPr>
                <a:t>інтерпретація, порівняння</a:t>
              </a:r>
              <a:r>
                <a:rPr lang="uk-UA" sz="1200" b="1">
                  <a:effectLst/>
                  <a:latin typeface="Times New Roman"/>
                  <a:ea typeface="Times New Roman"/>
                  <a:cs typeface="Times New Roman"/>
                </a:rPr>
                <a:t> класифікація, </a:t>
              </a:r>
              <a:r>
                <a:rPr lang="uk-UA" sz="1200" b="1">
                  <a:effectLst/>
                  <a:latin typeface="Times New Roman"/>
                  <a:ea typeface="Calibri"/>
                  <a:cs typeface="Times New Roman"/>
                </a:rPr>
                <a:t>висновки,...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2909016" y="1955907"/>
              <a:ext cx="2384464" cy="346710"/>
            </a:xfrm>
            <a:prstGeom prst="roundRect">
              <a:avLst/>
            </a:prstGeom>
            <a:solidFill>
              <a:srgbClr val="41DF4C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uk-UA" sz="1200" b="1">
                  <a:effectLst/>
                  <a:latin typeface="Times New Roman"/>
                  <a:ea typeface="Calibri"/>
                  <a:cs typeface="Times New Roman"/>
                </a:rPr>
                <a:t>реалізація, впровадження, </a:t>
              </a:r>
              <a:r>
                <a:rPr lang="uk-UA" sz="1200" b="1">
                  <a:effectLst/>
                  <a:latin typeface="Times New Roman"/>
                  <a:ea typeface="Times New Roman"/>
                  <a:cs typeface="Times New Roman"/>
                </a:rPr>
                <a:t>виконання,</a:t>
              </a:r>
              <a:r>
                <a:rPr lang="uk-UA" sz="1200" b="1">
                  <a:effectLst/>
                  <a:latin typeface="Times New Roman"/>
                  <a:ea typeface="Calibri"/>
                  <a:cs typeface="Times New Roman"/>
                </a:rPr>
                <a:t> …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2904500" y="1296286"/>
              <a:ext cx="2384425" cy="613529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uk-UA" sz="1100" b="1">
                  <a:effectLst/>
                  <a:latin typeface="Times New Roman"/>
                  <a:ea typeface="Calibri"/>
                  <a:cs typeface="Times New Roman"/>
                </a:rPr>
                <a:t>структурування, планування, об'єднання,</a:t>
              </a:r>
              <a:r>
                <a:rPr lang="uk-UA" sz="1100" b="1">
                  <a:effectLst/>
                  <a:latin typeface="Times New Roman"/>
                  <a:ea typeface="Times New Roman"/>
                  <a:cs typeface="Times New Roman"/>
                </a:rPr>
                <a:t> диференціація, виявлення розбіжностей, встановлення зв’язків</a:t>
              </a:r>
              <a:r>
                <a:rPr lang="uk-UA" sz="1100" b="1">
                  <a:effectLst/>
                  <a:latin typeface="Times New Roman"/>
                  <a:ea typeface="Calibri"/>
                  <a:cs typeface="Times New Roman"/>
                </a:rPr>
                <a:t> систематизація,…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904053" y="634375"/>
              <a:ext cx="2388235" cy="614555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uk-UA" sz="1100" b="1">
                  <a:effectLst/>
                  <a:latin typeface="Times New Roman"/>
                  <a:ea typeface="Calibri"/>
                  <a:cs typeface="Times New Roman"/>
                </a:rPr>
                <a:t>висування гіпотез,  суджень, їх перевірка,  критичне ставлення, структурування, складання плану,</a:t>
              </a:r>
              <a:r>
                <a:rPr lang="ru-RU" sz="1100" b="1">
                  <a:effectLst/>
                  <a:latin typeface="Times New Roman"/>
                  <a:ea typeface="Calibri"/>
                  <a:cs typeface="Times New Roman"/>
                </a:rPr>
                <a:t> інтеграція,…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2931372" y="23789"/>
              <a:ext cx="2313992" cy="553090"/>
            </a:xfrm>
            <a:prstGeom prst="roundRect">
              <a:avLst/>
            </a:prstGeom>
            <a:solidFill>
              <a:srgbClr val="FF99CC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uk-UA" sz="1100" b="1">
                  <a:effectLst/>
                  <a:latin typeface="Times New Roman"/>
                  <a:ea typeface="Times New Roman"/>
                  <a:cs typeface="Times New Roman"/>
                </a:rPr>
                <a:t>планування, </a:t>
              </a:r>
              <a:r>
                <a:rPr lang="ru-RU" sz="1100" b="1">
                  <a:effectLst/>
                  <a:latin typeface="Times New Roman"/>
                  <a:ea typeface="Calibri"/>
                  <a:cs typeface="Times New Roman"/>
                </a:rPr>
                <a:t>проектування, створення,  розроблення, </a:t>
              </a:r>
              <a:r>
                <a:rPr lang="uk-UA" sz="1100" b="1">
                  <a:effectLst/>
                  <a:latin typeface="Times New Roman"/>
                  <a:ea typeface="Times New Roman"/>
                  <a:cs typeface="Times New Roman"/>
                </a:rPr>
                <a:t>генерування,  виготовлення, синтез,</a:t>
              </a:r>
              <a:r>
                <a:rPr lang="ru-RU" sz="1100" b="1">
                  <a:effectLst/>
                  <a:latin typeface="Times New Roman"/>
                  <a:ea typeface="Calibri"/>
                  <a:cs typeface="Times New Roman"/>
                </a:rPr>
                <a:t> винах</a:t>
              </a:r>
              <a:r>
                <a:rPr lang="uk-UA" sz="1100" b="1">
                  <a:effectLst/>
                  <a:latin typeface="Times New Roman"/>
                  <a:ea typeface="Calibri"/>
                  <a:cs typeface="Times New Roman"/>
                </a:rPr>
                <a:t>ід,…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0" y="3136129"/>
              <a:ext cx="1993200" cy="407574"/>
            </a:xfrm>
            <a:prstGeom prst="roundRect">
              <a:avLst/>
            </a:prstGeom>
            <a:solidFill>
              <a:srgbClr val="CC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uk-UA" sz="1600" b="1">
                  <a:effectLst/>
                  <a:latin typeface="Times New Roman"/>
                  <a:ea typeface="Calibri"/>
                  <a:cs typeface="Times New Roman"/>
                </a:rPr>
                <a:t>Знання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7" name="Стрелка вверх 16"/>
            <p:cNvSpPr/>
            <p:nvPr/>
          </p:nvSpPr>
          <p:spPr>
            <a:xfrm>
              <a:off x="1944547" y="0"/>
              <a:ext cx="930275" cy="3530703"/>
            </a:xfrm>
            <a:prstGeom prst="upArrow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uk-UA" sz="1600" b="1">
                  <a:effectLst/>
                  <a:ea typeface="Calibri"/>
                  <a:cs typeface="Times New Roman"/>
                </a:rPr>
                <a:t>Досягнення більш високих навичок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</p:grpSp>
      <p:sp>
        <p:nvSpPr>
          <p:cNvPr id="18" name="Rectangle 2"/>
          <p:cNvSpPr>
            <a:spLocks noGrp="1"/>
          </p:cNvSpPr>
          <p:nvPr>
            <p:ph type="title"/>
          </p:nvPr>
        </p:nvSpPr>
        <p:spPr>
          <a:xfrm>
            <a:off x="467544" y="199461"/>
            <a:ext cx="8229600" cy="421227"/>
          </a:xfrm>
        </p:spPr>
        <p:txBody>
          <a:bodyPr>
            <a:noAutofit/>
          </a:bodyPr>
          <a:lstStyle/>
          <a:p>
            <a:r>
              <a:rPr lang="ru-RU" altLang="en-US" sz="2400" b="1" dirty="0" err="1" smtClean="0"/>
              <a:t>Таксономія</a:t>
            </a:r>
            <a:r>
              <a:rPr lang="ru-RU" altLang="en-US" sz="2400" b="1" dirty="0" smtClean="0"/>
              <a:t> Б. </a:t>
            </a:r>
            <a:r>
              <a:rPr lang="ru-RU" altLang="en-US" sz="2400" b="1" dirty="0" err="1" smtClean="0"/>
              <a:t>Блума</a:t>
            </a:r>
            <a:endParaRPr lang="ru-RU" alt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053914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43830" t="44233" r="21154" b="15825"/>
          <a:stretch/>
        </p:blipFill>
        <p:spPr bwMode="auto">
          <a:xfrm>
            <a:off x="323528" y="1988840"/>
            <a:ext cx="5122981" cy="31653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37420" t="29439" r="45913" b="19079"/>
          <a:stretch/>
        </p:blipFill>
        <p:spPr bwMode="auto">
          <a:xfrm>
            <a:off x="6084168" y="1772816"/>
            <a:ext cx="2520280" cy="3528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552" y="404664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err="1" smtClean="0"/>
              <a:t>Превращение</a:t>
            </a:r>
            <a:r>
              <a:rPr lang="uk-UA" sz="3200" b="1" dirty="0" smtClean="0"/>
              <a:t> </a:t>
            </a:r>
            <a:r>
              <a:rPr lang="uk-UA" sz="3200" b="1" dirty="0" err="1" smtClean="0"/>
              <a:t>кинетической</a:t>
            </a:r>
            <a:r>
              <a:rPr lang="uk-UA" sz="3200" b="1" dirty="0" smtClean="0"/>
              <a:t> и </a:t>
            </a:r>
            <a:r>
              <a:rPr lang="uk-UA" sz="3200" b="1" dirty="0" err="1" smtClean="0"/>
              <a:t>потенциальной</a:t>
            </a:r>
            <a:r>
              <a:rPr lang="uk-UA" sz="3200" b="1" dirty="0" smtClean="0"/>
              <a:t> </a:t>
            </a:r>
            <a:r>
              <a:rPr lang="uk-UA" sz="3200" b="1" dirty="0" err="1" smtClean="0"/>
              <a:t>хнергии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1212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err="1" smtClean="0"/>
              <a:t>Работа</a:t>
            </a:r>
            <a:r>
              <a:rPr lang="uk-UA" b="1" dirty="0" smtClean="0"/>
              <a:t> </a:t>
            </a:r>
            <a:r>
              <a:rPr lang="uk-UA" b="1" dirty="0" err="1" smtClean="0"/>
              <a:t>силы</a:t>
            </a:r>
            <a:r>
              <a:rPr lang="uk-UA" b="1" dirty="0" smtClean="0"/>
              <a:t> и теорема о </a:t>
            </a:r>
            <a:r>
              <a:rPr lang="uk-UA" b="1" dirty="0" err="1" smtClean="0"/>
              <a:t>кинетической</a:t>
            </a:r>
            <a:r>
              <a:rPr lang="uk-UA" b="1" dirty="0" smtClean="0"/>
              <a:t> </a:t>
            </a:r>
            <a:r>
              <a:rPr lang="uk-UA" b="1" dirty="0" err="1" smtClean="0"/>
              <a:t>энергии</a:t>
            </a:r>
            <a:endParaRPr lang="en-US" b="1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641" t="27664" r="47276" b="39346"/>
          <a:stretch/>
        </p:blipFill>
        <p:spPr bwMode="auto">
          <a:xfrm>
            <a:off x="251520" y="1988840"/>
            <a:ext cx="8784976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859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3128</TotalTime>
  <Words>555</Words>
  <Application>Microsoft Office PowerPoint</Application>
  <PresentationFormat>Экран (4:3)</PresentationFormat>
  <Paragraphs>61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ИНСТИТУТ ПЕДАГОГИКИ НАЦИОНАЛЬНОЙ АКАДЕМИИ ПЕДАГОГИЧЕСКИХ НУК УКРАИНЫ</vt:lpstr>
      <vt:lpstr>Актуальные задания современного образования Украины </vt:lpstr>
      <vt:lpstr>Основные направления современных преобразований предполагают  совершенствование  современного содержания образования, направленние его на формирование ключевых компететностей учащихся; равитие педагогики партнерства, которая основывается на взаимопонимании между участниками образовательного процесса; мотивация учителя; создание современной образовательной среды, которая стимулирует креатиный потенциал как учащихся так и педагогов. </vt:lpstr>
      <vt:lpstr> Реализация компетентносного подхода  на уроках физики  направлена на формирование ключевых компетентностей, необходимых каждому современному человеку для его нормальной жизнедеятельности:  - способность общаться государственным и иностранными языками;  - математическая компетентность;  - компетентность в сфере естественных наук и технологий;  - готовность использовать ИКТ в своей деятельности;  - умение учится в течение жизни;  - способность к социальной активнсти и жизни в гражданском обществе;  - навычки предпринимательской деятельности; - общекультурная компетентность, - компетентность предпринимательской деятельности;  - общекультурная компетентность; - экологическая грамотность и направленность на здоровыц образ жизни.  </vt:lpstr>
      <vt:lpstr>Компетентность в сфере естественных наук и технологий </vt:lpstr>
      <vt:lpstr>Презентация PowerPoint</vt:lpstr>
      <vt:lpstr>Таксономія Б. Блума</vt:lpstr>
      <vt:lpstr>Презентация PowerPoint</vt:lpstr>
      <vt:lpstr>Работа силы и теорема о кинетической энергии</vt:lpstr>
      <vt:lpstr>Джон Ханкок Тавер в Бостоне совершает колебания с частотой 14 Гц</vt:lpstr>
      <vt:lpstr>Презентация PowerPoint</vt:lpstr>
      <vt:lpstr>Навички предпринимательской деятельности</vt:lpstr>
      <vt:lpstr>Приклад завдання</vt:lpstr>
      <vt:lpstr>Общекультурная компетентность</vt:lpstr>
      <vt:lpstr>Приклад завдання</vt:lpstr>
      <vt:lpstr>Реализация компетентносного подхода в процессе обучении будет успешной при условии комплексного обеспечения всех составляющих учебного процесса: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Lidiya Neporozhnya</dc:creator>
  <cp:lastModifiedBy>Lidiya Neporozhnya</cp:lastModifiedBy>
  <cp:revision>73</cp:revision>
  <dcterms:created xsi:type="dcterms:W3CDTF">2016-06-14T21:40:22Z</dcterms:created>
  <dcterms:modified xsi:type="dcterms:W3CDTF">2018-05-19T06:46:46Z</dcterms:modified>
</cp:coreProperties>
</file>