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443" r:id="rId3"/>
    <p:sldId id="445" r:id="rId4"/>
    <p:sldId id="465" r:id="rId5"/>
    <p:sldId id="477" r:id="rId6"/>
    <p:sldId id="456" r:id="rId7"/>
    <p:sldId id="475" r:id="rId8"/>
    <p:sldId id="458" r:id="rId9"/>
    <p:sldId id="473" r:id="rId10"/>
    <p:sldId id="476" r:id="rId11"/>
    <p:sldId id="468" r:id="rId12"/>
    <p:sldId id="455" r:id="rId13"/>
    <p:sldId id="467" r:id="rId14"/>
    <p:sldId id="466" r:id="rId15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50" autoAdjust="0"/>
    <p:restoredTop sz="94820" autoAdjust="0"/>
  </p:normalViewPr>
  <p:slideViewPr>
    <p:cSldViewPr>
      <p:cViewPr>
        <p:scale>
          <a:sx n="100" d="100"/>
          <a:sy n="100" d="100"/>
        </p:scale>
        <p:origin x="-900" y="-27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0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BAD42D-5656-4B51-8E3B-460DBAC37D9C}" type="doc">
      <dgm:prSet loTypeId="urn:microsoft.com/office/officeart/2005/8/layout/vList3#3" loCatId="picture" qsTypeId="urn:microsoft.com/office/officeart/2005/8/quickstyle/simple2" qsCatId="simple" csTypeId="urn:microsoft.com/office/officeart/2005/8/colors/accent2_1" csCatId="accent2" phldr="1"/>
      <dgm:spPr/>
    </dgm:pt>
    <dgm:pt modelId="{3E815EA5-CD1C-4D81-A7C7-703CF43E637F}">
      <dgm:prSet phldrT="[Текст]" custT="1"/>
      <dgm:spPr>
        <a:ln w="12700">
          <a:solidFill>
            <a:schemeClr val="accent1">
              <a:lumMod val="10000"/>
            </a:schemeClr>
          </a:solidFill>
        </a:ln>
      </dgm:spPr>
      <dgm:t>
        <a:bodyPr/>
        <a:lstStyle/>
        <a:p>
          <a:pPr algn="l"/>
          <a:r>
            <a:rPr lang="ru-RU" sz="1600" b="0" dirty="0" smtClean="0">
              <a:solidFill>
                <a:schemeClr val="accent1">
                  <a:lumMod val="50000"/>
                </a:schemeClr>
              </a:solidFill>
            </a:rPr>
            <a:t>Бесплатный доступ</a:t>
          </a:r>
          <a:endParaRPr lang="ru-RU" sz="1600" b="0" dirty="0">
            <a:solidFill>
              <a:schemeClr val="accent1">
                <a:lumMod val="50000"/>
              </a:schemeClr>
            </a:solidFill>
          </a:endParaRPr>
        </a:p>
      </dgm:t>
    </dgm:pt>
    <dgm:pt modelId="{B35F16D8-17AA-4287-A2BD-1A0F456CC8E9}" type="parTrans" cxnId="{717940DA-42B9-43A0-ADFE-55A11836DD5E}">
      <dgm:prSet/>
      <dgm:spPr/>
      <dgm:t>
        <a:bodyPr/>
        <a:lstStyle/>
        <a:p>
          <a:endParaRPr lang="ru-RU" sz="1600" b="1"/>
        </a:p>
      </dgm:t>
    </dgm:pt>
    <dgm:pt modelId="{F479E198-7E9D-400F-B6BD-7565AA09A77C}" type="sibTrans" cxnId="{717940DA-42B9-43A0-ADFE-55A11836DD5E}">
      <dgm:prSet/>
      <dgm:spPr/>
      <dgm:t>
        <a:bodyPr/>
        <a:lstStyle/>
        <a:p>
          <a:endParaRPr lang="ru-RU" sz="1600" b="1"/>
        </a:p>
      </dgm:t>
    </dgm:pt>
    <dgm:pt modelId="{7198AAB5-951C-4AB4-8EA1-2A9A4269BD54}">
      <dgm:prSet custT="1"/>
      <dgm:spPr>
        <a:ln w="12700">
          <a:solidFill>
            <a:schemeClr val="accent1">
              <a:lumMod val="10000"/>
            </a:schemeClr>
          </a:solidFill>
        </a:ln>
      </dgm:spPr>
      <dgm:t>
        <a:bodyPr/>
        <a:lstStyle/>
        <a:p>
          <a:pPr algn="l"/>
          <a:r>
            <a:rPr lang="ru-RU" sz="1600" b="0" dirty="0" smtClean="0">
              <a:solidFill>
                <a:schemeClr val="accent1">
                  <a:lumMod val="50000"/>
                </a:schemeClr>
              </a:solidFill>
            </a:rPr>
            <a:t>Охвачены все учебные предметы и все классы</a:t>
          </a:r>
        </a:p>
      </dgm:t>
    </dgm:pt>
    <dgm:pt modelId="{AFC6803C-F78C-4799-8BC7-09DC569A49A5}" type="parTrans" cxnId="{DCBCF5B1-296D-41EE-98DF-842367B97078}">
      <dgm:prSet/>
      <dgm:spPr/>
      <dgm:t>
        <a:bodyPr/>
        <a:lstStyle/>
        <a:p>
          <a:endParaRPr lang="ru-RU" sz="1600" b="1"/>
        </a:p>
      </dgm:t>
    </dgm:pt>
    <dgm:pt modelId="{4FD6BC73-A3FD-40F4-B4B5-388E9A97F943}" type="sibTrans" cxnId="{DCBCF5B1-296D-41EE-98DF-842367B97078}">
      <dgm:prSet/>
      <dgm:spPr/>
      <dgm:t>
        <a:bodyPr/>
        <a:lstStyle/>
        <a:p>
          <a:endParaRPr lang="ru-RU" sz="1600" b="1"/>
        </a:p>
      </dgm:t>
    </dgm:pt>
    <dgm:pt modelId="{782D6416-334B-43B0-8849-29C12C1FC563}">
      <dgm:prSet custT="1"/>
      <dgm:spPr>
        <a:ln w="12700">
          <a:solidFill>
            <a:schemeClr val="accent1">
              <a:lumMod val="10000"/>
            </a:schemeClr>
          </a:solidFill>
        </a:ln>
      </dgm:spPr>
      <dgm:t>
        <a:bodyPr/>
        <a:lstStyle/>
        <a:p>
          <a:pPr algn="l"/>
          <a:r>
            <a:rPr lang="ru-RU" sz="1600" b="0" dirty="0" smtClean="0">
              <a:solidFill>
                <a:schemeClr val="accent1">
                  <a:lumMod val="50000"/>
                </a:schemeClr>
              </a:solidFill>
            </a:rPr>
            <a:t>Возможно подключение всего класса для работы в группе </a:t>
          </a:r>
        </a:p>
      </dgm:t>
    </dgm:pt>
    <dgm:pt modelId="{249710F2-1539-447E-BEFE-01EFB4FB0D2E}" type="parTrans" cxnId="{1617E42A-6730-4F06-9FE7-DE5D61382E0C}">
      <dgm:prSet/>
      <dgm:spPr/>
      <dgm:t>
        <a:bodyPr/>
        <a:lstStyle/>
        <a:p>
          <a:endParaRPr lang="ru-RU" sz="1600" b="1"/>
        </a:p>
      </dgm:t>
    </dgm:pt>
    <dgm:pt modelId="{B385F59C-DE2D-48D6-9372-1D4419DEF85A}" type="sibTrans" cxnId="{1617E42A-6730-4F06-9FE7-DE5D61382E0C}">
      <dgm:prSet/>
      <dgm:spPr/>
      <dgm:t>
        <a:bodyPr/>
        <a:lstStyle/>
        <a:p>
          <a:endParaRPr lang="ru-RU" sz="1600" b="1"/>
        </a:p>
      </dgm:t>
    </dgm:pt>
    <dgm:pt modelId="{137A46AC-D712-43CA-82A5-7AF62986ED8E}" type="pres">
      <dgm:prSet presAssocID="{F3BAD42D-5656-4B51-8E3B-460DBAC37D9C}" presName="linearFlow" presStyleCnt="0">
        <dgm:presLayoutVars>
          <dgm:dir/>
          <dgm:resizeHandles val="exact"/>
        </dgm:presLayoutVars>
      </dgm:prSet>
      <dgm:spPr/>
    </dgm:pt>
    <dgm:pt modelId="{CF7F1E97-279F-4C3C-9C3F-2EF9A345331B}" type="pres">
      <dgm:prSet presAssocID="{3E815EA5-CD1C-4D81-A7C7-703CF43E637F}" presName="composite" presStyleCnt="0"/>
      <dgm:spPr/>
    </dgm:pt>
    <dgm:pt modelId="{DE540912-492F-45E9-9706-C379F4971C2D}" type="pres">
      <dgm:prSet presAssocID="{3E815EA5-CD1C-4D81-A7C7-703CF43E637F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12700">
          <a:solidFill>
            <a:schemeClr val="accent1">
              <a:lumMod val="10000"/>
            </a:schemeClr>
          </a:solidFill>
        </a:ln>
      </dgm:spPr>
    </dgm:pt>
    <dgm:pt modelId="{C341741D-01B0-40EE-BAD6-BF479E74B534}" type="pres">
      <dgm:prSet presAssocID="{3E815EA5-CD1C-4D81-A7C7-703CF43E637F}" presName="txShp" presStyleLbl="node1" presStyleIdx="0" presStyleCnt="3" custScaleY="87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4654AC-5F8F-451A-8D2E-4AB5F09A3141}" type="pres">
      <dgm:prSet presAssocID="{F479E198-7E9D-400F-B6BD-7565AA09A77C}" presName="spacing" presStyleCnt="0"/>
      <dgm:spPr/>
    </dgm:pt>
    <dgm:pt modelId="{07261035-C70A-49A5-ADFC-F652262017B4}" type="pres">
      <dgm:prSet presAssocID="{7198AAB5-951C-4AB4-8EA1-2A9A4269BD54}" presName="composite" presStyleCnt="0"/>
      <dgm:spPr/>
    </dgm:pt>
    <dgm:pt modelId="{6BFE7750-C56D-455A-9305-74D4487AA9F1}" type="pres">
      <dgm:prSet presAssocID="{7198AAB5-951C-4AB4-8EA1-2A9A4269BD54}" presName="imgShp" presStyleLbl="fgImgPlace1" presStyleIdx="1" presStyleCnt="3" custScaleY="95476" custLinFactNeighborY="-14136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12700">
          <a:solidFill>
            <a:schemeClr val="accent1">
              <a:lumMod val="10000"/>
            </a:schemeClr>
          </a:solidFill>
        </a:ln>
      </dgm:spPr>
    </dgm:pt>
    <dgm:pt modelId="{60EC995B-1ECA-4A55-9645-E165302F5FA8}" type="pres">
      <dgm:prSet presAssocID="{7198AAB5-951C-4AB4-8EA1-2A9A4269BD54}" presName="txShp" presStyleLbl="node1" presStyleIdx="1" presStyleCnt="3" custScaleY="95476" custLinFactNeighborY="-14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713CE-09AC-446D-B45D-8BB896EF3E4A}" type="pres">
      <dgm:prSet presAssocID="{4FD6BC73-A3FD-40F4-B4B5-388E9A97F943}" presName="spacing" presStyleCnt="0"/>
      <dgm:spPr/>
    </dgm:pt>
    <dgm:pt modelId="{58D6D149-21CC-467C-85C1-AD2050F22F0B}" type="pres">
      <dgm:prSet presAssocID="{782D6416-334B-43B0-8849-29C12C1FC563}" presName="composite" presStyleCnt="0"/>
      <dgm:spPr/>
    </dgm:pt>
    <dgm:pt modelId="{E8CC6F49-64B7-420B-94A5-5FE7B9B12BA0}" type="pres">
      <dgm:prSet presAssocID="{782D6416-334B-43B0-8849-29C12C1FC563}" presName="imgShp" presStyleLbl="fgImgPlace1" presStyleIdx="2" presStyleCnt="3" custLinFactNeighborY="-22763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12700">
          <a:solidFill>
            <a:schemeClr val="accent1">
              <a:lumMod val="10000"/>
            </a:schemeClr>
          </a:solidFill>
        </a:ln>
      </dgm:spPr>
    </dgm:pt>
    <dgm:pt modelId="{96FE719C-1E57-4A68-8AE0-A5E4B5BC969A}" type="pres">
      <dgm:prSet presAssocID="{782D6416-334B-43B0-8849-29C12C1FC563}" presName="txShp" presStyleLbl="node1" presStyleIdx="2" presStyleCnt="3" custScaleX="101101" custScaleY="135129" custLinFactNeighborX="-101" custLinFactNeighborY="-20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2DE640-94B5-40A7-AA9A-5F1BED50B6CB}" type="presOf" srcId="{7198AAB5-951C-4AB4-8EA1-2A9A4269BD54}" destId="{60EC995B-1ECA-4A55-9645-E165302F5FA8}" srcOrd="0" destOrd="0" presId="urn:microsoft.com/office/officeart/2005/8/layout/vList3#3"/>
    <dgm:cxn modelId="{1617E42A-6730-4F06-9FE7-DE5D61382E0C}" srcId="{F3BAD42D-5656-4B51-8E3B-460DBAC37D9C}" destId="{782D6416-334B-43B0-8849-29C12C1FC563}" srcOrd="2" destOrd="0" parTransId="{249710F2-1539-447E-BEFE-01EFB4FB0D2E}" sibTransId="{B385F59C-DE2D-48D6-9372-1D4419DEF85A}"/>
    <dgm:cxn modelId="{FDFE09F5-546D-4FA5-9D7B-F31545DC0C8A}" type="presOf" srcId="{F3BAD42D-5656-4B51-8E3B-460DBAC37D9C}" destId="{137A46AC-D712-43CA-82A5-7AF62986ED8E}" srcOrd="0" destOrd="0" presId="urn:microsoft.com/office/officeart/2005/8/layout/vList3#3"/>
    <dgm:cxn modelId="{6E397825-B97B-457A-8613-0C56632DCEC1}" type="presOf" srcId="{3E815EA5-CD1C-4D81-A7C7-703CF43E637F}" destId="{C341741D-01B0-40EE-BAD6-BF479E74B534}" srcOrd="0" destOrd="0" presId="urn:microsoft.com/office/officeart/2005/8/layout/vList3#3"/>
    <dgm:cxn modelId="{DCBCF5B1-296D-41EE-98DF-842367B97078}" srcId="{F3BAD42D-5656-4B51-8E3B-460DBAC37D9C}" destId="{7198AAB5-951C-4AB4-8EA1-2A9A4269BD54}" srcOrd="1" destOrd="0" parTransId="{AFC6803C-F78C-4799-8BC7-09DC569A49A5}" sibTransId="{4FD6BC73-A3FD-40F4-B4B5-388E9A97F943}"/>
    <dgm:cxn modelId="{717940DA-42B9-43A0-ADFE-55A11836DD5E}" srcId="{F3BAD42D-5656-4B51-8E3B-460DBAC37D9C}" destId="{3E815EA5-CD1C-4D81-A7C7-703CF43E637F}" srcOrd="0" destOrd="0" parTransId="{B35F16D8-17AA-4287-A2BD-1A0F456CC8E9}" sibTransId="{F479E198-7E9D-400F-B6BD-7565AA09A77C}"/>
    <dgm:cxn modelId="{D4F01028-038C-4012-B7CC-BBB48F66CD04}" type="presOf" srcId="{782D6416-334B-43B0-8849-29C12C1FC563}" destId="{96FE719C-1E57-4A68-8AE0-A5E4B5BC969A}" srcOrd="0" destOrd="0" presId="urn:microsoft.com/office/officeart/2005/8/layout/vList3#3"/>
    <dgm:cxn modelId="{38E73539-8482-4E26-9D0D-C4192FE53CC6}" type="presParOf" srcId="{137A46AC-D712-43CA-82A5-7AF62986ED8E}" destId="{CF7F1E97-279F-4C3C-9C3F-2EF9A345331B}" srcOrd="0" destOrd="0" presId="urn:microsoft.com/office/officeart/2005/8/layout/vList3#3"/>
    <dgm:cxn modelId="{F1DE798D-6225-4F94-B4E4-B7B0CBB2DB36}" type="presParOf" srcId="{CF7F1E97-279F-4C3C-9C3F-2EF9A345331B}" destId="{DE540912-492F-45E9-9706-C379F4971C2D}" srcOrd="0" destOrd="0" presId="urn:microsoft.com/office/officeart/2005/8/layout/vList3#3"/>
    <dgm:cxn modelId="{D37A552F-F0CD-436D-8CF1-5F66630E1ADB}" type="presParOf" srcId="{CF7F1E97-279F-4C3C-9C3F-2EF9A345331B}" destId="{C341741D-01B0-40EE-BAD6-BF479E74B534}" srcOrd="1" destOrd="0" presId="urn:microsoft.com/office/officeart/2005/8/layout/vList3#3"/>
    <dgm:cxn modelId="{F310DF7D-8744-4812-A4F6-7D5D663F8784}" type="presParOf" srcId="{137A46AC-D712-43CA-82A5-7AF62986ED8E}" destId="{A04654AC-5F8F-451A-8D2E-4AB5F09A3141}" srcOrd="1" destOrd="0" presId="urn:microsoft.com/office/officeart/2005/8/layout/vList3#3"/>
    <dgm:cxn modelId="{105F230D-3A9B-48A1-994C-C84D71450B43}" type="presParOf" srcId="{137A46AC-D712-43CA-82A5-7AF62986ED8E}" destId="{07261035-C70A-49A5-ADFC-F652262017B4}" srcOrd="2" destOrd="0" presId="urn:microsoft.com/office/officeart/2005/8/layout/vList3#3"/>
    <dgm:cxn modelId="{A3816503-3892-46A4-813F-46BE5EA0994A}" type="presParOf" srcId="{07261035-C70A-49A5-ADFC-F652262017B4}" destId="{6BFE7750-C56D-455A-9305-74D4487AA9F1}" srcOrd="0" destOrd="0" presId="urn:microsoft.com/office/officeart/2005/8/layout/vList3#3"/>
    <dgm:cxn modelId="{C568F894-A259-4CEE-91BD-9FC5395AE0C2}" type="presParOf" srcId="{07261035-C70A-49A5-ADFC-F652262017B4}" destId="{60EC995B-1ECA-4A55-9645-E165302F5FA8}" srcOrd="1" destOrd="0" presId="urn:microsoft.com/office/officeart/2005/8/layout/vList3#3"/>
    <dgm:cxn modelId="{31BAE89B-B28D-4211-B6AD-867D330A183B}" type="presParOf" srcId="{137A46AC-D712-43CA-82A5-7AF62986ED8E}" destId="{161713CE-09AC-446D-B45D-8BB896EF3E4A}" srcOrd="3" destOrd="0" presId="urn:microsoft.com/office/officeart/2005/8/layout/vList3#3"/>
    <dgm:cxn modelId="{6F9352D2-7033-4EED-A0B9-CC1A3B52E18B}" type="presParOf" srcId="{137A46AC-D712-43CA-82A5-7AF62986ED8E}" destId="{58D6D149-21CC-467C-85C1-AD2050F22F0B}" srcOrd="4" destOrd="0" presId="urn:microsoft.com/office/officeart/2005/8/layout/vList3#3"/>
    <dgm:cxn modelId="{8AEA0151-8045-45B5-882B-B8A25AAEDA83}" type="presParOf" srcId="{58D6D149-21CC-467C-85C1-AD2050F22F0B}" destId="{E8CC6F49-64B7-420B-94A5-5FE7B9B12BA0}" srcOrd="0" destOrd="0" presId="urn:microsoft.com/office/officeart/2005/8/layout/vList3#3"/>
    <dgm:cxn modelId="{0DECC136-A25B-4159-A7FA-616BFBB106BE}" type="presParOf" srcId="{58D6D149-21CC-467C-85C1-AD2050F22F0B}" destId="{96FE719C-1E57-4A68-8AE0-A5E4B5BC969A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BAD42D-5656-4B51-8E3B-460DBAC37D9C}" type="doc">
      <dgm:prSet loTypeId="urn:microsoft.com/office/officeart/2005/8/layout/vList3" loCatId="picture" qsTypeId="urn:microsoft.com/office/officeart/2005/8/quickstyle/simple2" qsCatId="simple" csTypeId="urn:microsoft.com/office/officeart/2005/8/colors/accent2_1" csCatId="accent2" phldr="1"/>
      <dgm:spPr/>
    </dgm:pt>
    <dgm:pt modelId="{7198AAB5-951C-4AB4-8EA1-2A9A4269BD54}">
      <dgm:prSet custT="1"/>
      <dgm:spPr>
        <a:ln>
          <a:solidFill>
            <a:srgbClr val="C00000"/>
          </a:solidFill>
        </a:ln>
      </dgm:spPr>
      <dgm:t>
        <a:bodyPr/>
        <a:lstStyle/>
        <a:p>
          <a:r>
            <a:rPr lang="ru-RU" sz="1400" b="1" dirty="0" smtClean="0"/>
            <a:t>База содержит </a:t>
          </a:r>
          <a:r>
            <a:rPr lang="ru-RU" sz="1400" b="1" dirty="0" smtClean="0">
              <a:solidFill>
                <a:srgbClr val="C00000"/>
              </a:solidFill>
            </a:rPr>
            <a:t>429 </a:t>
          </a:r>
          <a:r>
            <a:rPr lang="ru-RU" sz="1400" b="1" dirty="0" smtClean="0"/>
            <a:t>электронных версий учебных изданий (файлы формата </a:t>
          </a:r>
          <a:r>
            <a:rPr lang="en-US" sz="1400" b="1" dirty="0" smtClean="0"/>
            <a:t>*.pdf)</a:t>
          </a:r>
          <a:endParaRPr lang="ru-RU" sz="1400" b="1" dirty="0" smtClean="0"/>
        </a:p>
      </dgm:t>
    </dgm:pt>
    <dgm:pt modelId="{AFC6803C-F78C-4799-8BC7-09DC569A49A5}" type="parTrans" cxnId="{DCBCF5B1-296D-41EE-98DF-842367B97078}">
      <dgm:prSet/>
      <dgm:spPr/>
      <dgm:t>
        <a:bodyPr/>
        <a:lstStyle/>
        <a:p>
          <a:endParaRPr lang="ru-RU" sz="1600" b="1"/>
        </a:p>
      </dgm:t>
    </dgm:pt>
    <dgm:pt modelId="{4FD6BC73-A3FD-40F4-B4B5-388E9A97F943}" type="sibTrans" cxnId="{DCBCF5B1-296D-41EE-98DF-842367B97078}">
      <dgm:prSet/>
      <dgm:spPr/>
      <dgm:t>
        <a:bodyPr/>
        <a:lstStyle/>
        <a:p>
          <a:endParaRPr lang="ru-RU" sz="1600" b="1"/>
        </a:p>
      </dgm:t>
    </dgm:pt>
    <dgm:pt modelId="{782D6416-334B-43B0-8849-29C12C1FC563}">
      <dgm:prSet custT="1"/>
      <dgm:spPr>
        <a:ln>
          <a:solidFill>
            <a:srgbClr val="C00000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/>
            <a:t>Возможность копирования и печати </a:t>
          </a:r>
          <a:br>
            <a:rPr lang="ru-RU" sz="1400" b="1" dirty="0" smtClean="0"/>
          </a:br>
          <a:r>
            <a:rPr lang="ru-RU" sz="1400" b="1" dirty="0" smtClean="0"/>
            <a:t>текста пособия </a:t>
          </a:r>
        </a:p>
      </dgm:t>
    </dgm:pt>
    <dgm:pt modelId="{249710F2-1539-447E-BEFE-01EFB4FB0D2E}" type="parTrans" cxnId="{1617E42A-6730-4F06-9FE7-DE5D61382E0C}">
      <dgm:prSet/>
      <dgm:spPr/>
      <dgm:t>
        <a:bodyPr/>
        <a:lstStyle/>
        <a:p>
          <a:endParaRPr lang="ru-RU" sz="1600" b="1"/>
        </a:p>
      </dgm:t>
    </dgm:pt>
    <dgm:pt modelId="{B385F59C-DE2D-48D6-9372-1D4419DEF85A}" type="sibTrans" cxnId="{1617E42A-6730-4F06-9FE7-DE5D61382E0C}">
      <dgm:prSet/>
      <dgm:spPr/>
      <dgm:t>
        <a:bodyPr/>
        <a:lstStyle/>
        <a:p>
          <a:endParaRPr lang="ru-RU" sz="1600" b="1"/>
        </a:p>
      </dgm:t>
    </dgm:pt>
    <dgm:pt modelId="{CAACA9A7-9C63-45F5-BF34-C7049A1A6F91}">
      <dgm:prSet custT="1"/>
      <dgm:spPr>
        <a:ln>
          <a:solidFill>
            <a:srgbClr val="C00000"/>
          </a:solidFill>
        </a:ln>
      </dgm:spPr>
      <dgm:t>
        <a:bodyPr/>
        <a:lstStyle/>
        <a:p>
          <a:r>
            <a:rPr lang="ru-RU" sz="1400" b="1" dirty="0" smtClean="0"/>
            <a:t>Свободный доступ</a:t>
          </a:r>
          <a:endParaRPr lang="ru-RU" sz="1400" b="1" dirty="0"/>
        </a:p>
      </dgm:t>
    </dgm:pt>
    <dgm:pt modelId="{08D953F4-395D-4532-A4F4-E2DD33907758}" type="parTrans" cxnId="{4062E7D7-190C-4929-A094-12A18E2C321F}">
      <dgm:prSet/>
      <dgm:spPr/>
      <dgm:t>
        <a:bodyPr/>
        <a:lstStyle/>
        <a:p>
          <a:endParaRPr lang="ru-RU"/>
        </a:p>
      </dgm:t>
    </dgm:pt>
    <dgm:pt modelId="{5851AA21-69BE-4DA7-B782-CE5618E1FA41}" type="sibTrans" cxnId="{4062E7D7-190C-4929-A094-12A18E2C321F}">
      <dgm:prSet/>
      <dgm:spPr/>
      <dgm:t>
        <a:bodyPr/>
        <a:lstStyle/>
        <a:p>
          <a:endParaRPr lang="ru-RU"/>
        </a:p>
      </dgm:t>
    </dgm:pt>
    <dgm:pt modelId="{137A46AC-D712-43CA-82A5-7AF62986ED8E}" type="pres">
      <dgm:prSet presAssocID="{F3BAD42D-5656-4B51-8E3B-460DBAC37D9C}" presName="linearFlow" presStyleCnt="0">
        <dgm:presLayoutVars>
          <dgm:dir/>
          <dgm:resizeHandles val="exact"/>
        </dgm:presLayoutVars>
      </dgm:prSet>
      <dgm:spPr/>
    </dgm:pt>
    <dgm:pt modelId="{A6E737A2-5CD7-4F85-A58C-5E02435C7CAB}" type="pres">
      <dgm:prSet presAssocID="{CAACA9A7-9C63-45F5-BF34-C7049A1A6F91}" presName="composite" presStyleCnt="0"/>
      <dgm:spPr/>
    </dgm:pt>
    <dgm:pt modelId="{3DCE8B8B-6567-4AC8-9808-F4D140E40BA6}" type="pres">
      <dgm:prSet presAssocID="{CAACA9A7-9C63-45F5-BF34-C7049A1A6F91}" presName="imgShp" presStyleLbl="fgImgPlace1" presStyleIdx="0" presStyleCnt="3"/>
      <dgm:spPr/>
    </dgm:pt>
    <dgm:pt modelId="{E7A77906-FA3B-4DCA-A02D-BB538A6586CA}" type="pres">
      <dgm:prSet presAssocID="{CAACA9A7-9C63-45F5-BF34-C7049A1A6F91}" presName="txShp" presStyleLbl="node1" presStyleIdx="0" presStyleCnt="3" custScaleY="66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901A8C-BF39-4225-B786-4A187592DECC}" type="pres">
      <dgm:prSet presAssocID="{5851AA21-69BE-4DA7-B782-CE5618E1FA41}" presName="spacing" presStyleCnt="0"/>
      <dgm:spPr/>
    </dgm:pt>
    <dgm:pt modelId="{07261035-C70A-49A5-ADFC-F652262017B4}" type="pres">
      <dgm:prSet presAssocID="{7198AAB5-951C-4AB4-8EA1-2A9A4269BD54}" presName="composite" presStyleCnt="0"/>
      <dgm:spPr/>
    </dgm:pt>
    <dgm:pt modelId="{6BFE7750-C56D-455A-9305-74D4487AA9F1}" type="pres">
      <dgm:prSet presAssocID="{7198AAB5-951C-4AB4-8EA1-2A9A4269BD54}" presName="imgShp" presStyleLbl="fgImgPlace1" presStyleIdx="1" presStyleCnt="3" custScaleY="95476" custLinFactNeighborY="-14136"/>
      <dgm:spPr>
        <a:ln>
          <a:solidFill>
            <a:srgbClr val="C00000"/>
          </a:solidFill>
        </a:ln>
      </dgm:spPr>
    </dgm:pt>
    <dgm:pt modelId="{60EC995B-1ECA-4A55-9645-E165302F5FA8}" type="pres">
      <dgm:prSet presAssocID="{7198AAB5-951C-4AB4-8EA1-2A9A4269BD54}" presName="txShp" presStyleLbl="node1" presStyleIdx="1" presStyleCnt="3" custScaleY="90648" custLinFactNeighborY="-14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713CE-09AC-446D-B45D-8BB896EF3E4A}" type="pres">
      <dgm:prSet presAssocID="{4FD6BC73-A3FD-40F4-B4B5-388E9A97F943}" presName="spacing" presStyleCnt="0"/>
      <dgm:spPr/>
    </dgm:pt>
    <dgm:pt modelId="{58D6D149-21CC-467C-85C1-AD2050F22F0B}" type="pres">
      <dgm:prSet presAssocID="{782D6416-334B-43B0-8849-29C12C1FC563}" presName="composite" presStyleCnt="0"/>
      <dgm:spPr/>
    </dgm:pt>
    <dgm:pt modelId="{E8CC6F49-64B7-420B-94A5-5FE7B9B12BA0}" type="pres">
      <dgm:prSet presAssocID="{782D6416-334B-43B0-8849-29C12C1FC563}" presName="imgShp" presStyleLbl="fgImgPlace1" presStyleIdx="2" presStyleCnt="3" custLinFactNeighborY="-22763"/>
      <dgm:spPr>
        <a:ln>
          <a:solidFill>
            <a:srgbClr val="C00000"/>
          </a:solidFill>
        </a:ln>
      </dgm:spPr>
    </dgm:pt>
    <dgm:pt modelId="{96FE719C-1E57-4A68-8AE0-A5E4B5BC969A}" type="pres">
      <dgm:prSet presAssocID="{782D6416-334B-43B0-8849-29C12C1FC563}" presName="txShp" presStyleLbl="node1" presStyleIdx="2" presStyleCnt="3" custScaleX="101101" custScaleY="80687" custLinFactNeighborX="-101" custLinFactNeighborY="-20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17E42A-6730-4F06-9FE7-DE5D61382E0C}" srcId="{F3BAD42D-5656-4B51-8E3B-460DBAC37D9C}" destId="{782D6416-334B-43B0-8849-29C12C1FC563}" srcOrd="2" destOrd="0" parTransId="{249710F2-1539-447E-BEFE-01EFB4FB0D2E}" sibTransId="{B385F59C-DE2D-48D6-9372-1D4419DEF85A}"/>
    <dgm:cxn modelId="{C6388C81-EFEF-4352-B7A1-70464C2AE44E}" type="presOf" srcId="{F3BAD42D-5656-4B51-8E3B-460DBAC37D9C}" destId="{137A46AC-D712-43CA-82A5-7AF62986ED8E}" srcOrd="0" destOrd="0" presId="urn:microsoft.com/office/officeart/2005/8/layout/vList3"/>
    <dgm:cxn modelId="{5FCC89B9-4115-407E-88E8-CFB97919455D}" type="presOf" srcId="{7198AAB5-951C-4AB4-8EA1-2A9A4269BD54}" destId="{60EC995B-1ECA-4A55-9645-E165302F5FA8}" srcOrd="0" destOrd="0" presId="urn:microsoft.com/office/officeart/2005/8/layout/vList3"/>
    <dgm:cxn modelId="{4062E7D7-190C-4929-A094-12A18E2C321F}" srcId="{F3BAD42D-5656-4B51-8E3B-460DBAC37D9C}" destId="{CAACA9A7-9C63-45F5-BF34-C7049A1A6F91}" srcOrd="0" destOrd="0" parTransId="{08D953F4-395D-4532-A4F4-E2DD33907758}" sibTransId="{5851AA21-69BE-4DA7-B782-CE5618E1FA41}"/>
    <dgm:cxn modelId="{DCBCF5B1-296D-41EE-98DF-842367B97078}" srcId="{F3BAD42D-5656-4B51-8E3B-460DBAC37D9C}" destId="{7198AAB5-951C-4AB4-8EA1-2A9A4269BD54}" srcOrd="1" destOrd="0" parTransId="{AFC6803C-F78C-4799-8BC7-09DC569A49A5}" sibTransId="{4FD6BC73-A3FD-40F4-B4B5-388E9A97F943}"/>
    <dgm:cxn modelId="{29CFDCE8-B947-4C74-B403-64BAE19B3925}" type="presOf" srcId="{CAACA9A7-9C63-45F5-BF34-C7049A1A6F91}" destId="{E7A77906-FA3B-4DCA-A02D-BB538A6586CA}" srcOrd="0" destOrd="0" presId="urn:microsoft.com/office/officeart/2005/8/layout/vList3"/>
    <dgm:cxn modelId="{C891B22E-8FA8-4446-A9F5-0B3FF33FFD30}" type="presOf" srcId="{782D6416-334B-43B0-8849-29C12C1FC563}" destId="{96FE719C-1E57-4A68-8AE0-A5E4B5BC969A}" srcOrd="0" destOrd="0" presId="urn:microsoft.com/office/officeart/2005/8/layout/vList3"/>
    <dgm:cxn modelId="{22378556-2DF1-48E1-BE78-87A5C2F143F7}" type="presParOf" srcId="{137A46AC-D712-43CA-82A5-7AF62986ED8E}" destId="{A6E737A2-5CD7-4F85-A58C-5E02435C7CAB}" srcOrd="0" destOrd="0" presId="urn:microsoft.com/office/officeart/2005/8/layout/vList3"/>
    <dgm:cxn modelId="{5918483E-59B9-430D-9174-67E3391A27DC}" type="presParOf" srcId="{A6E737A2-5CD7-4F85-A58C-5E02435C7CAB}" destId="{3DCE8B8B-6567-4AC8-9808-F4D140E40BA6}" srcOrd="0" destOrd="0" presId="urn:microsoft.com/office/officeart/2005/8/layout/vList3"/>
    <dgm:cxn modelId="{1088D838-72C7-41FC-8E7B-331C737AB389}" type="presParOf" srcId="{A6E737A2-5CD7-4F85-A58C-5E02435C7CAB}" destId="{E7A77906-FA3B-4DCA-A02D-BB538A6586CA}" srcOrd="1" destOrd="0" presId="urn:microsoft.com/office/officeart/2005/8/layout/vList3"/>
    <dgm:cxn modelId="{AB4CC05D-E358-42CE-831B-519C464A44B1}" type="presParOf" srcId="{137A46AC-D712-43CA-82A5-7AF62986ED8E}" destId="{80901A8C-BF39-4225-B786-4A187592DECC}" srcOrd="1" destOrd="0" presId="urn:microsoft.com/office/officeart/2005/8/layout/vList3"/>
    <dgm:cxn modelId="{D5E042B6-CD83-4B9F-8960-86CF48B8471B}" type="presParOf" srcId="{137A46AC-D712-43CA-82A5-7AF62986ED8E}" destId="{07261035-C70A-49A5-ADFC-F652262017B4}" srcOrd="2" destOrd="0" presId="urn:microsoft.com/office/officeart/2005/8/layout/vList3"/>
    <dgm:cxn modelId="{22FCBAB0-3116-4D11-A3EF-A3706348937C}" type="presParOf" srcId="{07261035-C70A-49A5-ADFC-F652262017B4}" destId="{6BFE7750-C56D-455A-9305-74D4487AA9F1}" srcOrd="0" destOrd="0" presId="urn:microsoft.com/office/officeart/2005/8/layout/vList3"/>
    <dgm:cxn modelId="{43B091EC-4B11-4F9B-BA49-7C3EC9D3B6C9}" type="presParOf" srcId="{07261035-C70A-49A5-ADFC-F652262017B4}" destId="{60EC995B-1ECA-4A55-9645-E165302F5FA8}" srcOrd="1" destOrd="0" presId="urn:microsoft.com/office/officeart/2005/8/layout/vList3"/>
    <dgm:cxn modelId="{FBAD5C54-D2D6-4D65-9C20-1E0BAA942802}" type="presParOf" srcId="{137A46AC-D712-43CA-82A5-7AF62986ED8E}" destId="{161713CE-09AC-446D-B45D-8BB896EF3E4A}" srcOrd="3" destOrd="0" presId="urn:microsoft.com/office/officeart/2005/8/layout/vList3"/>
    <dgm:cxn modelId="{115CDFB3-A61C-4B52-9B4E-87437AFDE534}" type="presParOf" srcId="{137A46AC-D712-43CA-82A5-7AF62986ED8E}" destId="{58D6D149-21CC-467C-85C1-AD2050F22F0B}" srcOrd="4" destOrd="0" presId="urn:microsoft.com/office/officeart/2005/8/layout/vList3"/>
    <dgm:cxn modelId="{7CBDFB84-4B64-4E97-9F65-C3B6211FEB54}" type="presParOf" srcId="{58D6D149-21CC-467C-85C1-AD2050F22F0B}" destId="{E8CC6F49-64B7-420B-94A5-5FE7B9B12BA0}" srcOrd="0" destOrd="0" presId="urn:microsoft.com/office/officeart/2005/8/layout/vList3"/>
    <dgm:cxn modelId="{B034FC9F-C0D5-4853-B54A-5A3D5086AC49}" type="presParOf" srcId="{58D6D149-21CC-467C-85C1-AD2050F22F0B}" destId="{96FE719C-1E57-4A68-8AE0-A5E4B5BC969A}" srcOrd="1" destOrd="0" presId="urn:microsoft.com/office/officeart/2005/8/layout/vList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1741D-01B0-40EE-BAD6-BF479E74B534}">
      <dsp:nvSpPr>
        <dsp:cNvPr id="0" name=""/>
        <dsp:cNvSpPr/>
      </dsp:nvSpPr>
      <dsp:spPr>
        <a:xfrm rot="10800000">
          <a:off x="1347902" y="23342"/>
          <a:ext cx="4988158" cy="31949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1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372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accent1">
                  <a:lumMod val="50000"/>
                </a:schemeClr>
              </a:solidFill>
            </a:rPr>
            <a:t>Бесплатный доступ</a:t>
          </a:r>
          <a:endParaRPr lang="ru-RU" sz="1600" b="0" kern="1200" dirty="0">
            <a:solidFill>
              <a:schemeClr val="accent1">
                <a:lumMod val="50000"/>
              </a:schemeClr>
            </a:solidFill>
          </a:endParaRPr>
        </a:p>
      </dsp:txBody>
      <dsp:txXfrm rot="10800000">
        <a:off x="1427776" y="23342"/>
        <a:ext cx="4908284" cy="319495"/>
      </dsp:txXfrm>
    </dsp:sp>
    <dsp:sp modelId="{DE540912-492F-45E9-9706-C379F4971C2D}">
      <dsp:nvSpPr>
        <dsp:cNvPr id="0" name=""/>
        <dsp:cNvSpPr/>
      </dsp:nvSpPr>
      <dsp:spPr>
        <a:xfrm>
          <a:off x="1164929" y="117"/>
          <a:ext cx="365945" cy="3659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lumMod val="1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EC995B-1ECA-4A55-9645-E165302F5FA8}">
      <dsp:nvSpPr>
        <dsp:cNvPr id="0" name=""/>
        <dsp:cNvSpPr/>
      </dsp:nvSpPr>
      <dsp:spPr>
        <a:xfrm rot="10800000">
          <a:off x="1347902" y="405819"/>
          <a:ext cx="4988158" cy="34938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1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372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accent1">
                  <a:lumMod val="50000"/>
                </a:schemeClr>
              </a:solidFill>
            </a:rPr>
            <a:t>Охвачены все учебные предметы и все классы</a:t>
          </a:r>
        </a:p>
      </dsp:txBody>
      <dsp:txXfrm rot="10800000">
        <a:off x="1435249" y="405819"/>
        <a:ext cx="4900811" cy="349389"/>
      </dsp:txXfrm>
    </dsp:sp>
    <dsp:sp modelId="{6BFE7750-C56D-455A-9305-74D4487AA9F1}">
      <dsp:nvSpPr>
        <dsp:cNvPr id="0" name=""/>
        <dsp:cNvSpPr/>
      </dsp:nvSpPr>
      <dsp:spPr>
        <a:xfrm>
          <a:off x="1164929" y="405819"/>
          <a:ext cx="365945" cy="3493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lumMod val="1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6FE719C-1E57-4A68-8AE0-A5E4B5BC969A}">
      <dsp:nvSpPr>
        <dsp:cNvPr id="0" name=""/>
        <dsp:cNvSpPr/>
      </dsp:nvSpPr>
      <dsp:spPr>
        <a:xfrm rot="10800000">
          <a:off x="1301674" y="823417"/>
          <a:ext cx="5043077" cy="49449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1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372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accent1">
                  <a:lumMod val="50000"/>
                </a:schemeClr>
              </a:solidFill>
            </a:rPr>
            <a:t>Возможно подключение всего класса для работы в группе </a:t>
          </a:r>
        </a:p>
      </dsp:txBody>
      <dsp:txXfrm rot="10800000">
        <a:off x="1425298" y="823417"/>
        <a:ext cx="4919453" cy="494498"/>
      </dsp:txXfrm>
    </dsp:sp>
    <dsp:sp modelId="{E8CC6F49-64B7-420B-94A5-5FE7B9B12BA0}">
      <dsp:nvSpPr>
        <dsp:cNvPr id="0" name=""/>
        <dsp:cNvSpPr/>
      </dsp:nvSpPr>
      <dsp:spPr>
        <a:xfrm>
          <a:off x="1151199" y="879401"/>
          <a:ext cx="365945" cy="3659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lumMod val="1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77906-FA3B-4DCA-A02D-BB538A6586CA}">
      <dsp:nvSpPr>
        <dsp:cNvPr id="0" name=""/>
        <dsp:cNvSpPr/>
      </dsp:nvSpPr>
      <dsp:spPr>
        <a:xfrm rot="10800000">
          <a:off x="1006504" y="114493"/>
          <a:ext cx="3328082" cy="44619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673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Свободный доступ</a:t>
          </a:r>
          <a:endParaRPr lang="ru-RU" sz="1400" b="1" kern="1200" dirty="0"/>
        </a:p>
      </dsp:txBody>
      <dsp:txXfrm rot="10800000">
        <a:off x="1118053" y="114493"/>
        <a:ext cx="3216533" cy="446195"/>
      </dsp:txXfrm>
    </dsp:sp>
    <dsp:sp modelId="{3DCE8B8B-6567-4AC8-9808-F4D140E40BA6}">
      <dsp:nvSpPr>
        <dsp:cNvPr id="0" name=""/>
        <dsp:cNvSpPr/>
      </dsp:nvSpPr>
      <dsp:spPr>
        <a:xfrm>
          <a:off x="670048" y="1134"/>
          <a:ext cx="672913" cy="67291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EC995B-1ECA-4A55-9645-E165302F5FA8}">
      <dsp:nvSpPr>
        <dsp:cNvPr id="0" name=""/>
        <dsp:cNvSpPr/>
      </dsp:nvSpPr>
      <dsp:spPr>
        <a:xfrm rot="10800000">
          <a:off x="1006504" y="796038"/>
          <a:ext cx="3328082" cy="60998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673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База содержит </a:t>
          </a:r>
          <a:r>
            <a:rPr lang="ru-RU" sz="1400" b="1" kern="1200" dirty="0" smtClean="0">
              <a:solidFill>
                <a:srgbClr val="C00000"/>
              </a:solidFill>
            </a:rPr>
            <a:t>429 </a:t>
          </a:r>
          <a:r>
            <a:rPr lang="ru-RU" sz="1400" b="1" kern="1200" dirty="0" smtClean="0"/>
            <a:t>электронных версий учебных изданий (файлы формата </a:t>
          </a:r>
          <a:r>
            <a:rPr lang="en-US" sz="1400" b="1" kern="1200" dirty="0" smtClean="0"/>
            <a:t>*.pdf)</a:t>
          </a:r>
          <a:endParaRPr lang="ru-RU" sz="1400" b="1" kern="1200" dirty="0" smtClean="0"/>
        </a:p>
      </dsp:txBody>
      <dsp:txXfrm rot="10800000">
        <a:off x="1158999" y="796038"/>
        <a:ext cx="3175587" cy="609982"/>
      </dsp:txXfrm>
    </dsp:sp>
    <dsp:sp modelId="{6BFE7750-C56D-455A-9305-74D4487AA9F1}">
      <dsp:nvSpPr>
        <dsp:cNvPr id="0" name=""/>
        <dsp:cNvSpPr/>
      </dsp:nvSpPr>
      <dsp:spPr>
        <a:xfrm>
          <a:off x="670048" y="779794"/>
          <a:ext cx="672913" cy="64247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6FE719C-1E57-4A68-8AE0-A5E4B5BC969A}">
      <dsp:nvSpPr>
        <dsp:cNvPr id="0" name=""/>
        <dsp:cNvSpPr/>
      </dsp:nvSpPr>
      <dsp:spPr>
        <a:xfrm rot="10800000">
          <a:off x="975661" y="1645310"/>
          <a:ext cx="3364724" cy="54295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6736" tIns="53340" rIns="99568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/>
            <a:t>Возможность копирования и печати </a:t>
          </a:r>
          <a:br>
            <a:rPr lang="ru-RU" sz="1400" b="1" kern="1200" dirty="0" smtClean="0"/>
          </a:br>
          <a:r>
            <a:rPr lang="ru-RU" sz="1400" b="1" kern="1200" dirty="0" smtClean="0"/>
            <a:t>текста пособия </a:t>
          </a:r>
        </a:p>
      </dsp:txBody>
      <dsp:txXfrm rot="10800000">
        <a:off x="1111399" y="1645310"/>
        <a:ext cx="3228986" cy="542953"/>
      </dsp:txXfrm>
    </dsp:sp>
    <dsp:sp modelId="{E8CC6F49-64B7-420B-94A5-5FE7B9B12BA0}">
      <dsp:nvSpPr>
        <dsp:cNvPr id="0" name=""/>
        <dsp:cNvSpPr/>
      </dsp:nvSpPr>
      <dsp:spPr>
        <a:xfrm>
          <a:off x="660887" y="1565082"/>
          <a:ext cx="672913" cy="67291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F9493D4B-2783-4F42-8745-C5D92D38DFFD}" type="datetimeFigureOut">
              <a:rPr lang="ru-RU"/>
              <a:pPr>
                <a:defRPr/>
              </a:pPr>
              <a:t>28.05.2018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355E3500-D953-43D8-9F66-05F210A326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837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4453CE-1253-454A-BA92-867D4E1BC37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EDCDE1-D1FE-4341-8E17-C0AC99BEFB8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3E5411-55C2-4038-93A5-DBB471797D1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1E624F-0ECC-41E4-9018-A5B4DB6CFAE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2B697F-2B0D-4D62-B2CA-D51D30A5A65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9FF618-BAE2-4945-A6DB-E20CFDDE84C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A4959B-0C3F-48D1-9609-82CF78BEFA4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6D5D7E-C730-4964-9116-AF2961FC9C8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8DFCDB-8294-4E5B-BD0F-C333BE452AD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3E5B23-134B-4C50-93B4-E41630AF5A4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endParaRPr lang="ru-RU" altLang="ru-RU" smtClean="0"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63E506-9620-4E35-98CB-775915082AF8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8E8FC2-8D75-4F26-854C-4E18B340B3D8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D8D21-20DD-4E01-8810-00A3F6433CB8}" type="datetimeFigureOut">
              <a:rPr lang="ru-RU"/>
              <a:pPr>
                <a:defRPr/>
              </a:pPr>
              <a:t>28.05.2018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C2DED-A1A9-474C-9BC8-0B094DBEFE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897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D06F8-A10B-4775-A34F-ACD1CDDF5868}" type="datetimeFigureOut">
              <a:rPr lang="ru-RU"/>
              <a:pPr>
                <a:defRPr/>
              </a:pPr>
              <a:t>28.05.2018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97B2-00BF-48FA-8348-444862B1D1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3781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8392D-E142-4799-93CA-D00B1AE3ABF2}" type="datetimeFigureOut">
              <a:rPr lang="ru-RU"/>
              <a:pPr>
                <a:defRPr/>
              </a:pPr>
              <a:t>28.05.2018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E18D-86EF-4245-B2A1-F63D518E66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2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D2A91-83F5-4CAC-887A-DCC2F37EE4E5}" type="datetimeFigureOut">
              <a:rPr lang="ru-RU"/>
              <a:pPr>
                <a:defRPr/>
              </a:pPr>
              <a:t>28.05.2018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D973E-3B9A-4E7D-9E49-DCD52F9C4F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083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32EA8-618A-4D87-BB4C-C188978CF3C4}" type="datetimeFigureOut">
              <a:rPr lang="ru-RU"/>
              <a:pPr>
                <a:defRPr/>
              </a:pPr>
              <a:t>28.05.2018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F9805-E7B8-4155-B9F7-EA0B387BD0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783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B0276-8728-4A4C-9F09-BA0D0C7A8185}" type="datetimeFigureOut">
              <a:rPr lang="ru-RU"/>
              <a:pPr>
                <a:defRPr/>
              </a:pPr>
              <a:t>28.05.2018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38DD0-601A-4F9A-BCD1-358F156F5E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108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333B8-2A6F-4F65-AF5C-CB4E68CFF8D6}" type="datetimeFigureOut">
              <a:rPr lang="ru-RU"/>
              <a:pPr>
                <a:defRPr/>
              </a:pPr>
              <a:t>28.05.2018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97F6F-E47C-4495-9ACE-2F3069841A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90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AF3BC-6013-4573-A0D9-DBCBAEE21681}" type="datetimeFigureOut">
              <a:rPr lang="ru-RU"/>
              <a:pPr>
                <a:defRPr/>
              </a:pPr>
              <a:t>28.05.2018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3986D-4104-4294-A4C8-0C2A75F450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021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6A00A-985E-4768-ACA6-F4DF693E6093}" type="datetimeFigureOut">
              <a:rPr lang="ru-RU"/>
              <a:pPr>
                <a:defRPr/>
              </a:pPr>
              <a:t>28.05.2018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E41C3-DB61-4E15-A95E-C2DA541A50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224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F8DBD-E128-422B-BE37-C3E72402BC26}" type="datetimeFigureOut">
              <a:rPr lang="ru-RU"/>
              <a:pPr>
                <a:defRPr/>
              </a:pPr>
              <a:t>28.05.2018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467D0-A36A-404A-9892-EBA0159A81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0131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CE02F-5DC8-4DC1-999D-1B0FDFA0D98C}" type="datetimeFigureOut">
              <a:rPr lang="ru-RU"/>
              <a:pPr>
                <a:defRPr/>
              </a:pPr>
              <a:t>28.05.2018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9AD68-85B6-420E-83B1-D65A42D7DF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1036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525C30-3E27-4BAF-859F-9FF4B7C99E99}" type="datetimeFigureOut">
              <a:rPr lang="ru-RU"/>
              <a:pPr>
                <a:defRPr/>
              </a:pPr>
              <a:t>28.05.2018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F7E456-6558-47D4-9652-B11C1E13E4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__________Microsoft_Excel1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_____Microsoft_Excel2.xls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E:\rtc_prezent_png\rtc_shap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20638"/>
            <a:ext cx="9158288" cy="72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971550" y="2284413"/>
            <a:ext cx="6480175" cy="1079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600" b="1" smtClean="0">
                <a:solidFill>
                  <a:schemeClr val="bg1"/>
                </a:solidFill>
              </a:rPr>
              <a:t>Современный школьный учебник: </a:t>
            </a:r>
            <a:br>
              <a:rPr lang="ru-RU" altLang="ru-RU" sz="2600" b="1" smtClean="0">
                <a:solidFill>
                  <a:schemeClr val="bg1"/>
                </a:solidFill>
              </a:rPr>
            </a:br>
            <a:r>
              <a:rPr lang="ru-RU" altLang="ru-RU" sz="2600" b="1" smtClean="0">
                <a:solidFill>
                  <a:schemeClr val="bg1"/>
                </a:solidFill>
              </a:rPr>
              <a:t>опыт Республики Беларусь</a:t>
            </a:r>
            <a:endParaRPr lang="ru-RU" altLang="ru-RU" sz="2600" b="1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052" name="Прямоугольник 36"/>
          <p:cNvSpPr>
            <a:spLocks noChangeArrowheads="1"/>
          </p:cNvSpPr>
          <p:nvPr/>
        </p:nvSpPr>
        <p:spPr bwMode="auto">
          <a:xfrm>
            <a:off x="-107950" y="73025"/>
            <a:ext cx="78120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ru-RU" sz="1100" b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b="0"/>
          </a:p>
        </p:txBody>
      </p:sp>
      <p:sp>
        <p:nvSpPr>
          <p:cNvPr id="205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b="0"/>
          </a:p>
        </p:txBody>
      </p:sp>
      <p:sp>
        <p:nvSpPr>
          <p:cNvPr id="205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b="0"/>
          </a:p>
        </p:txBody>
      </p:sp>
      <p:sp>
        <p:nvSpPr>
          <p:cNvPr id="2056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b="0"/>
          </a:p>
        </p:txBody>
      </p:sp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6732" t="20000" r="73073"/>
          <a:stretch>
            <a:fillRect/>
          </a:stretch>
        </p:blipFill>
        <p:spPr bwMode="auto">
          <a:xfrm>
            <a:off x="32048" y="700088"/>
            <a:ext cx="2688556" cy="9301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sp>
        <p:nvSpPr>
          <p:cNvPr id="2058" name="Заголовок 1"/>
          <p:cNvSpPr txBox="1">
            <a:spLocks/>
          </p:cNvSpPr>
          <p:nvPr/>
        </p:nvSpPr>
        <p:spPr bwMode="auto">
          <a:xfrm>
            <a:off x="2339975" y="3811588"/>
            <a:ext cx="64801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80000"/>
              </a:lnSpc>
            </a:pPr>
            <a:r>
              <a:rPr lang="ru-RU" altLang="ru-RU" sz="1800" b="0" i="1">
                <a:solidFill>
                  <a:schemeClr val="bg1"/>
                </a:solidFill>
              </a:rPr>
              <a:t>Гинчук Валентина Васильевна,</a:t>
            </a:r>
          </a:p>
          <a:p>
            <a:pPr algn="r">
              <a:lnSpc>
                <a:spcPct val="80000"/>
              </a:lnSpc>
            </a:pPr>
            <a:r>
              <a:rPr lang="ru-RU" altLang="ru-RU" sz="1800" b="0" i="1">
                <a:solidFill>
                  <a:schemeClr val="bg1"/>
                </a:solidFill>
              </a:rPr>
              <a:t>заместитель директора Национального института образования по научно-методической работе</a:t>
            </a:r>
            <a:endParaRPr lang="ru-RU" altLang="ru-RU" sz="1800" b="0" i="1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92075"/>
            <a:ext cx="91582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6388" y="-11113"/>
            <a:ext cx="8496300" cy="1058863"/>
          </a:xfrm>
        </p:spPr>
        <p:txBody>
          <a:bodyPr tIns="82800" bIns="82800"/>
          <a:lstStyle/>
          <a:p>
            <a:pPr defTabSz="600075"/>
            <a:r>
              <a:rPr lang="ru-RU" sz="2400" b="1" i="1" smtClean="0">
                <a:solidFill>
                  <a:schemeClr val="bg1"/>
                </a:solidFill>
                <a:cs typeface="Arial" pitchFamily="34" charset="0"/>
              </a:rPr>
              <a:t>Реализация технологии дополненной реальности в учебных пособиях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638" y="965200"/>
            <a:ext cx="9144000" cy="369888"/>
          </a:xfrm>
          <a:prstGeom prst="rect">
            <a:avLst/>
          </a:prstGeom>
          <a:solidFill>
            <a:srgbClr val="FFD5D5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cs typeface="Times New Roman" pitchFamily="18" charset="0"/>
              </a:rPr>
              <a:t>      </a:t>
            </a:r>
          </a:p>
        </p:txBody>
      </p:sp>
      <p:pic>
        <p:nvPicPr>
          <p:cNvPr id="11269" name="Picture 6" descr="Картинки по запросу компьютеркартин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563688"/>
            <a:ext cx="171132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41444"/>
          <a:stretch/>
        </p:blipFill>
        <p:spPr>
          <a:xfrm>
            <a:off x="547688" y="1658938"/>
            <a:ext cx="1152525" cy="71913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271" name="Picture 2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404938"/>
            <a:ext cx="16335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6838" y="1866900"/>
            <a:ext cx="1300162" cy="75882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</p:pic>
      <p:pic>
        <p:nvPicPr>
          <p:cNvPr id="11273" name="Picture 2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535113"/>
            <a:ext cx="13731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53278" t="32264" r="8631" b="52882"/>
          <a:stretch/>
        </p:blipFill>
        <p:spPr>
          <a:xfrm>
            <a:off x="5218113" y="1866900"/>
            <a:ext cx="1225550" cy="6651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275" name="Picture 2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1563688"/>
            <a:ext cx="1465262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/>
          <a:srcRect l="60936" t="12766" r="8039" b="74232"/>
          <a:stretch/>
        </p:blipFill>
        <p:spPr>
          <a:xfrm>
            <a:off x="7245350" y="2122488"/>
            <a:ext cx="1347788" cy="7842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11277" name="Группа 1"/>
          <p:cNvGrpSpPr>
            <a:grpSpLocks/>
          </p:cNvGrpSpPr>
          <p:nvPr/>
        </p:nvGrpSpPr>
        <p:grpSpPr bwMode="auto">
          <a:xfrm>
            <a:off x="-14288" y="3036888"/>
            <a:ext cx="1689101" cy="1731962"/>
            <a:chOff x="1819651" y="3801719"/>
            <a:chExt cx="2934820" cy="2934820"/>
          </a:xfrm>
        </p:grpSpPr>
        <p:pic>
          <p:nvPicPr>
            <p:cNvPr id="18" name="Picture 10" descr="Картинки по запросу планшет картинка"/>
            <p:cNvPicPr>
              <a:picLocks noChangeAspect="1" noChangeArrowheads="1"/>
            </p:cNvPicPr>
            <p:nvPr/>
          </p:nvPicPr>
          <p:blipFill>
            <a:blip r:embed="rId10">
              <a:extLst/>
            </a:blip>
            <a:srcRect/>
            <a:stretch>
              <a:fillRect/>
            </a:stretch>
          </p:blipFill>
          <p:spPr bwMode="auto">
            <a:xfrm>
              <a:off x="1819651" y="3801719"/>
              <a:ext cx="2934820" cy="2934820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  <a:extLst/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11" cstate="print">
              <a:extLst/>
            </a:blip>
            <a:srcRect/>
            <a:stretch>
              <a:fillRect/>
            </a:stretch>
          </p:blipFill>
          <p:spPr bwMode="auto">
            <a:xfrm>
              <a:off x="2063133" y="4488640"/>
              <a:ext cx="2451851" cy="148388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Right"/>
              <a:lightRig rig="threePt" dir="t"/>
            </a:scene3d>
            <a:extLst/>
          </p:spPr>
        </p:pic>
      </p:grp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12">
            <a:extLst/>
          </a:blip>
          <a:srcRect/>
          <a:stretch>
            <a:fillRect/>
          </a:stretch>
        </p:blipFill>
        <p:spPr bwMode="auto">
          <a:xfrm>
            <a:off x="1307722" y="3384912"/>
            <a:ext cx="1813365" cy="1176402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/>
            <a:lightRig rig="threePt" dir="t"/>
          </a:scene3d>
          <a:extLst/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3" cstate="print">
            <a:extLst/>
          </a:blip>
          <a:srcRect/>
          <a:stretch>
            <a:fillRect/>
          </a:stretch>
        </p:blipFill>
        <p:spPr bwMode="auto">
          <a:xfrm>
            <a:off x="2878596" y="3750692"/>
            <a:ext cx="1655031" cy="942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  <a:extLst/>
        </p:spPr>
      </p:pic>
      <p:pic>
        <p:nvPicPr>
          <p:cNvPr id="11280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906713"/>
            <a:ext cx="1963737" cy="1271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5">
            <a:extLst/>
          </a:blip>
          <a:srcRect/>
          <a:stretch>
            <a:fillRect/>
          </a:stretch>
        </p:blipFill>
        <p:spPr bwMode="auto">
          <a:xfrm>
            <a:off x="3912181" y="2854619"/>
            <a:ext cx="683160" cy="688111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/>
            <a:lightRig rig="threePt" dir="t"/>
          </a:scene3d>
          <a:extLst/>
        </p:spPr>
      </p:pic>
      <p:pic>
        <p:nvPicPr>
          <p:cNvPr id="11282" name="Picture 2" descr="Картинки по запросу видео картинка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8" t="8484"/>
          <a:stretch>
            <a:fillRect/>
          </a:stretch>
        </p:blipFill>
        <p:spPr bwMode="auto">
          <a:xfrm>
            <a:off x="7064375" y="3435350"/>
            <a:ext cx="170815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07263" y="3757613"/>
            <a:ext cx="823912" cy="4318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468313" y="1165225"/>
            <a:ext cx="2882900" cy="239236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1800" dirty="0" smtClean="0">
                <a:solidFill>
                  <a:schemeClr val="accent1">
                    <a:lumMod val="50000"/>
                  </a:schemeClr>
                </a:solidFill>
              </a:rPr>
              <a:t>Курсы для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0000"/>
              </a:buClr>
              <a:buFontTx/>
              <a:buBlip>
                <a:blip r:embed="rId2"/>
              </a:buBlip>
              <a:defRPr/>
            </a:pPr>
            <a:r>
              <a:rPr lang="ru-RU" altLang="ru-RU" sz="1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дошкольного,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0000"/>
              </a:buClr>
              <a:buFontTx/>
              <a:buBlip>
                <a:blip r:embed="rId2"/>
              </a:buBlip>
              <a:defRPr/>
            </a:pPr>
            <a:r>
              <a:rPr lang="ru-RU" altLang="ru-RU" sz="1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общего среднего,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0000"/>
              </a:buClr>
              <a:buFontTx/>
              <a:buBlip>
                <a:blip r:embed="rId2"/>
              </a:buBlip>
              <a:defRPr/>
            </a:pPr>
            <a:r>
              <a:rPr lang="ru-RU" altLang="ru-RU" sz="1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специального образования,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0000"/>
              </a:buClr>
              <a:buFontTx/>
              <a:buBlip>
                <a:blip r:embed="rId2"/>
              </a:buBlip>
              <a:defRPr/>
            </a:pPr>
            <a:r>
              <a:rPr lang="ru-RU" altLang="ru-RU" sz="1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системы воспитания личности</a:t>
            </a:r>
            <a:r>
              <a:rPr lang="ru-RU" alt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altLang="ru-RU" sz="18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564323" y="3435846"/>
          <a:ext cx="7500990" cy="1393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92" name="Picture 3" descr="E:\РАБОТА\Август_2016\для И. Харевич\aduLOGO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74650"/>
            <a:ext cx="141446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Группа 29"/>
          <p:cNvGrpSpPr>
            <a:grpSpLocks/>
          </p:cNvGrpSpPr>
          <p:nvPr/>
        </p:nvGrpSpPr>
        <p:grpSpPr bwMode="auto">
          <a:xfrm>
            <a:off x="3276600" y="1449388"/>
            <a:ext cx="5616575" cy="1833562"/>
            <a:chOff x="3996348" y="1161310"/>
            <a:chExt cx="5052872" cy="2164081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9"/>
            <a:srcRect r="47006"/>
            <a:stretch/>
          </p:blipFill>
          <p:spPr>
            <a:xfrm>
              <a:off x="3996348" y="1551032"/>
              <a:ext cx="2994877" cy="1774359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58740" y="1161310"/>
              <a:ext cx="3390480" cy="32414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9"/>
            <a:srcRect l="63750"/>
            <a:stretch/>
          </p:blipFill>
          <p:spPr>
            <a:xfrm>
              <a:off x="6991225" y="1551032"/>
              <a:ext cx="2047998" cy="1774359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12294" name="AutoShape 7"/>
          <p:cNvSpPr>
            <a:spLocks noChangeArrowheads="1"/>
          </p:cNvSpPr>
          <p:nvPr/>
        </p:nvSpPr>
        <p:spPr bwMode="auto">
          <a:xfrm>
            <a:off x="5111750" y="1462088"/>
            <a:ext cx="3756025" cy="21907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3325813" y="2873375"/>
            <a:ext cx="3198812" cy="341313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6015038" y="1681163"/>
            <a:ext cx="668337" cy="116046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68313" y="392113"/>
            <a:ext cx="6673850" cy="523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spc="-100" dirty="0">
                <a:solidFill>
                  <a:schemeClr val="accent1">
                    <a:lumMod val="50000"/>
                  </a:schemeClr>
                </a:solidFill>
              </a:rPr>
              <a:t>Электронные </a:t>
            </a:r>
            <a:r>
              <a:rPr lang="ru-RU" sz="2800" spc="-100" dirty="0">
                <a:solidFill>
                  <a:schemeClr val="accent1">
                    <a:lumMod val="50000"/>
                  </a:schemeClr>
                </a:solidFill>
              </a:rPr>
              <a:t>образовательные ресурсы</a:t>
            </a:r>
            <a:endParaRPr lang="ru-RU" sz="2800" spc="-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84475" y="950913"/>
            <a:ext cx="2363788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i="1" u="sng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e-vedy.adu.by</a:t>
            </a:r>
            <a:endParaRPr lang="ru-RU" sz="2400" i="1" u="sng" dirty="0">
              <a:solidFill>
                <a:schemeClr val="accent1">
                  <a:lumMod val="50000"/>
                </a:schemeClr>
              </a:solidFill>
              <a:cs typeface="Arial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3"/>
          <p:cNvSpPr>
            <a:spLocks noChangeArrowheads="1"/>
          </p:cNvSpPr>
          <p:nvPr/>
        </p:nvSpPr>
        <p:spPr bwMode="auto">
          <a:xfrm>
            <a:off x="377825" y="731838"/>
            <a:ext cx="876617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altLang="ru-RU" sz="2100">
                <a:solidFill>
                  <a:srgbClr val="100458"/>
                </a:solidFill>
                <a:latin typeface="Arial" pitchFamily="34" charset="0"/>
              </a:rPr>
              <a:t>База данных </a:t>
            </a:r>
            <a:br>
              <a:rPr lang="ru-RU" altLang="ru-RU" sz="2100">
                <a:solidFill>
                  <a:srgbClr val="100458"/>
                </a:solidFill>
                <a:latin typeface="Arial" pitchFamily="34" charset="0"/>
              </a:rPr>
            </a:br>
            <a:r>
              <a:rPr lang="ru-RU" altLang="ru-RU" sz="2100">
                <a:solidFill>
                  <a:srgbClr val="100458"/>
                </a:solidFill>
                <a:latin typeface="Arial" pitchFamily="34" charset="0"/>
              </a:rPr>
              <a:t>электронных версий учебных изданий (учебников), </a:t>
            </a:r>
            <a:br>
              <a:rPr lang="ru-RU" altLang="ru-RU" sz="2100">
                <a:solidFill>
                  <a:srgbClr val="100458"/>
                </a:solidFill>
                <a:latin typeface="Arial" pitchFamily="34" charset="0"/>
              </a:rPr>
            </a:br>
            <a:r>
              <a:rPr lang="ru-RU" altLang="ru-RU" sz="1400">
                <a:solidFill>
                  <a:srgbClr val="100458"/>
                </a:solidFill>
                <a:latin typeface="Arial" pitchFamily="34" charset="0"/>
              </a:rPr>
              <a:t>рекомендованных Министерством образования Республики Беларусь для использования </a:t>
            </a:r>
            <a:br>
              <a:rPr lang="ru-RU" altLang="ru-RU" sz="1400">
                <a:solidFill>
                  <a:srgbClr val="100458"/>
                </a:solidFill>
                <a:latin typeface="Arial" pitchFamily="34" charset="0"/>
              </a:rPr>
            </a:br>
            <a:r>
              <a:rPr lang="ru-RU" altLang="ru-RU" sz="1400">
                <a:solidFill>
                  <a:srgbClr val="100458"/>
                </a:solidFill>
                <a:latin typeface="Arial" pitchFamily="34" charset="0"/>
              </a:rPr>
              <a:t>в  2017/2018 учебном году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95925" y="1774825"/>
            <a:ext cx="36290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3000">
                <a:solidFill>
                  <a:srgbClr val="C00000"/>
                </a:solidFill>
              </a:rPr>
              <a:t>e-padruchnik.adu.by</a:t>
            </a:r>
            <a:endParaRPr lang="ru-RU" altLang="ru-RU" sz="3000">
              <a:solidFill>
                <a:srgbClr val="C00000"/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4572000" y="2314495"/>
          <a:ext cx="5004635" cy="2392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814"/>
          <a:stretch>
            <a:fillRect/>
          </a:stretch>
        </p:blipFill>
        <p:spPr bwMode="auto">
          <a:xfrm>
            <a:off x="163513" y="1878013"/>
            <a:ext cx="4941887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8" name="Группа 7"/>
          <p:cNvGrpSpPr>
            <a:grpSpLocks/>
          </p:cNvGrpSpPr>
          <p:nvPr/>
        </p:nvGrpSpPr>
        <p:grpSpPr bwMode="auto">
          <a:xfrm>
            <a:off x="971550" y="-19050"/>
            <a:ext cx="7943850" cy="673100"/>
            <a:chOff x="918821" y="2712697"/>
            <a:chExt cx="11140045" cy="905396"/>
          </a:xfrm>
        </p:grpSpPr>
        <p:pic>
          <p:nvPicPr>
            <p:cNvPr id="13320" name="Рисунок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078"/>
            <a:stretch>
              <a:fillRect/>
            </a:stretch>
          </p:blipFill>
          <p:spPr bwMode="auto">
            <a:xfrm>
              <a:off x="927891" y="2712697"/>
              <a:ext cx="11130975" cy="533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1" name="Рисунок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" t="59541" r="153" b="13304"/>
            <a:stretch>
              <a:fillRect/>
            </a:stretch>
          </p:blipFill>
          <p:spPr bwMode="auto">
            <a:xfrm>
              <a:off x="918821" y="3223828"/>
              <a:ext cx="11130975" cy="394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5373" r="15956" b="15685"/>
          <a:stretch>
            <a:fillRect/>
          </a:stretch>
        </p:blipFill>
        <p:spPr bwMode="auto">
          <a:xfrm>
            <a:off x="0" y="319088"/>
            <a:ext cx="8858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1913" y="392113"/>
            <a:ext cx="7556500" cy="523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http://uchebniki.by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13004" r="11880" b="5463"/>
          <a:stretch>
            <a:fillRect/>
          </a:stretch>
        </p:blipFill>
        <p:spPr bwMode="auto">
          <a:xfrm>
            <a:off x="1331913" y="915988"/>
            <a:ext cx="7542212" cy="3725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5373" r="15956" b="15685"/>
          <a:stretch>
            <a:fillRect/>
          </a:stretch>
        </p:blipFill>
        <p:spPr bwMode="auto">
          <a:xfrm>
            <a:off x="179388" y="133350"/>
            <a:ext cx="1039812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92075"/>
            <a:ext cx="91582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5913" y="-15875"/>
            <a:ext cx="8496300" cy="1058863"/>
          </a:xfrm>
        </p:spPr>
        <p:txBody>
          <a:bodyPr tIns="82800" bIns="82800"/>
          <a:lstStyle/>
          <a:p>
            <a:pPr eaLnBrk="1" hangingPunct="1">
              <a:lnSpc>
                <a:spcPct val="60000"/>
              </a:lnSpc>
            </a:pPr>
            <a:r>
              <a:rPr lang="ru-RU" altLang="ru-RU" sz="2400" i="1" smtClean="0">
                <a:solidFill>
                  <a:schemeClr val="bg1"/>
                </a:solidFill>
                <a:cs typeface="Arial" pitchFamily="34" charset="0"/>
              </a:rPr>
              <a:t>Обратная связь</a:t>
            </a:r>
            <a:endParaRPr lang="ru-RU" altLang="ru-RU" sz="2400" b="1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638" y="965200"/>
            <a:ext cx="9144000" cy="369888"/>
          </a:xfrm>
          <a:prstGeom prst="rect">
            <a:avLst/>
          </a:prstGeom>
          <a:solidFill>
            <a:srgbClr val="FFD5D5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cs typeface="Times New Roman" pitchFamily="18" charset="0"/>
              </a:rPr>
              <a:t>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87563" y="1419225"/>
            <a:ext cx="6877050" cy="3698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/>
              <a:t>Опытная </a:t>
            </a:r>
            <a:r>
              <a:rPr lang="ru-RU" dirty="0"/>
              <a:t>проверка </a:t>
            </a:r>
            <a:r>
              <a:rPr lang="ru-RU" dirty="0"/>
              <a:t>учебных пособий </a:t>
            </a:r>
            <a:r>
              <a:rPr lang="ru-RU" dirty="0"/>
              <a:t>в учреждениях образования</a:t>
            </a:r>
          </a:p>
        </p:txBody>
      </p:sp>
      <p:pic>
        <p:nvPicPr>
          <p:cNvPr id="15366" name="Рисунок 7" descr="https://im0-tub-by.yandex.net/i?id=38f0fe4e70a9d1547e979c4b86dff5de&amp;n=33&amp;h=215&amp;w=3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335088"/>
            <a:ext cx="16700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" descr="http://adu.by/images/2017/01/uch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727325"/>
            <a:ext cx="2238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4" descr="http://adu.by/images/2017/01/uch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749550"/>
            <a:ext cx="2238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5373" r="15956" b="15685"/>
          <a:stretch>
            <a:fillRect/>
          </a:stretch>
        </p:blipFill>
        <p:spPr bwMode="auto">
          <a:xfrm>
            <a:off x="165100" y="2846388"/>
            <a:ext cx="19335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98675" y="1941513"/>
            <a:ext cx="6875463" cy="646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/>
              <a:t>Анкетирование педагогов учреждений общего среднего образования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92075"/>
            <a:ext cx="91582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6388" y="-11113"/>
            <a:ext cx="8496300" cy="1058863"/>
          </a:xfrm>
        </p:spPr>
        <p:txBody>
          <a:bodyPr tIns="82800" bIns="82800"/>
          <a:lstStyle/>
          <a:p>
            <a:pPr eaLnBrk="1" hangingPunct="1">
              <a:lnSpc>
                <a:spcPct val="60000"/>
              </a:lnSpc>
            </a:pPr>
            <a:r>
              <a:rPr lang="ru-RU" altLang="ru-RU" sz="2400" i="1" smtClean="0">
                <a:solidFill>
                  <a:schemeClr val="bg1"/>
                </a:solidFill>
                <a:cs typeface="Arial" pitchFamily="34" charset="0"/>
              </a:rPr>
              <a:t>Нормативное правовое обеспечение учебного книгоиздания </a:t>
            </a:r>
            <a:br>
              <a:rPr lang="ru-RU" altLang="ru-RU" sz="2400" i="1" smtClean="0">
                <a:solidFill>
                  <a:schemeClr val="bg1"/>
                </a:solidFill>
                <a:cs typeface="Arial" pitchFamily="34" charset="0"/>
              </a:rPr>
            </a:br>
            <a:r>
              <a:rPr lang="ru-RU" altLang="ru-RU" sz="2400" i="1" smtClean="0">
                <a:solidFill>
                  <a:schemeClr val="bg1"/>
                </a:solidFill>
                <a:cs typeface="Arial" pitchFamily="34" charset="0"/>
              </a:rPr>
              <a:t>в Республике Беларусь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8650" y="1131888"/>
            <a:ext cx="8145463" cy="58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algn="just">
              <a:defRPr/>
            </a:pPr>
            <a:r>
              <a:rPr lang="ru-RU" altLang="ru-RU" sz="1600" dirty="0"/>
              <a:t>Государственная программа «Образование и молодежная политика» на 2016-2020 гг. (постановление Совета Министров Республики Беларусь № 250 от 28.03.2016)</a:t>
            </a:r>
            <a:endParaRPr lang="ru-RU" alt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4838" y="1995488"/>
            <a:ext cx="8147050" cy="58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ru-RU" sz="1600" dirty="0"/>
              <a:t>Инструкция «О порядке подготовки и выпуска учебных изданий и их использования (постановление Министерства образования Республики Беларусь № 3 от  06.01.2012 г.)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8650" y="2932113"/>
            <a:ext cx="8145463" cy="58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algn="just">
              <a:defRPr/>
            </a:pPr>
            <a:r>
              <a:rPr lang="ru-RU" altLang="ru-RU" sz="1600" dirty="0"/>
              <a:t>Планы выпуска учебной и учебно-методической литературы (утверждаются Министром образования Республики Беларусь)</a:t>
            </a:r>
            <a:endParaRPr lang="ru-RU" alt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28650" y="3795713"/>
            <a:ext cx="8145463" cy="58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algn="just">
              <a:defRPr/>
            </a:pPr>
            <a:r>
              <a:rPr lang="ru-RU" altLang="ru-RU" sz="1600" dirty="0"/>
              <a:t>Приказ Министра образования Республики Беларусь об организации и проведении опытной проверки учебных пособий в учреждениях образования</a:t>
            </a:r>
            <a:endParaRPr lang="ru-RU" alt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 autoUpdateAnimBg="0"/>
      <p:bldP spid="10" grpId="0" animBg="1" autoUpdateAnimBg="0"/>
      <p:bldP spid="11" grpId="0" animBg="1" autoUpdateAnimBg="0"/>
      <p:bldP spid="12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92075"/>
            <a:ext cx="91582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5775" y="-11113"/>
            <a:ext cx="7046913" cy="1058863"/>
          </a:xfrm>
        </p:spPr>
        <p:txBody>
          <a:bodyPr tIns="82800" bIns="82800"/>
          <a:lstStyle/>
          <a:p>
            <a:pPr eaLnBrk="1" hangingPunct="1">
              <a:lnSpc>
                <a:spcPct val="60000"/>
              </a:lnSpc>
            </a:pPr>
            <a:r>
              <a:rPr lang="ru-RU" altLang="ru-RU" sz="2400" i="1" smtClean="0">
                <a:solidFill>
                  <a:schemeClr val="bg1"/>
                </a:solidFill>
                <a:cs typeface="Arial" pitchFamily="34" charset="0"/>
              </a:rPr>
              <a:t>Научно-методическое обеспечение учебного книгоиздания в Республике Беларусь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933450"/>
            <a:ext cx="9144000" cy="369888"/>
          </a:xfrm>
          <a:prstGeom prst="rect">
            <a:avLst/>
          </a:prstGeom>
          <a:solidFill>
            <a:srgbClr val="FFD5D5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cs typeface="Times New Roman" pitchFamily="18" charset="0"/>
              </a:rPr>
              <a:t>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288" y="1495425"/>
            <a:ext cx="8424862" cy="3698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cs typeface="Times New Roman" pitchFamily="18" charset="0"/>
              </a:rPr>
              <a:t>Критерии и показатели оценки учебных пособий</a:t>
            </a:r>
            <a:endParaRPr lang="ru-RU" u="sng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4102" name="Рисунок 7" descr="http://86sov-berezka.caduk.ru/images/2de75a8025e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92075"/>
            <a:ext cx="1584326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288" y="2112963"/>
            <a:ext cx="8416925" cy="647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cs typeface="Times New Roman" pitchFamily="18" charset="0"/>
              </a:rPr>
              <a:t>Методические рекомендации по проведению опытной проверки учебных пособий</a:t>
            </a:r>
            <a:endParaRPr lang="ru-RU" u="sng" dirty="0">
              <a:solidFill>
                <a:srgbClr val="7030A0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288" y="3148013"/>
            <a:ext cx="8428037" cy="646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cs typeface="Times New Roman" pitchFamily="18" charset="0"/>
              </a:rPr>
              <a:t>Анкеты для изучения мнений учащихся, педагогов, родителей о качестве учебных пособий</a:t>
            </a:r>
            <a:endParaRPr lang="ru-RU" u="sng" dirty="0">
              <a:solidFill>
                <a:srgbClr val="7030A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" grpId="0" animBg="1" autoUpdateAnimBg="0"/>
      <p:bldP spid="7" grpId="0" animBg="1" autoUpdateAnimBg="0"/>
      <p:bldP spid="8" grpId="0" animBg="1" autoUpdateAnimBg="0"/>
      <p:bldP spid="9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92075"/>
            <a:ext cx="91582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6388" y="-11113"/>
            <a:ext cx="8496300" cy="1058863"/>
          </a:xfrm>
        </p:spPr>
        <p:txBody>
          <a:bodyPr tIns="82800" bIns="82800"/>
          <a:lstStyle/>
          <a:p>
            <a:pPr eaLnBrk="1" hangingPunct="1">
              <a:lnSpc>
                <a:spcPct val="60000"/>
              </a:lnSpc>
            </a:pPr>
            <a:r>
              <a:rPr lang="ru-RU" altLang="ru-RU" sz="2400" i="1" smtClean="0">
                <a:solidFill>
                  <a:schemeClr val="bg1"/>
                </a:solidFill>
                <a:cs typeface="Arial" pitchFamily="34" charset="0"/>
              </a:rPr>
              <a:t>Конкурс на создание учебных пособий для учреждений общего среднего образования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35063"/>
            <a:ext cx="1665287" cy="14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11413" y="1135063"/>
            <a:ext cx="5761037" cy="10144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be-BY" sz="2000" dirty="0"/>
              <a:t>С 01.09.2015 по 01.05.2018 </a:t>
            </a:r>
          </a:p>
          <a:p>
            <a:pPr algn="ctr">
              <a:spcBef>
                <a:spcPts val="0"/>
              </a:spcBef>
              <a:defRPr/>
            </a:pPr>
            <a:r>
              <a:rPr lang="be-BY" sz="2000" dirty="0"/>
              <a:t>проведен конкурс на создание </a:t>
            </a:r>
          </a:p>
          <a:p>
            <a:pPr algn="ctr">
              <a:spcBef>
                <a:spcPts val="0"/>
              </a:spcBef>
              <a:defRPr/>
            </a:pPr>
            <a:r>
              <a:rPr lang="be-BY" sz="2000" dirty="0">
                <a:solidFill>
                  <a:srgbClr val="FF0000"/>
                </a:solidFill>
              </a:rPr>
              <a:t>86</a:t>
            </a:r>
            <a:r>
              <a:rPr lang="be-BY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be-BY" sz="2000" dirty="0"/>
              <a:t>учебных пособий </a:t>
            </a:r>
            <a:r>
              <a:rPr lang="be-BY" sz="2000" dirty="0"/>
              <a:t>для </a:t>
            </a:r>
            <a:r>
              <a:rPr lang="en-US" sz="2000" dirty="0"/>
              <a:t>I</a:t>
            </a:r>
            <a:r>
              <a:rPr lang="ru-RU" sz="2000" dirty="0"/>
              <a:t>– </a:t>
            </a:r>
            <a:r>
              <a:rPr lang="en-US" sz="2000" dirty="0"/>
              <a:t>IX </a:t>
            </a:r>
            <a:r>
              <a:rPr lang="be-BY" sz="2000" dirty="0"/>
              <a:t>классов</a:t>
            </a:r>
            <a:endParaRPr lang="ru-RU" sz="1400" dirty="0"/>
          </a:p>
        </p:txBody>
      </p:sp>
      <p:graphicFrame>
        <p:nvGraphicFramePr>
          <p:cNvPr id="5126" name="Диаграмма 8"/>
          <p:cNvGraphicFramePr>
            <a:graphicFrameLocks/>
          </p:cNvGraphicFramePr>
          <p:nvPr/>
        </p:nvGraphicFramePr>
        <p:xfrm>
          <a:off x="2330450" y="2233613"/>
          <a:ext cx="5922963" cy="257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r:id="rId7" imgW="5925826" imgH="2578831" progId="Excel.Chart.8">
                  <p:embed/>
                </p:oleObj>
              </mc:Choice>
              <mc:Fallback>
                <p:oleObj r:id="rId7" imgW="5925826" imgH="2578831" progId="Excel.Chart.8">
                  <p:embed/>
                  <p:pic>
                    <p:nvPicPr>
                      <p:cNvPr id="0" name="Диаграмма 8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0450" y="2233613"/>
                        <a:ext cx="5922963" cy="2573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92075"/>
            <a:ext cx="91582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6388" y="-11113"/>
            <a:ext cx="8496300" cy="1058863"/>
          </a:xfrm>
        </p:spPr>
        <p:txBody>
          <a:bodyPr tIns="82800" bIns="82800"/>
          <a:lstStyle/>
          <a:p>
            <a:r>
              <a:rPr lang="ru-RU" altLang="ru-RU" sz="2400" i="1" smtClean="0">
                <a:solidFill>
                  <a:schemeClr val="bg1"/>
                </a:solidFill>
                <a:cs typeface="Arial" pitchFamily="34" charset="0"/>
              </a:rPr>
              <a:t>                 </a:t>
            </a:r>
            <a:r>
              <a:rPr lang="ru-RU" sz="2400" b="1" i="1" smtClean="0">
                <a:solidFill>
                  <a:schemeClr val="bg1"/>
                </a:solidFill>
              </a:rPr>
              <a:t>Победители конкурса на создание учебных пособий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933450"/>
            <a:ext cx="9144000" cy="369888"/>
          </a:xfrm>
          <a:prstGeom prst="rect">
            <a:avLst/>
          </a:prstGeom>
          <a:solidFill>
            <a:srgbClr val="FFD5D5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cs typeface="Times New Roman" pitchFamily="18" charset="0"/>
              </a:rPr>
              <a:t>      </a:t>
            </a:r>
          </a:p>
        </p:txBody>
      </p:sp>
      <p:graphicFrame>
        <p:nvGraphicFramePr>
          <p:cNvPr id="6149" name="Диаграмма 11"/>
          <p:cNvGraphicFramePr>
            <a:graphicFrameLocks/>
          </p:cNvGraphicFramePr>
          <p:nvPr/>
        </p:nvGraphicFramePr>
        <p:xfrm>
          <a:off x="920750" y="1584325"/>
          <a:ext cx="7734300" cy="343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r:id="rId6" imgW="7736494" imgH="3438442" progId="Excel.Chart.8">
                  <p:embed/>
                </p:oleObj>
              </mc:Choice>
              <mc:Fallback>
                <p:oleObj r:id="rId6" imgW="7736494" imgH="3438442" progId="Excel.Chart.8">
                  <p:embed/>
                  <p:pic>
                    <p:nvPicPr>
                      <p:cNvPr id="0" name="Диаграмма 1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1584325"/>
                        <a:ext cx="7734300" cy="343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92075"/>
            <a:ext cx="91582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6388" y="-11113"/>
            <a:ext cx="8496300" cy="1058863"/>
          </a:xfrm>
        </p:spPr>
        <p:txBody>
          <a:bodyPr tIns="82800" bIns="82800"/>
          <a:lstStyle/>
          <a:p>
            <a:pPr eaLnBrk="1" hangingPunct="1">
              <a:lnSpc>
                <a:spcPct val="60000"/>
              </a:lnSpc>
            </a:pPr>
            <a:r>
              <a:rPr lang="ru-RU" altLang="ru-RU" sz="2400" i="1" smtClean="0">
                <a:solidFill>
                  <a:schemeClr val="bg1"/>
                </a:solidFill>
                <a:cs typeface="Arial" pitchFamily="34" charset="0"/>
              </a:rPr>
              <a:t>                 Этапы экспертизы школьных учебников</a:t>
            </a:r>
            <a:endParaRPr lang="ru-RU" altLang="ru-RU" sz="2400" b="1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933450"/>
            <a:ext cx="9144000" cy="369888"/>
          </a:xfrm>
          <a:prstGeom prst="rect">
            <a:avLst/>
          </a:prstGeom>
          <a:solidFill>
            <a:srgbClr val="FFD5D5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cs typeface="Times New Roman" pitchFamily="18" charset="0"/>
              </a:rPr>
              <a:t>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750" y="3154363"/>
            <a:ext cx="8064500" cy="10779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1600" dirty="0"/>
              <a:t>Рассмотрение рукописи учебника на:</a:t>
            </a:r>
          </a:p>
          <a:p>
            <a:pPr marL="342900" indent="-342900" algn="ctr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7030A0"/>
                </a:solidFill>
              </a:rPr>
              <a:t>предметных секциях, </a:t>
            </a:r>
          </a:p>
          <a:p>
            <a:pPr marL="342900" indent="-342900" algn="ctr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7030A0"/>
                </a:solidFill>
              </a:rPr>
              <a:t>заседании Президиума НМС, </a:t>
            </a:r>
          </a:p>
          <a:p>
            <a:pPr marL="342900" indent="-342900" algn="ctr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7030A0"/>
                </a:solidFill>
              </a:rPr>
              <a:t>Госкомиссии (для гуманитарно-обществоведческой сферы)</a:t>
            </a:r>
          </a:p>
        </p:txBody>
      </p:sp>
      <p:pic>
        <p:nvPicPr>
          <p:cNvPr id="7174" name="Рисунок 7" descr="http://autexp.ru/wp-content/uploads/2016/03/1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63"/>
            <a:ext cx="1825625" cy="122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9750" y="1428750"/>
            <a:ext cx="8064500" cy="5857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cs typeface="Times New Roman" pitchFamily="18" charset="0"/>
              </a:rPr>
              <a:t>Первичная экспертиза рукописи учебного пособия в Методическом центре Национального института образования</a:t>
            </a:r>
            <a:endParaRPr lang="ru-RU" sz="1600" u="sng" dirty="0">
              <a:solidFill>
                <a:srgbClr val="7030A0"/>
              </a:solidFill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750" y="2139950"/>
            <a:ext cx="8066088" cy="830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cs typeface="Times New Roman" pitchFamily="18" charset="0"/>
              </a:rPr>
              <a:t>Рецензирование </a:t>
            </a:r>
            <a:r>
              <a:rPr lang="ru-RU" sz="1600" dirty="0">
                <a:cs typeface="Times New Roman" pitchFamily="18" charset="0"/>
              </a:rPr>
              <a:t>рукописи </a:t>
            </a:r>
            <a:r>
              <a:rPr lang="ru-RU" sz="1600" dirty="0">
                <a:cs typeface="Times New Roman" pitchFamily="18" charset="0"/>
              </a:rPr>
              <a:t>школьного </a:t>
            </a:r>
            <a:r>
              <a:rPr lang="ru-RU" sz="1600" dirty="0">
                <a:cs typeface="Times New Roman" pitchFamily="18" charset="0"/>
              </a:rPr>
              <a:t>учебника</a:t>
            </a:r>
            <a:r>
              <a:rPr lang="ru-RU" sz="1600" dirty="0">
                <a:cs typeface="Times New Roman" pitchFamily="18" charset="0"/>
              </a:rPr>
              <a:t>: 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7030A0"/>
                </a:solidFill>
                <a:cs typeface="Times New Roman" pitchFamily="18" charset="0"/>
              </a:rPr>
              <a:t>кафедра </a:t>
            </a:r>
            <a:r>
              <a:rPr lang="ru-RU" sz="1600" dirty="0">
                <a:solidFill>
                  <a:srgbClr val="7030A0"/>
                </a:solidFill>
                <a:cs typeface="Times New Roman" pitchFamily="18" charset="0"/>
              </a:rPr>
              <a:t>учреждения высшего образования</a:t>
            </a:r>
            <a:r>
              <a:rPr lang="ru-RU" sz="1600" dirty="0">
                <a:solidFill>
                  <a:srgbClr val="7030A0"/>
                </a:solidFill>
                <a:cs typeface="Times New Roman" pitchFamily="18" charset="0"/>
              </a:rPr>
              <a:t>;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7030A0"/>
                </a:solidFill>
                <a:cs typeface="Times New Roman" pitchFamily="18" charset="0"/>
              </a:rPr>
              <a:t>учитель-практик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9750" y="4371975"/>
            <a:ext cx="8066088" cy="3381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/>
              <a:t>Психолого-педагогическая </a:t>
            </a:r>
            <a:r>
              <a:rPr lang="ru-RU" sz="1600" dirty="0"/>
              <a:t>экспертиза учебника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92075"/>
            <a:ext cx="91582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6388" y="-11113"/>
            <a:ext cx="8496300" cy="1058863"/>
          </a:xfrm>
        </p:spPr>
        <p:txBody>
          <a:bodyPr tIns="82800" bIns="82800"/>
          <a:lstStyle/>
          <a:p>
            <a:r>
              <a:rPr lang="ru-RU" altLang="ru-RU" sz="2400" i="1" smtClean="0">
                <a:solidFill>
                  <a:schemeClr val="bg1"/>
                </a:solidFill>
                <a:cs typeface="Arial" pitchFamily="34" charset="0"/>
              </a:rPr>
              <a:t>                 </a:t>
            </a:r>
            <a:r>
              <a:rPr lang="ru-RU" sz="2400" b="1" i="1" smtClean="0">
                <a:solidFill>
                  <a:schemeClr val="bg1"/>
                </a:solidFill>
                <a:cs typeface="Arial" pitchFamily="34" charset="0"/>
              </a:rPr>
              <a:t>Особенности новых учебных пособий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933450"/>
            <a:ext cx="9144000" cy="369888"/>
          </a:xfrm>
          <a:prstGeom prst="rect">
            <a:avLst/>
          </a:prstGeom>
          <a:solidFill>
            <a:srgbClr val="FFD5D5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cs typeface="Times New Roman" pitchFamily="18" charset="0"/>
              </a:rPr>
              <a:t>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63938" y="2716213"/>
            <a:ext cx="5013325" cy="58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0" dirty="0">
                <a:ln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разные формы предъявления учебной информации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63938" y="1455738"/>
            <a:ext cx="5013325" cy="5857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0" dirty="0">
                <a:ln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практикоориентированность и </a:t>
            </a:r>
            <a:r>
              <a:rPr lang="ru-RU" sz="1600" b="0" dirty="0" err="1">
                <a:ln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деятельностная</a:t>
            </a:r>
            <a:r>
              <a:rPr lang="ru-RU" sz="1600" b="0" dirty="0">
                <a:ln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направленность 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63938" y="2139950"/>
            <a:ext cx="5041900" cy="3381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доступное изложение учебного материала</a:t>
            </a:r>
            <a:endParaRPr lang="ru-RU" sz="1600" b="0" dirty="0">
              <a:ln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65525" y="3409950"/>
            <a:ext cx="5041900" cy="339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0" dirty="0">
                <a:ln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более совершенный дизайн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63938" y="3906838"/>
            <a:ext cx="5013325" cy="339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0" dirty="0">
                <a:ln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ссылки на другие компоненты УМК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32188" y="4443413"/>
            <a:ext cx="5013325" cy="339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реализация технологии дополненной реальности</a:t>
            </a:r>
            <a:endParaRPr lang="ru-RU" sz="16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4" descr="/media/katalog/nio/id012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357313"/>
            <a:ext cx="1093788" cy="156527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/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700" y="3570288"/>
            <a:ext cx="1039813" cy="1350962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2073" t="1180"/>
          <a:stretch/>
        </p:blipFill>
        <p:spPr>
          <a:xfrm>
            <a:off x="922338" y="1747838"/>
            <a:ext cx="942975" cy="1350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975" y="2101850"/>
            <a:ext cx="963613" cy="123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688" y="3319463"/>
            <a:ext cx="971550" cy="137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Объект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50" y="3098800"/>
            <a:ext cx="947738" cy="1350963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Объект 3"/>
          <p:cNvPicPr>
            <a:picLocks noChangeAspect="1"/>
          </p:cNvPicPr>
          <p:nvPr/>
        </p:nvPicPr>
        <p:blipFill rotWithShape="1">
          <a:blip r:embed="rId10"/>
          <a:srcRect t="6978" r="9456" b="6586"/>
          <a:stretch/>
        </p:blipFill>
        <p:spPr>
          <a:xfrm>
            <a:off x="1951038" y="1357313"/>
            <a:ext cx="1000125" cy="1309687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3" y="773113"/>
            <a:ext cx="1362075" cy="18129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354263"/>
            <a:ext cx="2508250" cy="260508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125" y="1125538"/>
            <a:ext cx="2989263" cy="38989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3597275" y="1241425"/>
            <a:ext cx="18097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200">
                <a:latin typeface="Arial" pitchFamily="34" charset="0"/>
              </a:rPr>
              <a:t>Занимательные исторические факты</a:t>
            </a:r>
          </a:p>
        </p:txBody>
      </p:sp>
      <p:cxnSp>
        <p:nvCxnSpPr>
          <p:cNvPr id="20" name="Прямая со стрелкой 19"/>
          <p:cNvCxnSpPr>
            <a:stCxn id="19" idx="1"/>
          </p:cNvCxnSpPr>
          <p:nvPr/>
        </p:nvCxnSpPr>
        <p:spPr>
          <a:xfrm flipH="1">
            <a:off x="1414463" y="1460500"/>
            <a:ext cx="2182812" cy="1465263"/>
          </a:xfrm>
          <a:prstGeom prst="straightConnector1">
            <a:avLst/>
          </a:prstGeom>
          <a:ln w="19050">
            <a:solidFill>
              <a:srgbClr val="C0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9" idx="3"/>
          </p:cNvCxnSpPr>
          <p:nvPr/>
        </p:nvCxnSpPr>
        <p:spPr>
          <a:xfrm>
            <a:off x="5407025" y="1460500"/>
            <a:ext cx="714375" cy="21907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3673475" y="2173288"/>
            <a:ext cx="18097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200">
                <a:latin typeface="Arial" pitchFamily="34" charset="0"/>
              </a:rPr>
              <a:t>Ссылки на элементы УМК (атлас)</a:t>
            </a:r>
          </a:p>
        </p:txBody>
      </p:sp>
      <p:cxnSp>
        <p:nvCxnSpPr>
          <p:cNvPr id="28" name="Прямая со стрелкой 27"/>
          <p:cNvCxnSpPr>
            <a:stCxn id="27" idx="1"/>
          </p:cNvCxnSpPr>
          <p:nvPr/>
        </p:nvCxnSpPr>
        <p:spPr>
          <a:xfrm flipH="1">
            <a:off x="2640013" y="2392363"/>
            <a:ext cx="1033462" cy="715962"/>
          </a:xfrm>
          <a:prstGeom prst="straightConnector1">
            <a:avLst/>
          </a:prstGeom>
          <a:ln w="19050">
            <a:solidFill>
              <a:srgbClr val="C0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27" idx="3"/>
          </p:cNvCxnSpPr>
          <p:nvPr/>
        </p:nvCxnSpPr>
        <p:spPr>
          <a:xfrm>
            <a:off x="5483225" y="2392363"/>
            <a:ext cx="2908300" cy="34766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"/>
          <p:cNvSpPr txBox="1">
            <a:spLocks noChangeArrowheads="1"/>
          </p:cNvSpPr>
          <p:nvPr/>
        </p:nvSpPr>
        <p:spPr bwMode="auto">
          <a:xfrm>
            <a:off x="3429000" y="3021013"/>
            <a:ext cx="24003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200">
                <a:latin typeface="Arial" pitchFamily="34" charset="0"/>
              </a:rPr>
              <a:t>Ссылки на материалы электронного образовательного ресурса (</a:t>
            </a:r>
            <a:r>
              <a:rPr lang="en-US" altLang="ru-RU" sz="1200">
                <a:latin typeface="Arial" pitchFamily="34" charset="0"/>
              </a:rPr>
              <a:t>e-vedy.adu.by</a:t>
            </a:r>
            <a:r>
              <a:rPr lang="ru-RU" altLang="ru-RU" sz="1200">
                <a:latin typeface="Arial" pitchFamily="34" charset="0"/>
              </a:rPr>
              <a:t>)</a:t>
            </a:r>
          </a:p>
        </p:txBody>
      </p:sp>
      <p:cxnSp>
        <p:nvCxnSpPr>
          <p:cNvPr id="38" name="Прямая со стрелкой 37"/>
          <p:cNvCxnSpPr/>
          <p:nvPr/>
        </p:nvCxnSpPr>
        <p:spPr>
          <a:xfrm flipH="1">
            <a:off x="2674938" y="3608388"/>
            <a:ext cx="933450" cy="501650"/>
          </a:xfrm>
          <a:prstGeom prst="straightConnector1">
            <a:avLst/>
          </a:prstGeom>
          <a:ln w="19050">
            <a:solidFill>
              <a:srgbClr val="C0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7" idx="3"/>
          </p:cNvCxnSpPr>
          <p:nvPr/>
        </p:nvCxnSpPr>
        <p:spPr>
          <a:xfrm>
            <a:off x="5829300" y="3425825"/>
            <a:ext cx="2551113" cy="24288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3"/>
          <p:cNvSpPr txBox="1">
            <a:spLocks noChangeArrowheads="1"/>
          </p:cNvSpPr>
          <p:nvPr/>
        </p:nvSpPr>
        <p:spPr bwMode="auto">
          <a:xfrm>
            <a:off x="3684588" y="4238625"/>
            <a:ext cx="18589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200">
                <a:latin typeface="Arial" pitchFamily="34" charset="0"/>
              </a:rPr>
              <a:t>Ссылки на материалы хрестоматии</a:t>
            </a:r>
          </a:p>
        </p:txBody>
      </p:sp>
      <p:cxnSp>
        <p:nvCxnSpPr>
          <p:cNvPr id="52" name="Прямая со стрелкой 51"/>
          <p:cNvCxnSpPr>
            <a:stCxn id="48" idx="3"/>
          </p:cNvCxnSpPr>
          <p:nvPr/>
        </p:nvCxnSpPr>
        <p:spPr>
          <a:xfrm flipV="1">
            <a:off x="5543550" y="4078288"/>
            <a:ext cx="2847975" cy="37941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stCxn id="48" idx="1"/>
          </p:cNvCxnSpPr>
          <p:nvPr/>
        </p:nvCxnSpPr>
        <p:spPr>
          <a:xfrm flipH="1" flipV="1">
            <a:off x="2616200" y="3733800"/>
            <a:ext cx="1068388" cy="723900"/>
          </a:xfrm>
          <a:prstGeom prst="straightConnector1">
            <a:avLst/>
          </a:prstGeom>
          <a:ln w="19050">
            <a:solidFill>
              <a:srgbClr val="C0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0" y="0"/>
            <a:ext cx="9144000" cy="7096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82800" bIns="82800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ru-RU" altLang="ru-RU" sz="2400" b="0" i="1">
                <a:solidFill>
                  <a:schemeClr val="bg1"/>
                </a:solidFill>
              </a:rPr>
              <a:t>Особенности новых учебных пособий</a:t>
            </a:r>
            <a:endParaRPr lang="ru-RU" altLang="ru-RU" sz="2400" b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65677 -0.17362 L -3.125E-6 4.8148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9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37" grpId="0"/>
      <p:bldP spid="48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313" y="2582863"/>
            <a:ext cx="3181350" cy="23606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243" name="Рисунок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3754438"/>
            <a:ext cx="2863850" cy="1130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950" y="468313"/>
            <a:ext cx="2022475" cy="5969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245" name="Shape 571"/>
          <p:cNvSpPr txBox="1">
            <a:spLocks noChangeArrowheads="1"/>
          </p:cNvSpPr>
          <p:nvPr/>
        </p:nvSpPr>
        <p:spPr bwMode="auto">
          <a:xfrm>
            <a:off x="4808538" y="4351338"/>
            <a:ext cx="1539875" cy="676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9" tIns="34275" rIns="68569" bIns="34275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en-US" sz="100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    Ссылки на задания к карте (настенная, атлас, картосхема в учебном пособии)</a:t>
            </a:r>
            <a:endParaRPr lang="en-US" altLang="en-US" sz="1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403" name="Shape 572"/>
          <p:cNvSpPr txBox="1">
            <a:spLocks noChangeArrowheads="1"/>
          </p:cNvSpPr>
          <p:nvPr/>
        </p:nvSpPr>
        <p:spPr bwMode="auto">
          <a:xfrm>
            <a:off x="4808538" y="3046413"/>
            <a:ext cx="1539875" cy="47783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9" tIns="34275" rIns="68569" bIns="34275"/>
          <a:lstStyle>
            <a:defPPr>
              <a:defRPr lang="en-US"/>
            </a:defPPr>
            <a:lvl1pPr algn="ctr" eaLnBrk="1" hangingPunct="1">
              <a:lnSpc>
                <a:spcPct val="100000"/>
              </a:lnSpc>
              <a:buFontTx/>
              <a:buNone/>
              <a:defRPr sz="1300" b="1">
                <a:solidFill>
                  <a:srgbClr val="000000"/>
                </a:solidFill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en-US" dirty="0" smtClean="0">
                <a:sym typeface="Arial" panose="020B0604020202020204" pitchFamily="34" charset="0"/>
              </a:rPr>
              <a:t> </a:t>
            </a:r>
            <a:r>
              <a:rPr lang="ru-RU" altLang="en-US" sz="1100" dirty="0" smtClean="0">
                <a:sym typeface="Arial" panose="020B0604020202020204" pitchFamily="34" charset="0"/>
              </a:rPr>
              <a:t>Ссылки </a:t>
            </a:r>
            <a:r>
              <a:rPr lang="ru-RU" altLang="en-US" sz="1100" dirty="0">
                <a:sym typeface="Arial" panose="020B0604020202020204" pitchFamily="34" charset="0"/>
              </a:rPr>
              <a:t>на материалы хрестоматии</a:t>
            </a:r>
            <a:endParaRPr lang="en-US" altLang="en-US" sz="1100" dirty="0"/>
          </a:p>
        </p:txBody>
      </p:sp>
      <p:sp>
        <p:nvSpPr>
          <p:cNvPr id="10247" name="Shape 573"/>
          <p:cNvSpPr txBox="1">
            <a:spLocks noChangeArrowheads="1"/>
          </p:cNvSpPr>
          <p:nvPr/>
        </p:nvSpPr>
        <p:spPr bwMode="auto">
          <a:xfrm>
            <a:off x="4808538" y="3695700"/>
            <a:ext cx="1539875" cy="484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9" tIns="34275" rIns="68569" bIns="34275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en-US" sz="100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Ссылки на интерактивные задания </a:t>
            </a:r>
            <a:endParaRPr lang="en-US" altLang="en-US" sz="1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2238" y="58738"/>
            <a:ext cx="6026150" cy="714375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kern="0" dirty="0">
                <a:solidFill>
                  <a:srgbClr val="1F497D">
                    <a:lumMod val="75000"/>
                  </a:srgbClr>
                </a:solidFill>
              </a:rPr>
              <a:t>Учебное пособие «Всемирная история Нового времени, </a:t>
            </a:r>
            <a:r>
              <a:rPr lang="en-US" sz="2100" kern="0" dirty="0">
                <a:solidFill>
                  <a:srgbClr val="1F497D">
                    <a:lumMod val="75000"/>
                  </a:srgbClr>
                </a:solidFill>
              </a:rPr>
              <a:t>XVI </a:t>
            </a:r>
            <a:r>
              <a:rPr lang="ru-RU" sz="2100" kern="0" dirty="0">
                <a:solidFill>
                  <a:srgbClr val="1F497D">
                    <a:lumMod val="75000"/>
                  </a:srgbClr>
                </a:solidFill>
              </a:rPr>
              <a:t>- </a:t>
            </a:r>
            <a:r>
              <a:rPr lang="en-US" sz="2100" kern="0" dirty="0">
                <a:solidFill>
                  <a:srgbClr val="1F497D">
                    <a:lumMod val="75000"/>
                  </a:srgbClr>
                </a:solidFill>
              </a:rPr>
              <a:t>XVIII</a:t>
            </a:r>
            <a:r>
              <a:rPr lang="ru-RU" sz="2100" kern="0" dirty="0">
                <a:solidFill>
                  <a:srgbClr val="1F497D">
                    <a:lumMod val="75000"/>
                  </a:srgbClr>
                </a:solidFill>
              </a:rPr>
              <a:t>», 7 класс</a:t>
            </a:r>
          </a:p>
        </p:txBody>
      </p:sp>
      <p:pic>
        <p:nvPicPr>
          <p:cNvPr id="5122" name="Picture 2" descr="C:\Users\Administrator\Desktop\для презентации январь 2018\история\Сусветна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238" y="874713"/>
            <a:ext cx="1579562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250" name="TextBox 24"/>
          <p:cNvSpPr txBox="1">
            <a:spLocks noChangeArrowheads="1"/>
          </p:cNvSpPr>
          <p:nvPr/>
        </p:nvSpPr>
        <p:spPr bwMode="auto">
          <a:xfrm>
            <a:off x="236538" y="4086225"/>
            <a:ext cx="18129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en-US" sz="1100">
                <a:latin typeface="Arial" pitchFamily="34" charset="0"/>
              </a:rPr>
              <a:t>Авторы учебного пособия: </a:t>
            </a:r>
          </a:p>
          <a:p>
            <a:r>
              <a:rPr lang="ru-RU" altLang="en-US" sz="1100">
                <a:latin typeface="Arial" pitchFamily="34" charset="0"/>
              </a:rPr>
              <a:t>В.С. Кошелев, </a:t>
            </a:r>
            <a:br>
              <a:rPr lang="ru-RU" altLang="en-US" sz="1100">
                <a:latin typeface="Arial" pitchFamily="34" charset="0"/>
              </a:rPr>
            </a:br>
            <a:r>
              <a:rPr lang="ru-RU" altLang="en-US" sz="1100">
                <a:latin typeface="Arial" pitchFamily="34" charset="0"/>
              </a:rPr>
              <a:t>Н.В. Кошелева, </a:t>
            </a:r>
          </a:p>
          <a:p>
            <a:r>
              <a:rPr lang="ru-RU" altLang="en-US" sz="1100">
                <a:latin typeface="Arial" pitchFamily="34" charset="0"/>
              </a:rPr>
              <a:t>С.А. Кудрявцева, </a:t>
            </a:r>
            <a:br>
              <a:rPr lang="ru-RU" altLang="en-US" sz="1100">
                <a:latin typeface="Arial" pitchFamily="34" charset="0"/>
              </a:rPr>
            </a:br>
            <a:r>
              <a:rPr lang="ru-RU" altLang="en-US" sz="1100">
                <a:latin typeface="Arial" pitchFamily="34" charset="0"/>
              </a:rPr>
              <a:t>Г.Э. Давидовская</a:t>
            </a:r>
          </a:p>
        </p:txBody>
      </p:sp>
      <p:sp>
        <p:nvSpPr>
          <p:cNvPr id="10251" name="Shape 572"/>
          <p:cNvSpPr txBox="1">
            <a:spLocks noChangeArrowheads="1"/>
          </p:cNvSpPr>
          <p:nvPr/>
        </p:nvSpPr>
        <p:spPr bwMode="auto">
          <a:xfrm>
            <a:off x="4778375" y="1517650"/>
            <a:ext cx="1538288" cy="374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9" tIns="34275" rIns="68569" bIns="34275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en-US" sz="1100">
                <a:solidFill>
                  <a:srgbClr val="000000"/>
                </a:solidFill>
                <a:sym typeface="Arial" pitchFamily="34" charset="0"/>
              </a:rPr>
              <a:t>Примерные темы проектных работ</a:t>
            </a:r>
            <a:endParaRPr lang="en-US" altLang="en-US" sz="1100">
              <a:solidFill>
                <a:srgbClr val="000000"/>
              </a:solidFill>
            </a:endParaRPr>
          </a:p>
        </p:txBody>
      </p:sp>
      <p:cxnSp>
        <p:nvCxnSpPr>
          <p:cNvPr id="10252" name="Shape 581"/>
          <p:cNvCxnSpPr>
            <a:cxnSpLocks noChangeShapeType="1"/>
            <a:stCxn id="10245" idx="3"/>
          </p:cNvCxnSpPr>
          <p:nvPr/>
        </p:nvCxnSpPr>
        <p:spPr bwMode="auto">
          <a:xfrm flipV="1">
            <a:off x="6348413" y="4557713"/>
            <a:ext cx="490537" cy="131762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3" name="Shape 583"/>
          <p:cNvCxnSpPr>
            <a:cxnSpLocks noChangeShapeType="1"/>
            <a:stCxn id="10247" idx="3"/>
          </p:cNvCxnSpPr>
          <p:nvPr/>
        </p:nvCxnSpPr>
        <p:spPr bwMode="auto">
          <a:xfrm flipV="1">
            <a:off x="6348413" y="3530600"/>
            <a:ext cx="371475" cy="407988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4" name="Shape 582"/>
          <p:cNvCxnSpPr>
            <a:cxnSpLocks noChangeShapeType="1"/>
            <a:stCxn id="102403" idx="3"/>
          </p:cNvCxnSpPr>
          <p:nvPr/>
        </p:nvCxnSpPr>
        <p:spPr bwMode="auto">
          <a:xfrm flipV="1">
            <a:off x="6348413" y="3082925"/>
            <a:ext cx="441325" cy="203200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5" name="Shape 572"/>
          <p:cNvSpPr txBox="1">
            <a:spLocks noChangeArrowheads="1"/>
          </p:cNvSpPr>
          <p:nvPr/>
        </p:nvSpPr>
        <p:spPr bwMode="auto">
          <a:xfrm>
            <a:off x="4791075" y="647700"/>
            <a:ext cx="1535113" cy="669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9" tIns="34275" rIns="68569" bIns="34275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en-US" sz="100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Задания для поисковой (исследовательской) деятельности</a:t>
            </a:r>
            <a:endParaRPr lang="en-US" altLang="en-US" sz="1000">
              <a:solidFill>
                <a:srgbClr val="000000"/>
              </a:solidFill>
            </a:endParaRPr>
          </a:p>
        </p:txBody>
      </p:sp>
      <p:cxnSp>
        <p:nvCxnSpPr>
          <p:cNvPr id="10256" name="Shape 583"/>
          <p:cNvCxnSpPr>
            <a:cxnSpLocks noChangeShapeType="1"/>
            <a:stCxn id="10255" idx="3"/>
          </p:cNvCxnSpPr>
          <p:nvPr/>
        </p:nvCxnSpPr>
        <p:spPr bwMode="auto">
          <a:xfrm flipV="1">
            <a:off x="6326188" y="541338"/>
            <a:ext cx="565150" cy="441325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5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3022600"/>
            <a:ext cx="1670050" cy="855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58" name="Shape 579"/>
          <p:cNvCxnSpPr>
            <a:cxnSpLocks noChangeShapeType="1"/>
          </p:cNvCxnSpPr>
          <p:nvPr/>
        </p:nvCxnSpPr>
        <p:spPr bwMode="auto">
          <a:xfrm flipH="1">
            <a:off x="6973888" y="3336925"/>
            <a:ext cx="765175" cy="193675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25" name="Shape 572"/>
          <p:cNvSpPr txBox="1">
            <a:spLocks noChangeArrowheads="1"/>
          </p:cNvSpPr>
          <p:nvPr/>
        </p:nvSpPr>
        <p:spPr bwMode="auto">
          <a:xfrm>
            <a:off x="4808538" y="2049463"/>
            <a:ext cx="1539875" cy="8572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9" tIns="34275" rIns="68569" bIns="34275"/>
          <a:lstStyle>
            <a:defPPr>
              <a:defRPr lang="en-US"/>
            </a:defPPr>
            <a:lvl1pPr algn="ctr" eaLnBrk="1" hangingPunct="1">
              <a:lnSpc>
                <a:spcPct val="100000"/>
              </a:lnSpc>
              <a:buFontTx/>
              <a:buNone/>
              <a:defRPr sz="1300" b="1">
                <a:solidFill>
                  <a:srgbClr val="000000"/>
                </a:solidFill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en-US" dirty="0" smtClean="0">
                <a:sym typeface="Arial" panose="020B0604020202020204" pitchFamily="34" charset="0"/>
              </a:rPr>
              <a:t>   </a:t>
            </a:r>
            <a:r>
              <a:rPr lang="ru-RU" altLang="en-US" sz="1100" dirty="0" smtClean="0">
                <a:sym typeface="Arial" panose="020B0604020202020204" pitchFamily="34" charset="0"/>
              </a:rPr>
              <a:t>Задания</a:t>
            </a:r>
            <a:r>
              <a:rPr lang="ru-RU" altLang="en-US" sz="1100" dirty="0">
                <a:sym typeface="Arial" panose="020B0604020202020204" pitchFamily="34" charset="0"/>
              </a:rPr>
              <a:t>, требующие использования информации виртуальных музеев</a:t>
            </a:r>
            <a:endParaRPr lang="en-US" altLang="en-US" sz="1100" dirty="0"/>
          </a:p>
        </p:txBody>
      </p:sp>
      <p:pic>
        <p:nvPicPr>
          <p:cNvPr id="102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5632" r="3311"/>
          <a:stretch>
            <a:fillRect/>
          </a:stretch>
        </p:blipFill>
        <p:spPr bwMode="auto">
          <a:xfrm>
            <a:off x="2022475" y="969963"/>
            <a:ext cx="2525713" cy="1138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2178050"/>
            <a:ext cx="2543175" cy="407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673350"/>
            <a:ext cx="2549525" cy="93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2963" y="741363"/>
            <a:ext cx="369887" cy="2413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2325" y="1538288"/>
            <a:ext cx="330200" cy="2952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2400" name="Рисунок 10239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850" y="2082800"/>
            <a:ext cx="320675" cy="3159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2411" name="Рисунок 102410"/>
          <p:cNvPicPr>
            <a:picLocks noChangeAspect="1"/>
          </p:cNvPicPr>
          <p:nvPr/>
        </p:nvPicPr>
        <p:blipFill rotWithShape="1">
          <a:blip r:embed="rId14"/>
          <a:srcRect l="4617" t="4738" r="6544" b="6221"/>
          <a:stretch/>
        </p:blipFill>
        <p:spPr>
          <a:xfrm>
            <a:off x="4657725" y="2955925"/>
            <a:ext cx="360363" cy="2730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2430" name="Рисунок 1024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25975" y="3587750"/>
            <a:ext cx="330200" cy="3397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2431" name="Рисунок 1024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49788" y="4244975"/>
            <a:ext cx="317500" cy="3127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10269" name="Группа 50"/>
          <p:cNvGrpSpPr>
            <a:grpSpLocks/>
          </p:cNvGrpSpPr>
          <p:nvPr/>
        </p:nvGrpSpPr>
        <p:grpSpPr bwMode="auto">
          <a:xfrm>
            <a:off x="6789738" y="1143000"/>
            <a:ext cx="2357437" cy="746125"/>
            <a:chOff x="8929606" y="1501381"/>
            <a:chExt cx="3144796" cy="994933"/>
          </a:xfrm>
        </p:grpSpPr>
        <p:grpSp>
          <p:nvGrpSpPr>
            <p:cNvPr id="10278" name="Группа 48"/>
            <p:cNvGrpSpPr>
              <a:grpSpLocks/>
            </p:cNvGrpSpPr>
            <p:nvPr/>
          </p:nvGrpSpPr>
          <p:grpSpPr bwMode="auto">
            <a:xfrm>
              <a:off x="8950673" y="1543167"/>
              <a:ext cx="3123729" cy="953147"/>
              <a:chOff x="8950673" y="1543167"/>
              <a:chExt cx="3123729" cy="953147"/>
            </a:xfrm>
          </p:grpSpPr>
          <p:pic>
            <p:nvPicPr>
              <p:cNvPr id="10280" name="Рисунок 37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792"/>
              <a:stretch>
                <a:fillRect/>
              </a:stretch>
            </p:blipFill>
            <p:spPr bwMode="auto">
              <a:xfrm>
                <a:off x="8950673" y="1543167"/>
                <a:ext cx="447851" cy="8150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81" name="Прямоугольник 47"/>
              <p:cNvSpPr>
                <a:spLocks noChangeArrowheads="1"/>
              </p:cNvSpPr>
              <p:nvPr/>
            </p:nvSpPr>
            <p:spPr bwMode="auto">
              <a:xfrm>
                <a:off x="9377784" y="1552466"/>
                <a:ext cx="2696618" cy="943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ru-RU" sz="800">
                    <a:solidFill>
                      <a:srgbClr val="231F20"/>
                    </a:solidFill>
                    <a:latin typeface="Helios-Bold"/>
                  </a:rPr>
                  <a:t>Почему День благодарения стал национальным праздником</a:t>
                </a:r>
                <a:br>
                  <a:rPr lang="ru-RU" sz="800">
                    <a:solidFill>
                      <a:srgbClr val="231F20"/>
                    </a:solidFill>
                    <a:latin typeface="Helios-Bold"/>
                  </a:rPr>
                </a:br>
                <a:r>
                  <a:rPr lang="ru-RU" sz="800">
                    <a:solidFill>
                      <a:srgbClr val="231F20"/>
                    </a:solidFill>
                    <a:latin typeface="Helios-Bold"/>
                  </a:rPr>
                  <a:t>Соединенных Штатов Америки?</a:t>
                </a:r>
                <a:br>
                  <a:rPr lang="ru-RU" sz="800">
                    <a:solidFill>
                      <a:srgbClr val="231F20"/>
                    </a:solidFill>
                    <a:latin typeface="Helios-Bold"/>
                  </a:rPr>
                </a:br>
                <a:r>
                  <a:rPr lang="ru-RU" sz="800">
                    <a:solidFill>
                      <a:srgbClr val="231F20"/>
                    </a:solidFill>
                    <a:latin typeface="Helios-Bold"/>
                  </a:rPr>
                  <a:t>Американский флаг как символ независимого государства.</a:t>
                </a:r>
                <a:endParaRPr lang="en-US"/>
              </a:p>
            </p:txBody>
          </p:sp>
        </p:grpSp>
        <p:sp>
          <p:nvSpPr>
            <p:cNvPr id="50" name="Прямоугольник 49"/>
            <p:cNvSpPr/>
            <p:nvPr/>
          </p:nvSpPr>
          <p:spPr>
            <a:xfrm>
              <a:off x="8929606" y="1501381"/>
              <a:ext cx="3007146" cy="944128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0270" name="Shape 582"/>
          <p:cNvCxnSpPr>
            <a:cxnSpLocks noChangeShapeType="1"/>
            <a:stCxn id="10251" idx="3"/>
          </p:cNvCxnSpPr>
          <p:nvPr/>
        </p:nvCxnSpPr>
        <p:spPr bwMode="auto">
          <a:xfrm flipV="1">
            <a:off x="6316663" y="1381125"/>
            <a:ext cx="685800" cy="323850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23" name="Picture 3" descr="C:\Users\Administrator\Desktop\для презентации январь 2018\история\всемирка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69875" y="1990725"/>
            <a:ext cx="1581150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pSp>
        <p:nvGrpSpPr>
          <p:cNvPr id="10272" name="Группа 63"/>
          <p:cNvGrpSpPr>
            <a:grpSpLocks/>
          </p:cNvGrpSpPr>
          <p:nvPr/>
        </p:nvGrpSpPr>
        <p:grpSpPr bwMode="auto">
          <a:xfrm>
            <a:off x="6691313" y="1892300"/>
            <a:ext cx="2830512" cy="620713"/>
            <a:chOff x="8920707" y="2522879"/>
            <a:chExt cx="3775989" cy="828114"/>
          </a:xfrm>
        </p:grpSpPr>
        <p:grpSp>
          <p:nvGrpSpPr>
            <p:cNvPr id="10274" name="Группа 61"/>
            <p:cNvGrpSpPr>
              <a:grpSpLocks/>
            </p:cNvGrpSpPr>
            <p:nvPr/>
          </p:nvGrpSpPr>
          <p:grpSpPr bwMode="auto">
            <a:xfrm>
              <a:off x="8958937" y="2571293"/>
              <a:ext cx="3737759" cy="779700"/>
              <a:chOff x="8958937" y="2571293"/>
              <a:chExt cx="3737759" cy="779700"/>
            </a:xfrm>
          </p:grpSpPr>
          <p:pic>
            <p:nvPicPr>
              <p:cNvPr id="95" name="Рисунок 9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958826" y="2597007"/>
                <a:ext cx="381199" cy="374874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10277" name="Прямоугольник 59"/>
              <p:cNvSpPr>
                <a:spLocks noChangeArrowheads="1"/>
              </p:cNvSpPr>
              <p:nvPr/>
            </p:nvSpPr>
            <p:spPr bwMode="auto">
              <a:xfrm>
                <a:off x="9339514" y="2571293"/>
                <a:ext cx="3357182" cy="779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ru-RU" sz="800">
                    <a:solidFill>
                      <a:srgbClr val="231F20"/>
                    </a:solidFill>
                    <a:latin typeface="NewtonC"/>
                  </a:rPr>
                  <a:t>Создайте виртуальные экспозиции, посвященные истории Западной Европы и Америки XVI—XVIII вв. (на выбор), используя интернет-ресурс </a:t>
                </a:r>
                <a:r>
                  <a:rPr lang="ru-RU" sz="800">
                    <a:solidFill>
                      <a:srgbClr val="231F20"/>
                    </a:solidFill>
                    <a:latin typeface="NewtonC-Bold"/>
                  </a:rPr>
                  <a:t>Google Arts &amp; Culture</a:t>
                </a:r>
                <a:endParaRPr lang="en-US" sz="800"/>
              </a:p>
            </p:txBody>
          </p:sp>
        </p:grpSp>
        <p:sp>
          <p:nvSpPr>
            <p:cNvPr id="63" name="Прямоугольник 62"/>
            <p:cNvSpPr/>
            <p:nvPr/>
          </p:nvSpPr>
          <p:spPr>
            <a:xfrm>
              <a:off x="8920707" y="2522879"/>
              <a:ext cx="3636216" cy="813288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0273" name="Shape 582"/>
          <p:cNvCxnSpPr>
            <a:cxnSpLocks noChangeShapeType="1"/>
          </p:cNvCxnSpPr>
          <p:nvPr/>
        </p:nvCxnSpPr>
        <p:spPr bwMode="auto">
          <a:xfrm flipV="1">
            <a:off x="6189663" y="2303463"/>
            <a:ext cx="685800" cy="322262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 advTm="5857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8366</TotalTime>
  <Words>464</Words>
  <Application>Microsoft Office PowerPoint</Application>
  <PresentationFormat>Экран (16:9)</PresentationFormat>
  <Paragraphs>89</Paragraphs>
  <Slides>14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Calibri</vt:lpstr>
      <vt:lpstr>Arial</vt:lpstr>
      <vt:lpstr>Times New Roman</vt:lpstr>
      <vt:lpstr>Helios-Bold</vt:lpstr>
      <vt:lpstr>NewtonC</vt:lpstr>
      <vt:lpstr>NewtonC-Bold</vt:lpstr>
      <vt:lpstr>Тема Office</vt:lpstr>
      <vt:lpstr>Диаграмма Microsoft Excel</vt:lpstr>
      <vt:lpstr>Современный школьный учебник:  опыт Республики Беларусь</vt:lpstr>
      <vt:lpstr>Нормативное правовое обеспечение учебного книгоиздания  в Республике Беларусь</vt:lpstr>
      <vt:lpstr>Научно-методическое обеспечение учебного книгоиздания в Республике Беларусь</vt:lpstr>
      <vt:lpstr>Конкурс на создание учебных пособий для учреждений общего среднего образования</vt:lpstr>
      <vt:lpstr>                 Победители конкурса на создание учебных пособий</vt:lpstr>
      <vt:lpstr>                 Этапы экспертизы школьных учебников</vt:lpstr>
      <vt:lpstr>                 Особенности новых учебных пособий</vt:lpstr>
      <vt:lpstr>Презентация PowerPoint</vt:lpstr>
      <vt:lpstr>Презентация PowerPoint</vt:lpstr>
      <vt:lpstr>Реализация технологии дополненной реальности в учебных пособиях</vt:lpstr>
      <vt:lpstr>Презентация PowerPoint</vt:lpstr>
      <vt:lpstr>Презентация PowerPoint</vt:lpstr>
      <vt:lpstr>Презентация PowerPoint</vt:lpstr>
      <vt:lpstr>Обратная связь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</dc:creator>
  <cp:lastModifiedBy>Пользователь Windows</cp:lastModifiedBy>
  <cp:revision>933</cp:revision>
  <dcterms:created xsi:type="dcterms:W3CDTF">2011-08-25T06:09:31Z</dcterms:created>
  <dcterms:modified xsi:type="dcterms:W3CDTF">2018-05-28T11:07:25Z</dcterms:modified>
</cp:coreProperties>
</file>